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9"/>
  </p:notesMasterIdLst>
  <p:sldIdLst>
    <p:sldId id="256" r:id="rId2"/>
    <p:sldId id="275" r:id="rId3"/>
    <p:sldId id="270" r:id="rId4"/>
    <p:sldId id="258" r:id="rId5"/>
    <p:sldId id="273" r:id="rId6"/>
    <p:sldId id="279" r:id="rId7"/>
    <p:sldId id="274" r:id="rId8"/>
    <p:sldId id="260" r:id="rId9"/>
    <p:sldId id="271" r:id="rId10"/>
    <p:sldId id="261" r:id="rId11"/>
    <p:sldId id="276" r:id="rId12"/>
    <p:sldId id="278" r:id="rId13"/>
    <p:sldId id="277" r:id="rId14"/>
    <p:sldId id="267" r:id="rId15"/>
    <p:sldId id="263" r:id="rId16"/>
    <p:sldId id="280" r:id="rId17"/>
    <p:sldId id="25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5E1"/>
    <a:srgbClr val="FFDD9C"/>
    <a:srgbClr val="EDEDED"/>
    <a:srgbClr val="FFA5A5"/>
    <a:srgbClr val="0022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27458" autoAdjust="0"/>
  </p:normalViewPr>
  <p:slideViewPr>
    <p:cSldViewPr snapToGrid="0">
      <p:cViewPr>
        <p:scale>
          <a:sx n="50" d="100"/>
          <a:sy n="50" d="100"/>
        </p:scale>
        <p:origin x="420" y="-714"/>
      </p:cViewPr>
      <p:guideLst/>
    </p:cSldViewPr>
  </p:slideViewPr>
  <p:notesTextViewPr>
    <p:cViewPr>
      <p:scale>
        <a:sx n="1" d="1"/>
        <a:sy n="1" d="1"/>
      </p:scale>
      <p:origin x="0" y="0"/>
    </p:cViewPr>
  </p:notesTextViewPr>
  <p:gridSpacing cx="57150" cy="5715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875952-71AC-4F51-921E-0F16D8503538}" type="datetimeFigureOut">
              <a:rPr lang="en-US" smtClean="0"/>
              <a:t>10/13/2020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D5049E-A8AC-4066-9B7F-0FB5F31412F2}" type="slidenum">
              <a:rPr lang="en-US" smtClean="0"/>
              <a:t>‹#›</a:t>
            </a:fld>
            <a:endParaRPr lang="en-US"/>
          </a:p>
        </p:txBody>
      </p:sp>
    </p:spTree>
    <p:extLst>
      <p:ext uri="{BB962C8B-B14F-4D97-AF65-F5344CB8AC3E}">
        <p14:creationId xmlns:p14="http://schemas.microsoft.com/office/powerpoint/2010/main" val="2073550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My talk today is entitled Partial TMR for Improving the Soft Error Reliability of SRAM-Based FPGA Designs. This work, conducted at Brigham Young University, was supported by the National Science Foundation Center for Space, High-Performance, and Resilient Computing, by the Utah NASA Space Grant Consortium, and by the Los Alamos Neutron Science Center.</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(25 seconds)</a:t>
            </a:r>
          </a:p>
        </p:txBody>
      </p:sp>
      <p:sp>
        <p:nvSpPr>
          <p:cNvPr id="4" name="Slide Number Placeholder 3"/>
          <p:cNvSpPr>
            <a:spLocks noGrp="1"/>
          </p:cNvSpPr>
          <p:nvPr>
            <p:ph type="sldNum" sz="quarter" idx="5"/>
          </p:nvPr>
        </p:nvSpPr>
        <p:spPr/>
        <p:txBody>
          <a:bodyPr/>
          <a:lstStyle/>
          <a:p>
            <a:fld id="{DDD5049E-A8AC-4066-9B7F-0FB5F31412F2}" type="slidenum">
              <a:rPr lang="en-US" smtClean="0"/>
              <a:t>1</a:t>
            </a:fld>
            <a:endParaRPr lang="en-US"/>
          </a:p>
        </p:txBody>
      </p:sp>
    </p:spTree>
    <p:extLst>
      <p:ext uri="{BB962C8B-B14F-4D97-AF65-F5344CB8AC3E}">
        <p14:creationId xmlns:p14="http://schemas.microsoft.com/office/powerpoint/2010/main" val="1105269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benchmark design used in this study is the “B13”. It is controller for communicating with a weather station and is a set of interdependent finite state machines. It is part of the ITC’99 benchmark suite and has been used in several FPGA reliability studies. (click) it consists of 56 registers and 44 lookup tables when implemented on the FPGA included in this study.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To accelerate data collection, 256 instances of this design with some added test logic were placed onto the board. The final design uses about 5 to 10% of device resources. You can see the layout of the non-triplicated and triplicated versions of the design there on the 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t>45 seconds -&gt;7:20 sec</a:t>
            </a:r>
          </a:p>
        </p:txBody>
      </p:sp>
      <p:sp>
        <p:nvSpPr>
          <p:cNvPr id="4" name="Slide Number Placeholder 3"/>
          <p:cNvSpPr>
            <a:spLocks noGrp="1"/>
          </p:cNvSpPr>
          <p:nvPr>
            <p:ph type="sldNum" sz="quarter" idx="5"/>
          </p:nvPr>
        </p:nvSpPr>
        <p:spPr/>
        <p:txBody>
          <a:bodyPr/>
          <a:lstStyle/>
          <a:p>
            <a:fld id="{DDD5049E-A8AC-4066-9B7F-0FB5F31412F2}" type="slidenum">
              <a:rPr lang="en-US" smtClean="0"/>
              <a:t>10</a:t>
            </a:fld>
            <a:endParaRPr lang="en-US"/>
          </a:p>
        </p:txBody>
      </p:sp>
    </p:spTree>
    <p:extLst>
      <p:ext uri="{BB962C8B-B14F-4D97-AF65-F5344CB8AC3E}">
        <p14:creationId xmlns:p14="http://schemas.microsoft.com/office/powerpoint/2010/main" val="2531628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test setup consists of two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Nexys</a:t>
            </a:r>
            <a:r>
              <a:rPr lang="en-US" sz="1800" dirty="0">
                <a:effectLst/>
                <a:latin typeface="Calibri" panose="020F0502020204030204" pitchFamily="34" charset="0"/>
                <a:ea typeface="Calibri" panose="020F0502020204030204" pitchFamily="34" charset="0"/>
                <a:cs typeface="Times New Roman" panose="02020603050405020304" pitchFamily="18" charset="0"/>
              </a:rPr>
              <a:t> video FPGA development boards featuring Artix-7 200T FPGAs. An FMC coupler card is used to aid communication. Stimulus is provided to the design under test from the stimulus and monitor board. Test logic in the design under test ensures that a failure in any instance of the B13 propagates to the outputs. Failures are detected by comparing the outputs of DUT against a golden set of expected outputs. Any disagreement in a single clock cycle is considered a failure. The JTAG configuration manager runs the test and monitors the configuration memory of the DUT FPGA.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Here is a picture of the actual test setup. </a:t>
            </a:r>
          </a:p>
          <a:p>
            <a:endParaRPr lang="en-US" dirty="0"/>
          </a:p>
          <a:p>
            <a:r>
              <a:rPr lang="en-US" dirty="0"/>
              <a:t>45 -&gt; 8:05</a:t>
            </a:r>
          </a:p>
          <a:p>
            <a:endParaRPr lang="en-US" dirty="0"/>
          </a:p>
          <a:p>
            <a:endParaRPr lang="en-US" dirty="0"/>
          </a:p>
        </p:txBody>
      </p:sp>
      <p:sp>
        <p:nvSpPr>
          <p:cNvPr id="4" name="Slide Number Placeholder 3"/>
          <p:cNvSpPr>
            <a:spLocks noGrp="1"/>
          </p:cNvSpPr>
          <p:nvPr>
            <p:ph type="sldNum" sz="quarter" idx="5"/>
          </p:nvPr>
        </p:nvSpPr>
        <p:spPr/>
        <p:txBody>
          <a:bodyPr/>
          <a:lstStyle/>
          <a:p>
            <a:fld id="{DDD5049E-A8AC-4066-9B7F-0FB5F31412F2}" type="slidenum">
              <a:rPr lang="en-US" smtClean="0"/>
              <a:t>11</a:t>
            </a:fld>
            <a:endParaRPr lang="en-US"/>
          </a:p>
        </p:txBody>
      </p:sp>
    </p:spTree>
    <p:extLst>
      <p:ext uri="{BB962C8B-B14F-4D97-AF65-F5344CB8AC3E}">
        <p14:creationId xmlns:p14="http://schemas.microsoft.com/office/powerpoint/2010/main" val="2754464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test flow is simple and follows conventional methods.</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First test is initialized into a working state.</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Second the DUT is exposed to accelerated neutron and the exposure continues until the test ends.</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Third, the DUT is checked for failures and any failures are recorded</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Forth, any upsets in configuration memory are repaired and the design is reset if a failure is detected. </a:t>
            </a:r>
          </a:p>
          <a:p>
            <a:pPr marL="342900" marR="0" lvl="0" indent="-342900">
              <a:lnSpc>
                <a:spcPct val="107000"/>
              </a:lnSpc>
              <a:spcBef>
                <a:spcPts val="0"/>
              </a:spcBef>
              <a:spcAft>
                <a:spcPts val="0"/>
              </a:spcAft>
              <a:buFont typeface="+mj-lt"/>
              <a:buAutoNum type="arabicPeriod"/>
            </a:pPr>
            <a:r>
              <a:rPr lang="en-US" sz="1800" dirty="0">
                <a:effectLst/>
                <a:latin typeface="Calibri" panose="020F0502020204030204" pitchFamily="34" charset="0"/>
                <a:ea typeface="Calibri" panose="020F0502020204030204" pitchFamily="34" charset="0"/>
                <a:cs typeface="Times New Roman" panose="02020603050405020304" pitchFamily="18" charset="0"/>
              </a:rPr>
              <a:t>Finally, a cycle of checking for failure and repairing or resetting the DUT as needed is continued until the test flow is manually ended.</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1800" dirty="0">
                <a:effectLst/>
                <a:latin typeface="Calibri" panose="020F0502020204030204" pitchFamily="34" charset="0"/>
                <a:cs typeface="Times New Roman" panose="02020603050405020304" pitchFamily="18" charset="0"/>
              </a:rPr>
              <a:t>The neutron cross section is determined by diving the total number of observed failures by the total observed fluence.</a:t>
            </a:r>
          </a:p>
          <a:p>
            <a:endParaRPr lang="en-US" sz="1800" dirty="0">
              <a:effectLst/>
              <a:latin typeface="Calibri" panose="020F0502020204030204" pitchFamily="34" charset="0"/>
              <a:cs typeface="Times New Roman" panose="02020603050405020304" pitchFamily="18" charset="0"/>
            </a:endParaRPr>
          </a:p>
          <a:p>
            <a:r>
              <a:rPr lang="en-US" dirty="0"/>
              <a:t>45 Seconds -&gt; 8:50 seconds</a:t>
            </a:r>
          </a:p>
        </p:txBody>
      </p:sp>
      <p:sp>
        <p:nvSpPr>
          <p:cNvPr id="4" name="Slide Number Placeholder 3"/>
          <p:cNvSpPr>
            <a:spLocks noGrp="1"/>
          </p:cNvSpPr>
          <p:nvPr>
            <p:ph type="sldNum" sz="quarter" idx="5"/>
          </p:nvPr>
        </p:nvSpPr>
        <p:spPr/>
        <p:txBody>
          <a:bodyPr/>
          <a:lstStyle/>
          <a:p>
            <a:fld id="{DDD5049E-A8AC-4066-9B7F-0FB5F31412F2}" type="slidenum">
              <a:rPr lang="en-US" smtClean="0"/>
              <a:t>12</a:t>
            </a:fld>
            <a:endParaRPr lang="en-US"/>
          </a:p>
        </p:txBody>
      </p:sp>
    </p:spTree>
    <p:extLst>
      <p:ext uri="{BB962C8B-B14F-4D97-AF65-F5344CB8AC3E}">
        <p14:creationId xmlns:p14="http://schemas.microsoft.com/office/powerpoint/2010/main" val="25177758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Neutron testing was conducted at the Los Alamos Neutron Science Center in Oct. of 2019. Five test setups were stacked together and placed perpendicular to the neutron beam flight path so that the 2-inch collimated beam would pass directly through the FPGA on the design under test development boards.</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t>Each of the 25 different design variants were tested and had their neutron cross section calculated.</a:t>
            </a:r>
          </a:p>
          <a:p>
            <a:endParaRPr lang="en-US" dirty="0"/>
          </a:p>
          <a:p>
            <a:r>
              <a:rPr lang="en-US" dirty="0"/>
              <a:t>We received a good amount of total fluence with each design receiving approximately 3 times 10 to the 10 neutrons per cm2</a:t>
            </a:r>
          </a:p>
          <a:p>
            <a:endParaRPr lang="en-US" dirty="0"/>
          </a:p>
          <a:p>
            <a:r>
              <a:rPr lang="en-US" dirty="0"/>
              <a:t>Neutron testing was selected for this test to reflect the effectiveness of partial TMR in terrestrial </a:t>
            </a:r>
            <a:r>
              <a:rPr lang="en-US" dirty="0" err="1"/>
              <a:t>environmemnts</a:t>
            </a:r>
            <a:r>
              <a:rPr lang="en-US" dirty="0"/>
              <a:t>.</a:t>
            </a:r>
          </a:p>
          <a:p>
            <a:endParaRPr lang="en-US" dirty="0"/>
          </a:p>
          <a:p>
            <a:r>
              <a:rPr lang="en-US" dirty="0"/>
              <a:t>45 -&gt; 9:35</a:t>
            </a:r>
          </a:p>
        </p:txBody>
      </p:sp>
      <p:sp>
        <p:nvSpPr>
          <p:cNvPr id="4" name="Slide Number Placeholder 3"/>
          <p:cNvSpPr>
            <a:spLocks noGrp="1"/>
          </p:cNvSpPr>
          <p:nvPr>
            <p:ph type="sldNum" sz="quarter" idx="5"/>
          </p:nvPr>
        </p:nvSpPr>
        <p:spPr/>
        <p:txBody>
          <a:bodyPr/>
          <a:lstStyle/>
          <a:p>
            <a:fld id="{DDD5049E-A8AC-4066-9B7F-0FB5F31412F2}" type="slidenum">
              <a:rPr lang="en-US" smtClean="0"/>
              <a:t>13</a:t>
            </a:fld>
            <a:endParaRPr lang="en-US"/>
          </a:p>
        </p:txBody>
      </p:sp>
    </p:spTree>
    <p:extLst>
      <p:ext uri="{BB962C8B-B14F-4D97-AF65-F5344CB8AC3E}">
        <p14:creationId xmlns:p14="http://schemas.microsoft.com/office/powerpoint/2010/main" val="1641483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baseline and full TMR design variants are provided as reference points. Data for the full TMR version of the design (including IO and test logic) is included from a previous study. The measured neutron cross sections and fault injection sensitivities are shown and include 95% confidence intervals which are calculated using conventional methods.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baseline cross section is very small to begin with, it equates to a 3400 year Mean time to failure.</a:t>
            </a:r>
          </a:p>
          <a:p>
            <a:pPr marL="457200" marR="0" indent="-45720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Both neutron radiation testing and fault injection sensitivity testing demonstrate over a 99% reduction in sensitivity when full TMR is applied. This equates click to over a 100x improvement.</a:t>
            </a:r>
          </a:p>
          <a:p>
            <a:pPr marL="457200" marR="0" indent="-45720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457200" marR="0" indent="-45720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Throughout this study, radiation and fault injection results consistently correlate with each other falling within each other’s confidence intervals.</a:t>
            </a:r>
          </a:p>
          <a:p>
            <a:pPr marL="457200" marR="0" indent="-45720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p>
          <a:p>
            <a:r>
              <a:rPr lang="en-US" dirty="0"/>
              <a:t>45 -&gt; 10:20</a:t>
            </a:r>
          </a:p>
          <a:p>
            <a:endParaRPr lang="en-US" dirty="0"/>
          </a:p>
          <a:p>
            <a:endParaRPr lang="en-US" dirty="0"/>
          </a:p>
        </p:txBody>
      </p:sp>
      <p:sp>
        <p:nvSpPr>
          <p:cNvPr id="4" name="Slide Number Placeholder 3"/>
          <p:cNvSpPr>
            <a:spLocks noGrp="1"/>
          </p:cNvSpPr>
          <p:nvPr>
            <p:ph type="sldNum" sz="quarter" idx="5"/>
          </p:nvPr>
        </p:nvSpPr>
        <p:spPr/>
        <p:txBody>
          <a:bodyPr/>
          <a:lstStyle/>
          <a:p>
            <a:fld id="{DDD5049E-A8AC-4066-9B7F-0FB5F31412F2}" type="slidenum">
              <a:rPr lang="en-US" smtClean="0"/>
              <a:t>14</a:t>
            </a:fld>
            <a:endParaRPr lang="en-US"/>
          </a:p>
        </p:txBody>
      </p:sp>
    </p:spTree>
    <p:extLst>
      <p:ext uri="{BB962C8B-B14F-4D97-AF65-F5344CB8AC3E}">
        <p14:creationId xmlns:p14="http://schemas.microsoft.com/office/powerpoint/2010/main" val="36893329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Four different partial TMR selection approaches were explored.</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Component based selection, </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Random selection, </a:t>
            </a:r>
          </a:p>
          <a:p>
            <a:pPr marL="342900" marR="0" lvl="0" indent="-342900">
              <a:lnSpc>
                <a:spcPct val="107000"/>
              </a:lnSpc>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Maximum Edge and Minimum Voters selections, and </a:t>
            </a:r>
          </a:p>
          <a:p>
            <a:pPr marL="342900" marR="0" lvl="0" indent="-342900">
              <a:lnSpc>
                <a:spcPct val="107000"/>
              </a:lnSpc>
              <a:spcBef>
                <a:spcPts val="0"/>
              </a:spcBef>
              <a:spcAft>
                <a:spcPts val="80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Feedback based selections</a:t>
            </a:r>
          </a:p>
          <a:p>
            <a:pPr marL="342900" marR="0" lvl="0" indent="-342900">
              <a:lnSpc>
                <a:spcPct val="107000"/>
              </a:lnSpc>
              <a:spcBef>
                <a:spcPts val="0"/>
              </a:spcBef>
              <a:spcAft>
                <a:spcPts val="800"/>
              </a:spcAft>
              <a:buFont typeface="Symbol" panose="05050102010706020507" pitchFamily="18" charset="2"/>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07000"/>
              </a:lnSpc>
              <a:spcBef>
                <a:spcPts val="0"/>
              </a:spcBef>
              <a:spcAft>
                <a:spcPts val="800"/>
              </a:spcAft>
              <a:buFont typeface="Symbol" panose="05050102010706020507" pitchFamily="18" charset="2"/>
              <a:buNone/>
            </a:pPr>
            <a:r>
              <a:rPr lang="en-US" sz="1800" dirty="0">
                <a:effectLst/>
                <a:latin typeface="Calibri" panose="020F0502020204030204" pitchFamily="34" charset="0"/>
                <a:ea typeface="Calibri" panose="020F0502020204030204" pitchFamily="34" charset="0"/>
                <a:cs typeface="Times New Roman" panose="02020603050405020304" pitchFamily="18" charset="0"/>
              </a:rPr>
              <a:t>Specific results will be shown on the next slide.</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Replicating all components purposefully excludes approximately 7% of the design from TMR that are associated with IO and test logic. This selection reduced the neutron cross section but demonstrated a consider loss in reduction compared to full TMR. All other selections are a subset of this selection.</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Replicating only LUTs provided a neutron cross section reduction and a relatively high benefit cost ratio, which was surprising considering that this selection required so many reduction voters, which increase a design’s SEU sensitivity.</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Replicating only flip flops increased the neutron cross section, making the design more sensitive to SEU-induced failure. These findings agree with suggestions that local TMR (registers only) should not be implemented on SRAM-based FPGAs.</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Replicating components at random from 9% coverage to 75% coverage also proved to be counterproductive, but it is interesting to note that larger selections were less counterproductive than smaller selections.</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Maximizing the number of protected edges and minimizing the number of inserted voters provides a significant reduction in neutron cross section with a relatively high benefit cost ratio. Larger selections also tended to yield a larger reduction. This selection approach tended towards clustering where each triplicated component is connected to another triplicated component.</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Finally, the feedback based selection approach explored two different types of feedback, strongly connected components and tight feedback, and several modes of selection based on these relationships. Clusters of feedback were seen to be more effective. One selection that covered only12% of the components in the B13 reduced the cross section by 21% and provided a 1.7 benefit cost ratio.</a:t>
            </a:r>
          </a:p>
          <a:p>
            <a:endParaRPr lang="en-US" dirty="0"/>
          </a:p>
          <a:p>
            <a:r>
              <a:rPr lang="en-US" dirty="0"/>
              <a:t>2 minutes -&gt; 12:20 seconds</a:t>
            </a:r>
          </a:p>
        </p:txBody>
      </p:sp>
      <p:sp>
        <p:nvSpPr>
          <p:cNvPr id="4" name="Slide Number Placeholder 3"/>
          <p:cNvSpPr>
            <a:spLocks noGrp="1"/>
          </p:cNvSpPr>
          <p:nvPr>
            <p:ph type="sldNum" sz="quarter" idx="5"/>
          </p:nvPr>
        </p:nvSpPr>
        <p:spPr/>
        <p:txBody>
          <a:bodyPr/>
          <a:lstStyle/>
          <a:p>
            <a:fld id="{DDD5049E-A8AC-4066-9B7F-0FB5F31412F2}" type="slidenum">
              <a:rPr lang="en-US" smtClean="0"/>
              <a:t>15</a:t>
            </a:fld>
            <a:endParaRPr lang="en-US"/>
          </a:p>
        </p:txBody>
      </p:sp>
    </p:spTree>
    <p:extLst>
      <p:ext uri="{BB962C8B-B14F-4D97-AF65-F5344CB8AC3E}">
        <p14:creationId xmlns:p14="http://schemas.microsoft.com/office/powerpoint/2010/main" val="15068179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D5049E-A8AC-4066-9B7F-0FB5F31412F2}" type="slidenum">
              <a:rPr lang="en-US" smtClean="0"/>
              <a:t>16</a:t>
            </a:fld>
            <a:endParaRPr lang="en-US"/>
          </a:p>
        </p:txBody>
      </p:sp>
    </p:spTree>
    <p:extLst>
      <p:ext uri="{BB962C8B-B14F-4D97-AF65-F5344CB8AC3E}">
        <p14:creationId xmlns:p14="http://schemas.microsoft.com/office/powerpoint/2010/main" val="519832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conclusion, this study shows that partial TMR can be used in place of full TMR to improve design reliability in SRAM-based FPGAs, and that the effectiveness of partial TMR greatly depends upon component selection, different selections yield different results, and metrics are provided to measure those results. The all LUTs selection provided reduction and the all FFs and random selections were shown to be counterproductive.</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Larger and more clustered selections like maximizing the number of protected edges while minimizing the number of inserted voters or including feedback relationships in selections tended to be more effective.</a:t>
            </a:r>
          </a:p>
          <a:p>
            <a:endParaRPr lang="en-US" dirty="0"/>
          </a:p>
        </p:txBody>
      </p:sp>
      <p:sp>
        <p:nvSpPr>
          <p:cNvPr id="4" name="Slide Number Placeholder 3"/>
          <p:cNvSpPr>
            <a:spLocks noGrp="1"/>
          </p:cNvSpPr>
          <p:nvPr>
            <p:ph type="sldNum" sz="quarter" idx="5"/>
          </p:nvPr>
        </p:nvSpPr>
        <p:spPr/>
        <p:txBody>
          <a:bodyPr/>
          <a:lstStyle/>
          <a:p>
            <a:fld id="{DDD5049E-A8AC-4066-9B7F-0FB5F31412F2}" type="slidenum">
              <a:rPr lang="en-US" smtClean="0"/>
              <a:t>17</a:t>
            </a:fld>
            <a:endParaRPr lang="en-US"/>
          </a:p>
        </p:txBody>
      </p:sp>
    </p:spTree>
    <p:extLst>
      <p:ext uri="{BB962C8B-B14F-4D97-AF65-F5344CB8AC3E}">
        <p14:creationId xmlns:p14="http://schemas.microsoft.com/office/powerpoint/2010/main" val="502458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This work address the effectiveness of partial triple modular redundancy, which is a soft error mitigation technique. The goal of this work is to maximize the benefit-cost ratio of partial TMR.</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 will cover soft errors in SRAM-based FPGAs, discuss full TMR and partial TMR, and present a test methodology that is used to compare several partial TMR selection approaches. This talk will conclude with the results from that experiment.</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(40 sec)</a:t>
            </a:r>
          </a:p>
        </p:txBody>
      </p:sp>
      <p:sp>
        <p:nvSpPr>
          <p:cNvPr id="4" name="Slide Number Placeholder 3"/>
          <p:cNvSpPr>
            <a:spLocks noGrp="1"/>
          </p:cNvSpPr>
          <p:nvPr>
            <p:ph type="sldNum" sz="quarter" idx="5"/>
          </p:nvPr>
        </p:nvSpPr>
        <p:spPr/>
        <p:txBody>
          <a:bodyPr/>
          <a:lstStyle/>
          <a:p>
            <a:fld id="{DDD5049E-A8AC-4066-9B7F-0FB5F31412F2}" type="slidenum">
              <a:rPr lang="en-US" smtClean="0"/>
              <a:t>2</a:t>
            </a:fld>
            <a:endParaRPr lang="en-US"/>
          </a:p>
        </p:txBody>
      </p:sp>
    </p:spTree>
    <p:extLst>
      <p:ext uri="{BB962C8B-B14F-4D97-AF65-F5344CB8AC3E}">
        <p14:creationId xmlns:p14="http://schemas.microsoft.com/office/powerpoint/2010/main" val="15990385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Soft errors in SRAM-based FPGAs are non-destructive single event effects that can affect design functionality. Soft errors, especially single-event upsets, can corrupt design circuitry and active state causing functional failure.</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Here is a simplified representation of the configurable fabric of an FPGA.</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A design is loaded onto the FPGA using a configuration bitstream. The configuration bitstream contains values that govern component configuration and the initial design state, each stored into a susceptible memory cell.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When an SEU occurs in configuration memory, among other possible alterations the implemented circuit, it can (click) corrupt logic equations in look up tables, (Click) short connections together, or (Click) disconnect connections altogether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When an SEU occur in active design state, such as registers or block memories, it can (Click) corrupt the values stored within.</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Errors from these effects propagate throughout the design and can corrupt its functionality.</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Large SRAM-based FPGAs have millions to billions of susceptible SRAM cells. The susceptibility or sensitivity of a design to radiation-induced failure ranges widely.</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(1:10 sec) (2:20)</a:t>
            </a:r>
          </a:p>
        </p:txBody>
      </p:sp>
      <p:sp>
        <p:nvSpPr>
          <p:cNvPr id="4" name="Slide Number Placeholder 3"/>
          <p:cNvSpPr>
            <a:spLocks noGrp="1"/>
          </p:cNvSpPr>
          <p:nvPr>
            <p:ph type="sldNum" sz="quarter" idx="5"/>
          </p:nvPr>
        </p:nvSpPr>
        <p:spPr/>
        <p:txBody>
          <a:bodyPr/>
          <a:lstStyle/>
          <a:p>
            <a:fld id="{DDD5049E-A8AC-4066-9B7F-0FB5F31412F2}" type="slidenum">
              <a:rPr lang="en-US" smtClean="0"/>
              <a:t>3</a:t>
            </a:fld>
            <a:endParaRPr lang="en-US"/>
          </a:p>
        </p:txBody>
      </p:sp>
    </p:spTree>
    <p:extLst>
      <p:ext uri="{BB962C8B-B14F-4D97-AF65-F5344CB8AC3E}">
        <p14:creationId xmlns:p14="http://schemas.microsoft.com/office/powerpoint/2010/main" val="26964698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well know SEU mitigation technique is Triple modular redundancy.</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Under the application of this technique, three circuit copies are configured onto an SRAM-based FPGA such that a (click) failure in any one copy can be masked (click) by the remaining working copies.</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This technique effectively improves the soft error reliability over short operational periods and over long operational periods when combined with SEU repair, which allows subsequent modular failures with out defeating TMR.</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On commercial off the shelf SRAM-based FPGAs, (click) this technique has demonstrated a 15 to 400times reduction in neutron cross section and a 50x increase in the mean time to failure for orbital failure rate estimates.</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point is that it can be very effective on COTS devices.</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(50 sec – 3:10 sec)</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DD5049E-A8AC-4066-9B7F-0FB5F31412F2}" type="slidenum">
              <a:rPr lang="en-US" smtClean="0"/>
              <a:t>4</a:t>
            </a:fld>
            <a:endParaRPr lang="en-US"/>
          </a:p>
        </p:txBody>
      </p:sp>
    </p:spTree>
    <p:extLst>
      <p:ext uri="{BB962C8B-B14F-4D97-AF65-F5344CB8AC3E}">
        <p14:creationId xmlns:p14="http://schemas.microsoft.com/office/powerpoint/2010/main" val="29577562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downside of full TMR is that it is very expensive.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It requires more than 3x as many resources. (Click) each component needs triplicated. And additional resources are dedicated to (Click) the insertion of majority voters (Click) throughout the design.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Full TMR also increases power consumption with one study showing a 3 to 7x increase in power consumption.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And it can impact timing due to congestion and voter insertion with one study showing a 16 to 24% increase in critical path length due to the application of full TMR.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In short, for some designs, the application of full TMR may simply not be feasible.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Calibri" panose="020F0502020204030204" pitchFamily="34" charset="0"/>
                <a:cs typeface="Times New Roman" panose="02020603050405020304" pitchFamily="18" charset="0"/>
              </a:rPr>
              <a:t>35 -&gt; 3:45</a:t>
            </a:r>
            <a:endParaRPr lang="en-US" dirty="0"/>
          </a:p>
        </p:txBody>
      </p:sp>
      <p:sp>
        <p:nvSpPr>
          <p:cNvPr id="4" name="Slide Number Placeholder 3"/>
          <p:cNvSpPr>
            <a:spLocks noGrp="1"/>
          </p:cNvSpPr>
          <p:nvPr>
            <p:ph type="sldNum" sz="quarter" idx="5"/>
          </p:nvPr>
        </p:nvSpPr>
        <p:spPr/>
        <p:txBody>
          <a:bodyPr/>
          <a:lstStyle/>
          <a:p>
            <a:fld id="{DDD5049E-A8AC-4066-9B7F-0FB5F31412F2}" type="slidenum">
              <a:rPr lang="en-US" smtClean="0"/>
              <a:t>5</a:t>
            </a:fld>
            <a:endParaRPr lang="en-US"/>
          </a:p>
        </p:txBody>
      </p:sp>
    </p:spTree>
    <p:extLst>
      <p:ext uri="{BB962C8B-B14F-4D97-AF65-F5344CB8AC3E}">
        <p14:creationId xmlns:p14="http://schemas.microsoft.com/office/powerpoint/2010/main" val="15911715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Here is where partial TMR comes in. Partial TMR is the inclusion of some circuit components in TMR, but not others. Here is a simple digital circuit. (click) A subset of this circuit is selected for TMR, (click) and triplicated accordingly with majority voters added as needed.</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now the greatest challenge of partial TMR is deciding which subset of the circuit to triplicate, which subset of will provide the greatest benefit from being triplicated.</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30 -&gt; 4:15</a:t>
            </a:r>
          </a:p>
        </p:txBody>
      </p:sp>
      <p:sp>
        <p:nvSpPr>
          <p:cNvPr id="4" name="Slide Number Placeholder 3"/>
          <p:cNvSpPr>
            <a:spLocks noGrp="1"/>
          </p:cNvSpPr>
          <p:nvPr>
            <p:ph type="sldNum" sz="quarter" idx="5"/>
          </p:nvPr>
        </p:nvSpPr>
        <p:spPr/>
        <p:txBody>
          <a:bodyPr/>
          <a:lstStyle/>
          <a:p>
            <a:fld id="{DDD5049E-A8AC-4066-9B7F-0FB5F31412F2}" type="slidenum">
              <a:rPr lang="en-US" smtClean="0"/>
              <a:t>6</a:t>
            </a:fld>
            <a:endParaRPr lang="en-US"/>
          </a:p>
        </p:txBody>
      </p:sp>
    </p:spTree>
    <p:extLst>
      <p:ext uri="{BB962C8B-B14F-4D97-AF65-F5344CB8AC3E}">
        <p14:creationId xmlns:p14="http://schemas.microsoft.com/office/powerpoint/2010/main" val="3190232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Some terminology that accompanies partial TMR includes:</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non-triplicated source, which is a pin on a non-triplicated component that drives a pin on a triplicated component,</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triplicated route or edge, which is a connection whose endpoints are each triplicated,</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reduction voter, which is a voter used to reduce a triplicated signal to a non-triplicated signal, and</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non-triplicated sink, which is a pin on a non-triplicated device that is driven by a reduction voter.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A triplicated route may contain multiple triplicated edges, one edge for each triplicated source-sink pair, and </a:t>
            </a: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triplicated components each reside in their own respective TMR domains.</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45 -&gt; 5:00</a:t>
            </a:r>
          </a:p>
        </p:txBody>
      </p:sp>
      <p:sp>
        <p:nvSpPr>
          <p:cNvPr id="4" name="Slide Number Placeholder 3"/>
          <p:cNvSpPr>
            <a:spLocks noGrp="1"/>
          </p:cNvSpPr>
          <p:nvPr>
            <p:ph type="sldNum" sz="quarter" idx="5"/>
          </p:nvPr>
        </p:nvSpPr>
        <p:spPr/>
        <p:txBody>
          <a:bodyPr/>
          <a:lstStyle/>
          <a:p>
            <a:fld id="{DDD5049E-A8AC-4066-9B7F-0FB5F31412F2}" type="slidenum">
              <a:rPr lang="en-US" smtClean="0"/>
              <a:t>7</a:t>
            </a:fld>
            <a:endParaRPr lang="en-US"/>
          </a:p>
        </p:txBody>
      </p:sp>
    </p:spTree>
    <p:extLst>
      <p:ext uri="{BB962C8B-B14F-4D97-AF65-F5344CB8AC3E}">
        <p14:creationId xmlns:p14="http://schemas.microsoft.com/office/powerpoint/2010/main" val="12948723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goal of applying partial TMR is to maximize its benefit-cost ratio. The benefit cost ratio is the benefit provided by partial TMR divided by the cost associated with its application.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In this case, (click) the benefit of applying partial TMR is the percentage of reduction that it provides in the neutron cross-section of any failure.</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percentage of reduction is calculated as one less the neutron cross section of the modified design divided by the neutron cross section of the unaltered baseline design without any partial TMR applied, all multiplied by 100. The closer this value is to 100% the better.</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(click) the cost in the study is simply measured as the percentage of components included in TMR. So the benefit cost ratio is the percentage of reduction in neutron cross section divided by the percentage of components triplicated in the design. </a:t>
            </a:r>
          </a:p>
          <a:p>
            <a:pPr marL="0" marR="0">
              <a:lnSpc>
                <a:spcPct val="107000"/>
              </a:lnSpc>
              <a:spcBef>
                <a:spcPts val="0"/>
              </a:spcBef>
              <a:spcAft>
                <a:spcPts val="80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5:50</a:t>
            </a:r>
          </a:p>
        </p:txBody>
      </p:sp>
      <p:sp>
        <p:nvSpPr>
          <p:cNvPr id="4" name="Slide Number Placeholder 3"/>
          <p:cNvSpPr>
            <a:spLocks noGrp="1"/>
          </p:cNvSpPr>
          <p:nvPr>
            <p:ph type="sldNum" sz="quarter" idx="5"/>
          </p:nvPr>
        </p:nvSpPr>
        <p:spPr/>
        <p:txBody>
          <a:bodyPr/>
          <a:lstStyle/>
          <a:p>
            <a:fld id="{DDD5049E-A8AC-4066-9B7F-0FB5F31412F2}" type="slidenum">
              <a:rPr lang="en-US" smtClean="0"/>
              <a:t>8</a:t>
            </a:fld>
            <a:endParaRPr lang="en-US"/>
          </a:p>
        </p:txBody>
      </p:sp>
    </p:spTree>
    <p:extLst>
      <p:ext uri="{BB962C8B-B14F-4D97-AF65-F5344CB8AC3E}">
        <p14:creationId xmlns:p14="http://schemas.microsoft.com/office/powerpoint/2010/main" val="7294426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Starting with the baseline design without any TMR, partial TMR is applied using various selection approaches. Each design variant including the baseline design has its neutron cross section measured through accelerate radiation testing. The measured cross sections are then compared against that of the baseline cross section to determine the cross section reduction percentage. The benefit-cost ratio can then be calculated using these percentages and the TMR coverage percentages determined during the application of partial TMR. Comparing these benefit cost ratios allows for the comparison of the effectiveness of each selection approach. </a:t>
            </a:r>
          </a:p>
          <a:p>
            <a:endParaRPr lang="en-US" dirty="0"/>
          </a:p>
          <a:p>
            <a:r>
              <a:rPr lang="en-US" dirty="0"/>
              <a:t>(45 seconds -&gt; 6:35 seconds)</a:t>
            </a:r>
          </a:p>
        </p:txBody>
      </p:sp>
      <p:sp>
        <p:nvSpPr>
          <p:cNvPr id="4" name="Slide Number Placeholder 3"/>
          <p:cNvSpPr>
            <a:spLocks noGrp="1"/>
          </p:cNvSpPr>
          <p:nvPr>
            <p:ph type="sldNum" sz="quarter" idx="5"/>
          </p:nvPr>
        </p:nvSpPr>
        <p:spPr/>
        <p:txBody>
          <a:bodyPr/>
          <a:lstStyle/>
          <a:p>
            <a:fld id="{DDD5049E-A8AC-4066-9B7F-0FB5F31412F2}" type="slidenum">
              <a:rPr lang="en-US" smtClean="0"/>
              <a:t>9</a:t>
            </a:fld>
            <a:endParaRPr lang="en-US"/>
          </a:p>
        </p:txBody>
      </p:sp>
    </p:spTree>
    <p:extLst>
      <p:ext uri="{BB962C8B-B14F-4D97-AF65-F5344CB8AC3E}">
        <p14:creationId xmlns:p14="http://schemas.microsoft.com/office/powerpoint/2010/main" val="16773774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12648" y="1371599"/>
            <a:ext cx="11091672" cy="2138364"/>
          </a:xfrm>
          <a:prstGeom prst="rect">
            <a:avLst/>
          </a:prstGeom>
        </p:spPr>
        <p:txBody>
          <a:bodyPr anchor="ctr"/>
          <a:lstStyle>
            <a:lvl1pPr algn="ctr">
              <a:defRPr sz="6000">
                <a:solidFill>
                  <a:srgbClr val="002255"/>
                </a:solidFill>
              </a:defRPr>
            </a:lvl1pPr>
          </a:lstStyle>
          <a:p>
            <a:r>
              <a:rPr lang="en-US"/>
              <a:t>Click to edit Master title style</a:t>
            </a:r>
            <a:endParaRPr lang="en-US" dirty="0"/>
          </a:p>
        </p:txBody>
      </p:sp>
      <p:sp>
        <p:nvSpPr>
          <p:cNvPr id="3" name="Subtitle 2"/>
          <p:cNvSpPr>
            <a:spLocks noGrp="1"/>
          </p:cNvSpPr>
          <p:nvPr>
            <p:ph type="subTitle" idx="1"/>
          </p:nvPr>
        </p:nvSpPr>
        <p:spPr>
          <a:xfrm>
            <a:off x="493776" y="3776471"/>
            <a:ext cx="11201400" cy="2286000"/>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3EEACF0A-BFFB-41AE-8307-0F928141888E}" type="datetime1">
              <a:rPr lang="en-US" smtClean="0"/>
              <a:t>10/13/2020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09210F8F-6EFD-4F55-B042-7878D2D7E0EF}" type="datetime1">
              <a:rPr lang="en-US" smtClean="0"/>
              <a:t>10/13/2020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48A6BA0E-67BB-44A7-9CAA-665F47A7455A}" type="datetime1">
              <a:rPr lang="en-US" smtClean="0"/>
              <a:t>10/13/2020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5300" y="365125"/>
            <a:ext cx="11201400" cy="777875"/>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a:xfrm>
            <a:off x="495300" y="1257300"/>
            <a:ext cx="11201400" cy="49196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7F2AE624-E3EA-4924-9F74-9310FE7363F0}" type="datetime1">
              <a:rPr lang="en-US" smtClean="0"/>
              <a:t>10/13/2020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fld id="{1506A10A-E0C4-42FD-B4F5-897558E478A9}" type="datetime1">
              <a:rPr lang="en-US" smtClean="0"/>
              <a:t>10/13/2020</a:t>
            </a:fld>
            <a:endParaRPr lang="en-US"/>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1760E520-3AEA-441B-B91D-71487756EEA3}" type="datetime1">
              <a:rPr lang="en-US" smtClean="0"/>
              <a:t>10/13/2020</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fld id="{F0D86DB2-475F-4BC2-B5D7-D0B257649C20}" type="datetime1">
              <a:rPr lang="en-US" smtClean="0"/>
              <a:t>10/13/2020</a:t>
            </a:fld>
            <a:endParaRPr lang="en-US"/>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en-US"/>
              <a:t>Click to edit Master title style</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fld id="{558FEA79-9A58-409D-90CD-2C8B90367F8A}" type="datetime1">
              <a:rPr lang="en-US" smtClean="0"/>
              <a:t>10/13/2020</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fld id="{3C276262-B2FA-4FC6-929C-9B7E2362A00B}" type="datetime1">
              <a:rPr lang="en-US" smtClean="0"/>
              <a:t>10/13/2020</a:t>
            </a:fld>
            <a:endParaRPr lang="en-US"/>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5B4ED9E5-F80D-40C9-B8EE-463938E41115}" type="datetime1">
              <a:rPr lang="en-US" smtClean="0"/>
              <a:t>10/13/2020</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fld id="{B469FDF5-D168-4D38-95D7-933C61835BA6}" type="datetime1">
              <a:rPr lang="en-US" smtClean="0"/>
              <a:t>10/13/2020</a:t>
            </a:fld>
            <a:endParaRPr 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300" y="365125"/>
            <a:ext cx="11207342" cy="777875"/>
          </a:xfrm>
          <a:prstGeom prst="rect">
            <a:avLst/>
          </a:prstGeom>
        </p:spPr>
        <p:txBody>
          <a:bodyPr vert="horz" lIns="91440" tIns="45720" rIns="91440" bIns="45720" rtlCol="0" anchor="ctr">
            <a:normAutofit/>
          </a:bodyPr>
          <a:lstStyle/>
          <a:p>
            <a:r>
              <a:rPr lang="en-US"/>
              <a:t>Click to edit Master title style</a:t>
            </a:r>
            <a:endParaRPr lang="en-US" dirty="0"/>
          </a:p>
        </p:txBody>
      </p:sp>
      <p:grpSp>
        <p:nvGrpSpPr>
          <p:cNvPr id="80" name="Group 79">
            <a:extLst>
              <a:ext uri="{FF2B5EF4-FFF2-40B4-BE49-F238E27FC236}">
                <a16:creationId xmlns:a16="http://schemas.microsoft.com/office/drawing/2014/main" id="{9832383D-A7F1-4DFB-BEB1-EF487CABBB7F}"/>
              </a:ext>
            </a:extLst>
          </p:cNvPr>
          <p:cNvGrpSpPr/>
          <p:nvPr userDrawn="1"/>
        </p:nvGrpSpPr>
        <p:grpSpPr>
          <a:xfrm>
            <a:off x="0" y="6234113"/>
            <a:ext cx="12194771" cy="626961"/>
            <a:chOff x="0" y="6234113"/>
            <a:chExt cx="12194771" cy="626961"/>
          </a:xfrm>
        </p:grpSpPr>
        <p:grpSp>
          <p:nvGrpSpPr>
            <p:cNvPr id="81" name="Group 80">
              <a:extLst>
                <a:ext uri="{FF2B5EF4-FFF2-40B4-BE49-F238E27FC236}">
                  <a16:creationId xmlns:a16="http://schemas.microsoft.com/office/drawing/2014/main" id="{BB0579EA-060D-4A9E-9789-AD3B75ACBF1D}"/>
                </a:ext>
              </a:extLst>
            </p:cNvPr>
            <p:cNvGrpSpPr/>
            <p:nvPr userDrawn="1"/>
          </p:nvGrpSpPr>
          <p:grpSpPr>
            <a:xfrm>
              <a:off x="0" y="6234113"/>
              <a:ext cx="12194771" cy="626961"/>
              <a:chOff x="0" y="6165749"/>
              <a:chExt cx="12194771" cy="685800"/>
            </a:xfrm>
          </p:grpSpPr>
          <p:sp>
            <p:nvSpPr>
              <p:cNvPr id="110" name="Rectangle 109">
                <a:extLst>
                  <a:ext uri="{FF2B5EF4-FFF2-40B4-BE49-F238E27FC236}">
                    <a16:creationId xmlns:a16="http://schemas.microsoft.com/office/drawing/2014/main" id="{3A02CA20-6F6A-4622-B78C-BB8CB944CBD5}"/>
                  </a:ext>
                </a:extLst>
              </p:cNvPr>
              <p:cNvSpPr/>
              <p:nvPr userDrawn="1"/>
            </p:nvSpPr>
            <p:spPr>
              <a:xfrm>
                <a:off x="2771" y="6165749"/>
                <a:ext cx="12192000" cy="685800"/>
              </a:xfrm>
              <a:prstGeom prst="rect">
                <a:avLst/>
              </a:prstGeom>
              <a:solidFill>
                <a:srgbClr val="C5AF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a:extLst>
                  <a:ext uri="{FF2B5EF4-FFF2-40B4-BE49-F238E27FC236}">
                    <a16:creationId xmlns:a16="http://schemas.microsoft.com/office/drawing/2014/main" id="{23C34542-E8AA-469B-9391-F9278801886C}"/>
                  </a:ext>
                </a:extLst>
              </p:cNvPr>
              <p:cNvSpPr/>
              <p:nvPr userDrawn="1"/>
            </p:nvSpPr>
            <p:spPr>
              <a:xfrm>
                <a:off x="0" y="6272784"/>
                <a:ext cx="12192000" cy="457200"/>
              </a:xfrm>
              <a:prstGeom prst="rect">
                <a:avLst/>
              </a:prstGeom>
              <a:solidFill>
                <a:srgbClr val="0029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82" name="Group 81">
              <a:extLst>
                <a:ext uri="{FF2B5EF4-FFF2-40B4-BE49-F238E27FC236}">
                  <a16:creationId xmlns:a16="http://schemas.microsoft.com/office/drawing/2014/main" id="{22D8068D-A5A6-44B7-B7A3-755F4CC772A0}"/>
                </a:ext>
              </a:extLst>
            </p:cNvPr>
            <p:cNvGrpSpPr/>
            <p:nvPr userDrawn="1"/>
          </p:nvGrpSpPr>
          <p:grpSpPr>
            <a:xfrm>
              <a:off x="85725" y="6421437"/>
              <a:ext cx="847725" cy="241300"/>
              <a:chOff x="5842001" y="5678488"/>
              <a:chExt cx="847725" cy="241300"/>
            </a:xfrm>
          </p:grpSpPr>
          <p:sp>
            <p:nvSpPr>
              <p:cNvPr id="107" name="Freeform 6">
                <a:extLst>
                  <a:ext uri="{FF2B5EF4-FFF2-40B4-BE49-F238E27FC236}">
                    <a16:creationId xmlns:a16="http://schemas.microsoft.com/office/drawing/2014/main" id="{CD4D7441-8A65-4D13-A7F7-1B7425462943}"/>
                  </a:ext>
                </a:extLst>
              </p:cNvPr>
              <p:cNvSpPr>
                <a:spLocks noEditPoints="1"/>
              </p:cNvSpPr>
              <p:nvPr userDrawn="1"/>
            </p:nvSpPr>
            <p:spPr bwMode="auto">
              <a:xfrm>
                <a:off x="5842001" y="5678488"/>
                <a:ext cx="255588" cy="236538"/>
              </a:xfrm>
              <a:custGeom>
                <a:avLst/>
                <a:gdLst>
                  <a:gd name="T0" fmla="*/ 303 w 808"/>
                  <a:gd name="T1" fmla="*/ 157 h 742"/>
                  <a:gd name="T2" fmla="*/ 307 w 808"/>
                  <a:gd name="T3" fmla="*/ 140 h 742"/>
                  <a:gd name="T4" fmla="*/ 416 w 808"/>
                  <a:gd name="T5" fmla="*/ 140 h 742"/>
                  <a:gd name="T6" fmla="*/ 487 w 808"/>
                  <a:gd name="T7" fmla="*/ 148 h 742"/>
                  <a:gd name="T8" fmla="*/ 517 w 808"/>
                  <a:gd name="T9" fmla="*/ 164 h 742"/>
                  <a:gd name="T10" fmla="*/ 532 w 808"/>
                  <a:gd name="T11" fmla="*/ 197 h 742"/>
                  <a:gd name="T12" fmla="*/ 532 w 808"/>
                  <a:gd name="T13" fmla="*/ 236 h 742"/>
                  <a:gd name="T14" fmla="*/ 522 w 808"/>
                  <a:gd name="T15" fmla="*/ 265 h 742"/>
                  <a:gd name="T16" fmla="*/ 495 w 808"/>
                  <a:gd name="T17" fmla="*/ 288 h 742"/>
                  <a:gd name="T18" fmla="*/ 449 w 808"/>
                  <a:gd name="T19" fmla="*/ 301 h 742"/>
                  <a:gd name="T20" fmla="*/ 319 w 808"/>
                  <a:gd name="T21" fmla="*/ 302 h 742"/>
                  <a:gd name="T22" fmla="*/ 302 w 808"/>
                  <a:gd name="T23" fmla="*/ 303 h 742"/>
                  <a:gd name="T24" fmla="*/ 303 w 808"/>
                  <a:gd name="T25" fmla="*/ 582 h 742"/>
                  <a:gd name="T26" fmla="*/ 302 w 808"/>
                  <a:gd name="T27" fmla="*/ 420 h 742"/>
                  <a:gd name="T28" fmla="*/ 319 w 808"/>
                  <a:gd name="T29" fmla="*/ 417 h 742"/>
                  <a:gd name="T30" fmla="*/ 426 w 808"/>
                  <a:gd name="T31" fmla="*/ 417 h 742"/>
                  <a:gd name="T32" fmla="*/ 488 w 808"/>
                  <a:gd name="T33" fmla="*/ 424 h 742"/>
                  <a:gd name="T34" fmla="*/ 528 w 808"/>
                  <a:gd name="T35" fmla="*/ 447 h 742"/>
                  <a:gd name="T36" fmla="*/ 547 w 808"/>
                  <a:gd name="T37" fmla="*/ 491 h 742"/>
                  <a:gd name="T38" fmla="*/ 545 w 808"/>
                  <a:gd name="T39" fmla="*/ 531 h 742"/>
                  <a:gd name="T40" fmla="*/ 525 w 808"/>
                  <a:gd name="T41" fmla="*/ 566 h 742"/>
                  <a:gd name="T42" fmla="*/ 489 w 808"/>
                  <a:gd name="T43" fmla="*/ 588 h 742"/>
                  <a:gd name="T44" fmla="*/ 441 w 808"/>
                  <a:gd name="T45" fmla="*/ 598 h 742"/>
                  <a:gd name="T46" fmla="*/ 319 w 808"/>
                  <a:gd name="T47" fmla="*/ 599 h 742"/>
                  <a:gd name="T48" fmla="*/ 302 w 808"/>
                  <a:gd name="T49" fmla="*/ 594 h 742"/>
                  <a:gd name="T50" fmla="*/ 66 w 808"/>
                  <a:gd name="T51" fmla="*/ 682 h 742"/>
                  <a:gd name="T52" fmla="*/ 64 w 808"/>
                  <a:gd name="T53" fmla="*/ 709 h 742"/>
                  <a:gd name="T54" fmla="*/ 53 w 808"/>
                  <a:gd name="T55" fmla="*/ 718 h 742"/>
                  <a:gd name="T56" fmla="*/ 2 w 808"/>
                  <a:gd name="T57" fmla="*/ 733 h 742"/>
                  <a:gd name="T58" fmla="*/ 0 w 808"/>
                  <a:gd name="T59" fmla="*/ 738 h 742"/>
                  <a:gd name="T60" fmla="*/ 506 w 808"/>
                  <a:gd name="T61" fmla="*/ 742 h 742"/>
                  <a:gd name="T62" fmla="*/ 612 w 808"/>
                  <a:gd name="T63" fmla="*/ 733 h 742"/>
                  <a:gd name="T64" fmla="*/ 716 w 808"/>
                  <a:gd name="T65" fmla="*/ 697 h 742"/>
                  <a:gd name="T66" fmla="*/ 780 w 808"/>
                  <a:gd name="T67" fmla="*/ 635 h 742"/>
                  <a:gd name="T68" fmla="*/ 807 w 808"/>
                  <a:gd name="T69" fmla="*/ 551 h 742"/>
                  <a:gd name="T70" fmla="*/ 806 w 808"/>
                  <a:gd name="T71" fmla="*/ 491 h 742"/>
                  <a:gd name="T72" fmla="*/ 789 w 808"/>
                  <a:gd name="T73" fmla="*/ 432 h 742"/>
                  <a:gd name="T74" fmla="*/ 755 w 808"/>
                  <a:gd name="T75" fmla="*/ 388 h 742"/>
                  <a:gd name="T76" fmla="*/ 704 w 808"/>
                  <a:gd name="T77" fmla="*/ 357 h 742"/>
                  <a:gd name="T78" fmla="*/ 671 w 808"/>
                  <a:gd name="T79" fmla="*/ 345 h 742"/>
                  <a:gd name="T80" fmla="*/ 693 w 808"/>
                  <a:gd name="T81" fmla="*/ 337 h 742"/>
                  <a:gd name="T82" fmla="*/ 732 w 808"/>
                  <a:gd name="T83" fmla="*/ 313 h 742"/>
                  <a:gd name="T84" fmla="*/ 762 w 808"/>
                  <a:gd name="T85" fmla="*/ 274 h 742"/>
                  <a:gd name="T86" fmla="*/ 780 w 808"/>
                  <a:gd name="T87" fmla="*/ 220 h 742"/>
                  <a:gd name="T88" fmla="*/ 781 w 808"/>
                  <a:gd name="T89" fmla="*/ 160 h 742"/>
                  <a:gd name="T90" fmla="*/ 760 w 808"/>
                  <a:gd name="T91" fmla="*/ 90 h 742"/>
                  <a:gd name="T92" fmla="*/ 727 w 808"/>
                  <a:gd name="T93" fmla="*/ 52 h 742"/>
                  <a:gd name="T94" fmla="*/ 645 w 808"/>
                  <a:gd name="T95" fmla="*/ 16 h 742"/>
                  <a:gd name="T96" fmla="*/ 524 w 808"/>
                  <a:gd name="T97" fmla="*/ 2 h 742"/>
                  <a:gd name="T98" fmla="*/ 1 w 808"/>
                  <a:gd name="T99" fmla="*/ 2 h 742"/>
                  <a:gd name="T100" fmla="*/ 1 w 808"/>
                  <a:gd name="T101" fmla="*/ 10 h 742"/>
                  <a:gd name="T102" fmla="*/ 42 w 808"/>
                  <a:gd name="T103" fmla="*/ 18 h 742"/>
                  <a:gd name="T104" fmla="*/ 61 w 808"/>
                  <a:gd name="T105" fmla="*/ 31 h 742"/>
                  <a:gd name="T106" fmla="*/ 66 w 808"/>
                  <a:gd name="T107" fmla="*/ 61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08" h="742">
                    <a:moveTo>
                      <a:pt x="303" y="286"/>
                    </a:moveTo>
                    <a:lnTo>
                      <a:pt x="303" y="286"/>
                    </a:lnTo>
                    <a:lnTo>
                      <a:pt x="303" y="157"/>
                    </a:lnTo>
                    <a:lnTo>
                      <a:pt x="303" y="157"/>
                    </a:lnTo>
                    <a:lnTo>
                      <a:pt x="302" y="144"/>
                    </a:lnTo>
                    <a:lnTo>
                      <a:pt x="302" y="139"/>
                    </a:lnTo>
                    <a:lnTo>
                      <a:pt x="302" y="139"/>
                    </a:lnTo>
                    <a:lnTo>
                      <a:pt x="307" y="140"/>
                    </a:lnTo>
                    <a:lnTo>
                      <a:pt x="319" y="140"/>
                    </a:lnTo>
                    <a:lnTo>
                      <a:pt x="319" y="140"/>
                    </a:lnTo>
                    <a:lnTo>
                      <a:pt x="416" y="140"/>
                    </a:lnTo>
                    <a:lnTo>
                      <a:pt x="416" y="140"/>
                    </a:lnTo>
                    <a:lnTo>
                      <a:pt x="443" y="142"/>
                    </a:lnTo>
                    <a:lnTo>
                      <a:pt x="466" y="143"/>
                    </a:lnTo>
                    <a:lnTo>
                      <a:pt x="477" y="145"/>
                    </a:lnTo>
                    <a:lnTo>
                      <a:pt x="487" y="148"/>
                    </a:lnTo>
                    <a:lnTo>
                      <a:pt x="495" y="151"/>
                    </a:lnTo>
                    <a:lnTo>
                      <a:pt x="503" y="155"/>
                    </a:lnTo>
                    <a:lnTo>
                      <a:pt x="511" y="160"/>
                    </a:lnTo>
                    <a:lnTo>
                      <a:pt x="517" y="164"/>
                    </a:lnTo>
                    <a:lnTo>
                      <a:pt x="522" y="172"/>
                    </a:lnTo>
                    <a:lnTo>
                      <a:pt x="526" y="179"/>
                    </a:lnTo>
                    <a:lnTo>
                      <a:pt x="530" y="187"/>
                    </a:lnTo>
                    <a:lnTo>
                      <a:pt x="532" y="197"/>
                    </a:lnTo>
                    <a:lnTo>
                      <a:pt x="534" y="208"/>
                    </a:lnTo>
                    <a:lnTo>
                      <a:pt x="535" y="220"/>
                    </a:lnTo>
                    <a:lnTo>
                      <a:pt x="535" y="220"/>
                    </a:lnTo>
                    <a:lnTo>
                      <a:pt x="532" y="236"/>
                    </a:lnTo>
                    <a:lnTo>
                      <a:pt x="531" y="243"/>
                    </a:lnTo>
                    <a:lnTo>
                      <a:pt x="529" y="251"/>
                    </a:lnTo>
                    <a:lnTo>
                      <a:pt x="525" y="259"/>
                    </a:lnTo>
                    <a:lnTo>
                      <a:pt x="522" y="265"/>
                    </a:lnTo>
                    <a:lnTo>
                      <a:pt x="516" y="272"/>
                    </a:lnTo>
                    <a:lnTo>
                      <a:pt x="510" y="277"/>
                    </a:lnTo>
                    <a:lnTo>
                      <a:pt x="502" y="283"/>
                    </a:lnTo>
                    <a:lnTo>
                      <a:pt x="495" y="288"/>
                    </a:lnTo>
                    <a:lnTo>
                      <a:pt x="485" y="292"/>
                    </a:lnTo>
                    <a:lnTo>
                      <a:pt x="474" y="296"/>
                    </a:lnTo>
                    <a:lnTo>
                      <a:pt x="462" y="298"/>
                    </a:lnTo>
                    <a:lnTo>
                      <a:pt x="449" y="301"/>
                    </a:lnTo>
                    <a:lnTo>
                      <a:pt x="436" y="302"/>
                    </a:lnTo>
                    <a:lnTo>
                      <a:pt x="420" y="302"/>
                    </a:lnTo>
                    <a:lnTo>
                      <a:pt x="420" y="302"/>
                    </a:lnTo>
                    <a:lnTo>
                      <a:pt x="319" y="302"/>
                    </a:lnTo>
                    <a:lnTo>
                      <a:pt x="319" y="302"/>
                    </a:lnTo>
                    <a:lnTo>
                      <a:pt x="307" y="303"/>
                    </a:lnTo>
                    <a:lnTo>
                      <a:pt x="302" y="303"/>
                    </a:lnTo>
                    <a:lnTo>
                      <a:pt x="302" y="303"/>
                    </a:lnTo>
                    <a:lnTo>
                      <a:pt x="302" y="298"/>
                    </a:lnTo>
                    <a:lnTo>
                      <a:pt x="303" y="286"/>
                    </a:lnTo>
                    <a:lnTo>
                      <a:pt x="303" y="286"/>
                    </a:lnTo>
                    <a:close/>
                    <a:moveTo>
                      <a:pt x="303" y="582"/>
                    </a:moveTo>
                    <a:lnTo>
                      <a:pt x="303" y="582"/>
                    </a:lnTo>
                    <a:lnTo>
                      <a:pt x="303" y="434"/>
                    </a:lnTo>
                    <a:lnTo>
                      <a:pt x="303" y="434"/>
                    </a:lnTo>
                    <a:lnTo>
                      <a:pt x="302" y="420"/>
                    </a:lnTo>
                    <a:lnTo>
                      <a:pt x="302" y="415"/>
                    </a:lnTo>
                    <a:lnTo>
                      <a:pt x="302" y="415"/>
                    </a:lnTo>
                    <a:lnTo>
                      <a:pt x="307" y="417"/>
                    </a:lnTo>
                    <a:lnTo>
                      <a:pt x="319" y="417"/>
                    </a:lnTo>
                    <a:lnTo>
                      <a:pt x="319" y="417"/>
                    </a:lnTo>
                    <a:lnTo>
                      <a:pt x="402" y="417"/>
                    </a:lnTo>
                    <a:lnTo>
                      <a:pt x="402" y="417"/>
                    </a:lnTo>
                    <a:lnTo>
                      <a:pt x="426" y="417"/>
                    </a:lnTo>
                    <a:lnTo>
                      <a:pt x="452" y="418"/>
                    </a:lnTo>
                    <a:lnTo>
                      <a:pt x="465" y="419"/>
                    </a:lnTo>
                    <a:lnTo>
                      <a:pt x="477" y="421"/>
                    </a:lnTo>
                    <a:lnTo>
                      <a:pt x="488" y="424"/>
                    </a:lnTo>
                    <a:lnTo>
                      <a:pt x="500" y="429"/>
                    </a:lnTo>
                    <a:lnTo>
                      <a:pt x="510" y="434"/>
                    </a:lnTo>
                    <a:lnTo>
                      <a:pt x="519" y="440"/>
                    </a:lnTo>
                    <a:lnTo>
                      <a:pt x="528" y="447"/>
                    </a:lnTo>
                    <a:lnTo>
                      <a:pt x="534" y="455"/>
                    </a:lnTo>
                    <a:lnTo>
                      <a:pt x="540" y="466"/>
                    </a:lnTo>
                    <a:lnTo>
                      <a:pt x="545" y="478"/>
                    </a:lnTo>
                    <a:lnTo>
                      <a:pt x="547" y="491"/>
                    </a:lnTo>
                    <a:lnTo>
                      <a:pt x="548" y="508"/>
                    </a:lnTo>
                    <a:lnTo>
                      <a:pt x="548" y="508"/>
                    </a:lnTo>
                    <a:lnTo>
                      <a:pt x="547" y="520"/>
                    </a:lnTo>
                    <a:lnTo>
                      <a:pt x="545" y="531"/>
                    </a:lnTo>
                    <a:lnTo>
                      <a:pt x="542" y="541"/>
                    </a:lnTo>
                    <a:lnTo>
                      <a:pt x="537" y="551"/>
                    </a:lnTo>
                    <a:lnTo>
                      <a:pt x="532" y="559"/>
                    </a:lnTo>
                    <a:lnTo>
                      <a:pt x="525" y="566"/>
                    </a:lnTo>
                    <a:lnTo>
                      <a:pt x="518" y="572"/>
                    </a:lnTo>
                    <a:lnTo>
                      <a:pt x="510" y="578"/>
                    </a:lnTo>
                    <a:lnTo>
                      <a:pt x="500" y="583"/>
                    </a:lnTo>
                    <a:lnTo>
                      <a:pt x="489" y="588"/>
                    </a:lnTo>
                    <a:lnTo>
                      <a:pt x="478" y="592"/>
                    </a:lnTo>
                    <a:lnTo>
                      <a:pt x="466" y="594"/>
                    </a:lnTo>
                    <a:lnTo>
                      <a:pt x="454" y="596"/>
                    </a:lnTo>
                    <a:lnTo>
                      <a:pt x="441" y="598"/>
                    </a:lnTo>
                    <a:lnTo>
                      <a:pt x="413" y="599"/>
                    </a:lnTo>
                    <a:lnTo>
                      <a:pt x="413" y="599"/>
                    </a:lnTo>
                    <a:lnTo>
                      <a:pt x="319" y="599"/>
                    </a:lnTo>
                    <a:lnTo>
                      <a:pt x="319" y="599"/>
                    </a:lnTo>
                    <a:lnTo>
                      <a:pt x="307" y="599"/>
                    </a:lnTo>
                    <a:lnTo>
                      <a:pt x="302" y="600"/>
                    </a:lnTo>
                    <a:lnTo>
                      <a:pt x="302" y="600"/>
                    </a:lnTo>
                    <a:lnTo>
                      <a:pt x="302" y="594"/>
                    </a:lnTo>
                    <a:lnTo>
                      <a:pt x="303" y="582"/>
                    </a:lnTo>
                    <a:lnTo>
                      <a:pt x="303" y="582"/>
                    </a:lnTo>
                    <a:close/>
                    <a:moveTo>
                      <a:pt x="66" y="61"/>
                    </a:moveTo>
                    <a:lnTo>
                      <a:pt x="66" y="682"/>
                    </a:lnTo>
                    <a:lnTo>
                      <a:pt x="66" y="682"/>
                    </a:lnTo>
                    <a:lnTo>
                      <a:pt x="66" y="695"/>
                    </a:lnTo>
                    <a:lnTo>
                      <a:pt x="65" y="705"/>
                    </a:lnTo>
                    <a:lnTo>
                      <a:pt x="64" y="709"/>
                    </a:lnTo>
                    <a:lnTo>
                      <a:pt x="61" y="712"/>
                    </a:lnTo>
                    <a:lnTo>
                      <a:pt x="58" y="716"/>
                    </a:lnTo>
                    <a:lnTo>
                      <a:pt x="53" y="718"/>
                    </a:lnTo>
                    <a:lnTo>
                      <a:pt x="53" y="718"/>
                    </a:lnTo>
                    <a:lnTo>
                      <a:pt x="42" y="724"/>
                    </a:lnTo>
                    <a:lnTo>
                      <a:pt x="31" y="728"/>
                    </a:lnTo>
                    <a:lnTo>
                      <a:pt x="2" y="733"/>
                    </a:lnTo>
                    <a:lnTo>
                      <a:pt x="2" y="733"/>
                    </a:lnTo>
                    <a:lnTo>
                      <a:pt x="1" y="733"/>
                    </a:lnTo>
                    <a:lnTo>
                      <a:pt x="1" y="733"/>
                    </a:lnTo>
                    <a:lnTo>
                      <a:pt x="0" y="734"/>
                    </a:lnTo>
                    <a:lnTo>
                      <a:pt x="0" y="738"/>
                    </a:lnTo>
                    <a:lnTo>
                      <a:pt x="0" y="740"/>
                    </a:lnTo>
                    <a:lnTo>
                      <a:pt x="2" y="742"/>
                    </a:lnTo>
                    <a:lnTo>
                      <a:pt x="2" y="742"/>
                    </a:lnTo>
                    <a:lnTo>
                      <a:pt x="506" y="742"/>
                    </a:lnTo>
                    <a:lnTo>
                      <a:pt x="506" y="742"/>
                    </a:lnTo>
                    <a:lnTo>
                      <a:pt x="545" y="741"/>
                    </a:lnTo>
                    <a:lnTo>
                      <a:pt x="580" y="738"/>
                    </a:lnTo>
                    <a:lnTo>
                      <a:pt x="612" y="733"/>
                    </a:lnTo>
                    <a:lnTo>
                      <a:pt x="642" y="727"/>
                    </a:lnTo>
                    <a:lnTo>
                      <a:pt x="670" y="718"/>
                    </a:lnTo>
                    <a:lnTo>
                      <a:pt x="694" y="709"/>
                    </a:lnTo>
                    <a:lnTo>
                      <a:pt x="716" y="697"/>
                    </a:lnTo>
                    <a:lnTo>
                      <a:pt x="737" y="683"/>
                    </a:lnTo>
                    <a:lnTo>
                      <a:pt x="754" y="669"/>
                    </a:lnTo>
                    <a:lnTo>
                      <a:pt x="768" y="652"/>
                    </a:lnTo>
                    <a:lnTo>
                      <a:pt x="780" y="635"/>
                    </a:lnTo>
                    <a:lnTo>
                      <a:pt x="790" y="616"/>
                    </a:lnTo>
                    <a:lnTo>
                      <a:pt x="798" y="595"/>
                    </a:lnTo>
                    <a:lnTo>
                      <a:pt x="803" y="573"/>
                    </a:lnTo>
                    <a:lnTo>
                      <a:pt x="807" y="551"/>
                    </a:lnTo>
                    <a:lnTo>
                      <a:pt x="808" y="526"/>
                    </a:lnTo>
                    <a:lnTo>
                      <a:pt x="808" y="526"/>
                    </a:lnTo>
                    <a:lnTo>
                      <a:pt x="807" y="508"/>
                    </a:lnTo>
                    <a:lnTo>
                      <a:pt x="806" y="491"/>
                    </a:lnTo>
                    <a:lnTo>
                      <a:pt x="803" y="476"/>
                    </a:lnTo>
                    <a:lnTo>
                      <a:pt x="800" y="460"/>
                    </a:lnTo>
                    <a:lnTo>
                      <a:pt x="795" y="447"/>
                    </a:lnTo>
                    <a:lnTo>
                      <a:pt x="789" y="432"/>
                    </a:lnTo>
                    <a:lnTo>
                      <a:pt x="781" y="420"/>
                    </a:lnTo>
                    <a:lnTo>
                      <a:pt x="774" y="409"/>
                    </a:lnTo>
                    <a:lnTo>
                      <a:pt x="764" y="399"/>
                    </a:lnTo>
                    <a:lnTo>
                      <a:pt x="755" y="388"/>
                    </a:lnTo>
                    <a:lnTo>
                      <a:pt x="744" y="379"/>
                    </a:lnTo>
                    <a:lnTo>
                      <a:pt x="732" y="371"/>
                    </a:lnTo>
                    <a:lnTo>
                      <a:pt x="719" y="364"/>
                    </a:lnTo>
                    <a:lnTo>
                      <a:pt x="704" y="357"/>
                    </a:lnTo>
                    <a:lnTo>
                      <a:pt x="688" y="351"/>
                    </a:lnTo>
                    <a:lnTo>
                      <a:pt x="673" y="348"/>
                    </a:lnTo>
                    <a:lnTo>
                      <a:pt x="673" y="348"/>
                    </a:lnTo>
                    <a:lnTo>
                      <a:pt x="671" y="345"/>
                    </a:lnTo>
                    <a:lnTo>
                      <a:pt x="671" y="345"/>
                    </a:lnTo>
                    <a:lnTo>
                      <a:pt x="673" y="344"/>
                    </a:lnTo>
                    <a:lnTo>
                      <a:pt x="673" y="344"/>
                    </a:lnTo>
                    <a:lnTo>
                      <a:pt x="693" y="337"/>
                    </a:lnTo>
                    <a:lnTo>
                      <a:pt x="704" y="332"/>
                    </a:lnTo>
                    <a:lnTo>
                      <a:pt x="714" y="326"/>
                    </a:lnTo>
                    <a:lnTo>
                      <a:pt x="723" y="320"/>
                    </a:lnTo>
                    <a:lnTo>
                      <a:pt x="732" y="313"/>
                    </a:lnTo>
                    <a:lnTo>
                      <a:pt x="740" y="304"/>
                    </a:lnTo>
                    <a:lnTo>
                      <a:pt x="749" y="296"/>
                    </a:lnTo>
                    <a:lnTo>
                      <a:pt x="756" y="286"/>
                    </a:lnTo>
                    <a:lnTo>
                      <a:pt x="762" y="274"/>
                    </a:lnTo>
                    <a:lnTo>
                      <a:pt x="768" y="262"/>
                    </a:lnTo>
                    <a:lnTo>
                      <a:pt x="773" y="249"/>
                    </a:lnTo>
                    <a:lnTo>
                      <a:pt x="777" y="236"/>
                    </a:lnTo>
                    <a:lnTo>
                      <a:pt x="780" y="220"/>
                    </a:lnTo>
                    <a:lnTo>
                      <a:pt x="781" y="203"/>
                    </a:lnTo>
                    <a:lnTo>
                      <a:pt x="783" y="184"/>
                    </a:lnTo>
                    <a:lnTo>
                      <a:pt x="783" y="184"/>
                    </a:lnTo>
                    <a:lnTo>
                      <a:pt x="781" y="160"/>
                    </a:lnTo>
                    <a:lnTo>
                      <a:pt x="778" y="137"/>
                    </a:lnTo>
                    <a:lnTo>
                      <a:pt x="773" y="116"/>
                    </a:lnTo>
                    <a:lnTo>
                      <a:pt x="764" y="98"/>
                    </a:lnTo>
                    <a:lnTo>
                      <a:pt x="760" y="90"/>
                    </a:lnTo>
                    <a:lnTo>
                      <a:pt x="755" y="81"/>
                    </a:lnTo>
                    <a:lnTo>
                      <a:pt x="749" y="73"/>
                    </a:lnTo>
                    <a:lnTo>
                      <a:pt x="743" y="65"/>
                    </a:lnTo>
                    <a:lnTo>
                      <a:pt x="727" y="52"/>
                    </a:lnTo>
                    <a:lnTo>
                      <a:pt x="710" y="41"/>
                    </a:lnTo>
                    <a:lnTo>
                      <a:pt x="691" y="31"/>
                    </a:lnTo>
                    <a:lnTo>
                      <a:pt x="669" y="22"/>
                    </a:lnTo>
                    <a:lnTo>
                      <a:pt x="645" y="16"/>
                    </a:lnTo>
                    <a:lnTo>
                      <a:pt x="618" y="10"/>
                    </a:lnTo>
                    <a:lnTo>
                      <a:pt x="589" y="6"/>
                    </a:lnTo>
                    <a:lnTo>
                      <a:pt x="558" y="3"/>
                    </a:lnTo>
                    <a:lnTo>
                      <a:pt x="524" y="2"/>
                    </a:lnTo>
                    <a:lnTo>
                      <a:pt x="487" y="0"/>
                    </a:lnTo>
                    <a:lnTo>
                      <a:pt x="2" y="0"/>
                    </a:lnTo>
                    <a:lnTo>
                      <a:pt x="2" y="0"/>
                    </a:lnTo>
                    <a:lnTo>
                      <a:pt x="1" y="2"/>
                    </a:lnTo>
                    <a:lnTo>
                      <a:pt x="0" y="5"/>
                    </a:lnTo>
                    <a:lnTo>
                      <a:pt x="0" y="8"/>
                    </a:lnTo>
                    <a:lnTo>
                      <a:pt x="1" y="10"/>
                    </a:lnTo>
                    <a:lnTo>
                      <a:pt x="1" y="10"/>
                    </a:lnTo>
                    <a:lnTo>
                      <a:pt x="2" y="10"/>
                    </a:lnTo>
                    <a:lnTo>
                      <a:pt x="2" y="10"/>
                    </a:lnTo>
                    <a:lnTo>
                      <a:pt x="31" y="15"/>
                    </a:lnTo>
                    <a:lnTo>
                      <a:pt x="42" y="18"/>
                    </a:lnTo>
                    <a:lnTo>
                      <a:pt x="53" y="24"/>
                    </a:lnTo>
                    <a:lnTo>
                      <a:pt x="53" y="24"/>
                    </a:lnTo>
                    <a:lnTo>
                      <a:pt x="58" y="27"/>
                    </a:lnTo>
                    <a:lnTo>
                      <a:pt x="61" y="31"/>
                    </a:lnTo>
                    <a:lnTo>
                      <a:pt x="64" y="34"/>
                    </a:lnTo>
                    <a:lnTo>
                      <a:pt x="65" y="38"/>
                    </a:lnTo>
                    <a:lnTo>
                      <a:pt x="66" y="47"/>
                    </a:lnTo>
                    <a:lnTo>
                      <a:pt x="66" y="61"/>
                    </a:lnTo>
                    <a:lnTo>
                      <a:pt x="66"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Freeform 7">
                <a:extLst>
                  <a:ext uri="{FF2B5EF4-FFF2-40B4-BE49-F238E27FC236}">
                    <a16:creationId xmlns:a16="http://schemas.microsoft.com/office/drawing/2014/main" id="{ED0E78C2-A4D5-4BE8-BA37-2863A3AF5280}"/>
                  </a:ext>
                </a:extLst>
              </p:cNvPr>
              <p:cNvSpPr>
                <a:spLocks/>
              </p:cNvSpPr>
              <p:nvPr userDrawn="1"/>
            </p:nvSpPr>
            <p:spPr bwMode="auto">
              <a:xfrm>
                <a:off x="6405563" y="5678488"/>
                <a:ext cx="284163" cy="241300"/>
              </a:xfrm>
              <a:custGeom>
                <a:avLst/>
                <a:gdLst>
                  <a:gd name="T0" fmla="*/ 829 w 895"/>
                  <a:gd name="T1" fmla="*/ 47 h 756"/>
                  <a:gd name="T2" fmla="*/ 834 w 895"/>
                  <a:gd name="T3" fmla="*/ 31 h 756"/>
                  <a:gd name="T4" fmla="*/ 842 w 895"/>
                  <a:gd name="T5" fmla="*/ 24 h 756"/>
                  <a:gd name="T6" fmla="*/ 893 w 895"/>
                  <a:gd name="T7" fmla="*/ 10 h 756"/>
                  <a:gd name="T8" fmla="*/ 894 w 895"/>
                  <a:gd name="T9" fmla="*/ 10 h 756"/>
                  <a:gd name="T10" fmla="*/ 895 w 895"/>
                  <a:gd name="T11" fmla="*/ 2 h 756"/>
                  <a:gd name="T12" fmla="*/ 522 w 895"/>
                  <a:gd name="T13" fmla="*/ 0 h 756"/>
                  <a:gd name="T14" fmla="*/ 520 w 895"/>
                  <a:gd name="T15" fmla="*/ 8 h 756"/>
                  <a:gd name="T16" fmla="*/ 522 w 895"/>
                  <a:gd name="T17" fmla="*/ 10 h 756"/>
                  <a:gd name="T18" fmla="*/ 550 w 895"/>
                  <a:gd name="T19" fmla="*/ 15 h 756"/>
                  <a:gd name="T20" fmla="*/ 570 w 895"/>
                  <a:gd name="T21" fmla="*/ 24 h 756"/>
                  <a:gd name="T22" fmla="*/ 580 w 895"/>
                  <a:gd name="T23" fmla="*/ 34 h 756"/>
                  <a:gd name="T24" fmla="*/ 584 w 895"/>
                  <a:gd name="T25" fmla="*/ 61 h 756"/>
                  <a:gd name="T26" fmla="*/ 582 w 895"/>
                  <a:gd name="T27" fmla="*/ 450 h 756"/>
                  <a:gd name="T28" fmla="*/ 574 w 895"/>
                  <a:gd name="T29" fmla="*/ 494 h 756"/>
                  <a:gd name="T30" fmla="*/ 555 w 895"/>
                  <a:gd name="T31" fmla="*/ 531 h 756"/>
                  <a:gd name="T32" fmla="*/ 526 w 895"/>
                  <a:gd name="T33" fmla="*/ 560 h 756"/>
                  <a:gd name="T34" fmla="*/ 487 w 895"/>
                  <a:gd name="T35" fmla="*/ 578 h 756"/>
                  <a:gd name="T36" fmla="*/ 437 w 895"/>
                  <a:gd name="T37" fmla="*/ 584 h 756"/>
                  <a:gd name="T38" fmla="*/ 404 w 895"/>
                  <a:gd name="T39" fmla="*/ 582 h 756"/>
                  <a:gd name="T40" fmla="*/ 360 w 895"/>
                  <a:gd name="T41" fmla="*/ 567 h 756"/>
                  <a:gd name="T42" fmla="*/ 328 w 895"/>
                  <a:gd name="T43" fmla="*/ 541 h 756"/>
                  <a:gd name="T44" fmla="*/ 306 w 895"/>
                  <a:gd name="T45" fmla="*/ 507 h 756"/>
                  <a:gd name="T46" fmla="*/ 294 w 895"/>
                  <a:gd name="T47" fmla="*/ 465 h 756"/>
                  <a:gd name="T48" fmla="*/ 291 w 895"/>
                  <a:gd name="T49" fmla="*/ 61 h 756"/>
                  <a:gd name="T50" fmla="*/ 292 w 895"/>
                  <a:gd name="T51" fmla="*/ 38 h 756"/>
                  <a:gd name="T52" fmla="*/ 300 w 895"/>
                  <a:gd name="T53" fmla="*/ 27 h 756"/>
                  <a:gd name="T54" fmla="*/ 314 w 895"/>
                  <a:gd name="T55" fmla="*/ 18 h 756"/>
                  <a:gd name="T56" fmla="*/ 353 w 895"/>
                  <a:gd name="T57" fmla="*/ 10 h 756"/>
                  <a:gd name="T58" fmla="*/ 353 w 895"/>
                  <a:gd name="T59" fmla="*/ 10 h 756"/>
                  <a:gd name="T60" fmla="*/ 354 w 895"/>
                  <a:gd name="T61" fmla="*/ 2 h 756"/>
                  <a:gd name="T62" fmla="*/ 1 w 895"/>
                  <a:gd name="T63" fmla="*/ 0 h 756"/>
                  <a:gd name="T64" fmla="*/ 0 w 895"/>
                  <a:gd name="T65" fmla="*/ 9 h 756"/>
                  <a:gd name="T66" fmla="*/ 2 w 895"/>
                  <a:gd name="T67" fmla="*/ 10 h 756"/>
                  <a:gd name="T68" fmla="*/ 19 w 895"/>
                  <a:gd name="T69" fmla="*/ 12 h 756"/>
                  <a:gd name="T70" fmla="*/ 31 w 895"/>
                  <a:gd name="T71" fmla="*/ 18 h 756"/>
                  <a:gd name="T72" fmla="*/ 41 w 895"/>
                  <a:gd name="T73" fmla="*/ 31 h 756"/>
                  <a:gd name="T74" fmla="*/ 46 w 895"/>
                  <a:gd name="T75" fmla="*/ 61 h 756"/>
                  <a:gd name="T76" fmla="*/ 47 w 895"/>
                  <a:gd name="T77" fmla="*/ 460 h 756"/>
                  <a:gd name="T78" fmla="*/ 60 w 895"/>
                  <a:gd name="T79" fmla="*/ 538 h 756"/>
                  <a:gd name="T80" fmla="*/ 77 w 895"/>
                  <a:gd name="T81" fmla="*/ 582 h 756"/>
                  <a:gd name="T82" fmla="*/ 100 w 895"/>
                  <a:gd name="T83" fmla="*/ 622 h 756"/>
                  <a:gd name="T84" fmla="*/ 131 w 895"/>
                  <a:gd name="T85" fmla="*/ 658 h 756"/>
                  <a:gd name="T86" fmla="*/ 169 w 895"/>
                  <a:gd name="T87" fmla="*/ 689 h 756"/>
                  <a:gd name="T88" fmla="*/ 216 w 895"/>
                  <a:gd name="T89" fmla="*/ 715 h 756"/>
                  <a:gd name="T90" fmla="*/ 271 w 895"/>
                  <a:gd name="T91" fmla="*/ 735 h 756"/>
                  <a:gd name="T92" fmla="*/ 336 w 895"/>
                  <a:gd name="T93" fmla="*/ 748 h 756"/>
                  <a:gd name="T94" fmla="*/ 410 w 895"/>
                  <a:gd name="T95" fmla="*/ 754 h 756"/>
                  <a:gd name="T96" fmla="*/ 464 w 895"/>
                  <a:gd name="T97" fmla="*/ 754 h 756"/>
                  <a:gd name="T98" fmla="*/ 539 w 895"/>
                  <a:gd name="T99" fmla="*/ 748 h 756"/>
                  <a:gd name="T100" fmla="*/ 603 w 895"/>
                  <a:gd name="T101" fmla="*/ 735 h 756"/>
                  <a:gd name="T102" fmla="*/ 659 w 895"/>
                  <a:gd name="T103" fmla="*/ 715 h 756"/>
                  <a:gd name="T104" fmla="*/ 706 w 895"/>
                  <a:gd name="T105" fmla="*/ 689 h 756"/>
                  <a:gd name="T106" fmla="*/ 743 w 895"/>
                  <a:gd name="T107" fmla="*/ 658 h 756"/>
                  <a:gd name="T108" fmla="*/ 775 w 895"/>
                  <a:gd name="T109" fmla="*/ 622 h 756"/>
                  <a:gd name="T110" fmla="*/ 798 w 895"/>
                  <a:gd name="T111" fmla="*/ 582 h 756"/>
                  <a:gd name="T112" fmla="*/ 814 w 895"/>
                  <a:gd name="T113" fmla="*/ 538 h 756"/>
                  <a:gd name="T114" fmla="*/ 828 w 895"/>
                  <a:gd name="T115" fmla="*/ 460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5" h="756">
                    <a:moveTo>
                      <a:pt x="829" y="61"/>
                    </a:moveTo>
                    <a:lnTo>
                      <a:pt x="829" y="61"/>
                    </a:lnTo>
                    <a:lnTo>
                      <a:pt x="829" y="47"/>
                    </a:lnTo>
                    <a:lnTo>
                      <a:pt x="830" y="38"/>
                    </a:lnTo>
                    <a:lnTo>
                      <a:pt x="831" y="34"/>
                    </a:lnTo>
                    <a:lnTo>
                      <a:pt x="834" y="31"/>
                    </a:lnTo>
                    <a:lnTo>
                      <a:pt x="837" y="27"/>
                    </a:lnTo>
                    <a:lnTo>
                      <a:pt x="842" y="24"/>
                    </a:lnTo>
                    <a:lnTo>
                      <a:pt x="842" y="24"/>
                    </a:lnTo>
                    <a:lnTo>
                      <a:pt x="853" y="18"/>
                    </a:lnTo>
                    <a:lnTo>
                      <a:pt x="864" y="15"/>
                    </a:lnTo>
                    <a:lnTo>
                      <a:pt x="893" y="10"/>
                    </a:lnTo>
                    <a:lnTo>
                      <a:pt x="893" y="10"/>
                    </a:lnTo>
                    <a:lnTo>
                      <a:pt x="894" y="10"/>
                    </a:lnTo>
                    <a:lnTo>
                      <a:pt x="894" y="10"/>
                    </a:lnTo>
                    <a:lnTo>
                      <a:pt x="895" y="8"/>
                    </a:lnTo>
                    <a:lnTo>
                      <a:pt x="895" y="5"/>
                    </a:lnTo>
                    <a:lnTo>
                      <a:pt x="895" y="2"/>
                    </a:lnTo>
                    <a:lnTo>
                      <a:pt x="893" y="0"/>
                    </a:lnTo>
                    <a:lnTo>
                      <a:pt x="522" y="0"/>
                    </a:lnTo>
                    <a:lnTo>
                      <a:pt x="522" y="0"/>
                    </a:lnTo>
                    <a:lnTo>
                      <a:pt x="521" y="2"/>
                    </a:lnTo>
                    <a:lnTo>
                      <a:pt x="520" y="5"/>
                    </a:lnTo>
                    <a:lnTo>
                      <a:pt x="520" y="8"/>
                    </a:lnTo>
                    <a:lnTo>
                      <a:pt x="521" y="10"/>
                    </a:lnTo>
                    <a:lnTo>
                      <a:pt x="521" y="10"/>
                    </a:lnTo>
                    <a:lnTo>
                      <a:pt x="522" y="10"/>
                    </a:lnTo>
                    <a:lnTo>
                      <a:pt x="522" y="10"/>
                    </a:lnTo>
                    <a:lnTo>
                      <a:pt x="538" y="12"/>
                    </a:lnTo>
                    <a:lnTo>
                      <a:pt x="550" y="15"/>
                    </a:lnTo>
                    <a:lnTo>
                      <a:pt x="560" y="18"/>
                    </a:lnTo>
                    <a:lnTo>
                      <a:pt x="570" y="24"/>
                    </a:lnTo>
                    <a:lnTo>
                      <a:pt x="570" y="24"/>
                    </a:lnTo>
                    <a:lnTo>
                      <a:pt x="575" y="27"/>
                    </a:lnTo>
                    <a:lnTo>
                      <a:pt x="578" y="31"/>
                    </a:lnTo>
                    <a:lnTo>
                      <a:pt x="580" y="34"/>
                    </a:lnTo>
                    <a:lnTo>
                      <a:pt x="582" y="38"/>
                    </a:lnTo>
                    <a:lnTo>
                      <a:pt x="584" y="47"/>
                    </a:lnTo>
                    <a:lnTo>
                      <a:pt x="584" y="61"/>
                    </a:lnTo>
                    <a:lnTo>
                      <a:pt x="584" y="434"/>
                    </a:lnTo>
                    <a:lnTo>
                      <a:pt x="584" y="434"/>
                    </a:lnTo>
                    <a:lnTo>
                      <a:pt x="582" y="450"/>
                    </a:lnTo>
                    <a:lnTo>
                      <a:pt x="581" y="465"/>
                    </a:lnTo>
                    <a:lnTo>
                      <a:pt x="578" y="479"/>
                    </a:lnTo>
                    <a:lnTo>
                      <a:pt x="574" y="494"/>
                    </a:lnTo>
                    <a:lnTo>
                      <a:pt x="569" y="507"/>
                    </a:lnTo>
                    <a:lnTo>
                      <a:pt x="563" y="519"/>
                    </a:lnTo>
                    <a:lnTo>
                      <a:pt x="555" y="531"/>
                    </a:lnTo>
                    <a:lnTo>
                      <a:pt x="546" y="541"/>
                    </a:lnTo>
                    <a:lnTo>
                      <a:pt x="537" y="551"/>
                    </a:lnTo>
                    <a:lnTo>
                      <a:pt x="526" y="560"/>
                    </a:lnTo>
                    <a:lnTo>
                      <a:pt x="514" y="567"/>
                    </a:lnTo>
                    <a:lnTo>
                      <a:pt x="502" y="573"/>
                    </a:lnTo>
                    <a:lnTo>
                      <a:pt x="487" y="578"/>
                    </a:lnTo>
                    <a:lnTo>
                      <a:pt x="471" y="582"/>
                    </a:lnTo>
                    <a:lnTo>
                      <a:pt x="454" y="584"/>
                    </a:lnTo>
                    <a:lnTo>
                      <a:pt x="437" y="584"/>
                    </a:lnTo>
                    <a:lnTo>
                      <a:pt x="437" y="584"/>
                    </a:lnTo>
                    <a:lnTo>
                      <a:pt x="419" y="584"/>
                    </a:lnTo>
                    <a:lnTo>
                      <a:pt x="404" y="582"/>
                    </a:lnTo>
                    <a:lnTo>
                      <a:pt x="388" y="578"/>
                    </a:lnTo>
                    <a:lnTo>
                      <a:pt x="373" y="573"/>
                    </a:lnTo>
                    <a:lnTo>
                      <a:pt x="360" y="567"/>
                    </a:lnTo>
                    <a:lnTo>
                      <a:pt x="348" y="560"/>
                    </a:lnTo>
                    <a:lnTo>
                      <a:pt x="337" y="551"/>
                    </a:lnTo>
                    <a:lnTo>
                      <a:pt x="328" y="541"/>
                    </a:lnTo>
                    <a:lnTo>
                      <a:pt x="319" y="531"/>
                    </a:lnTo>
                    <a:lnTo>
                      <a:pt x="312" y="519"/>
                    </a:lnTo>
                    <a:lnTo>
                      <a:pt x="306" y="507"/>
                    </a:lnTo>
                    <a:lnTo>
                      <a:pt x="301" y="494"/>
                    </a:lnTo>
                    <a:lnTo>
                      <a:pt x="296" y="479"/>
                    </a:lnTo>
                    <a:lnTo>
                      <a:pt x="294" y="465"/>
                    </a:lnTo>
                    <a:lnTo>
                      <a:pt x="291" y="450"/>
                    </a:lnTo>
                    <a:lnTo>
                      <a:pt x="291" y="434"/>
                    </a:lnTo>
                    <a:lnTo>
                      <a:pt x="291" y="61"/>
                    </a:lnTo>
                    <a:lnTo>
                      <a:pt x="291" y="61"/>
                    </a:lnTo>
                    <a:lnTo>
                      <a:pt x="291" y="47"/>
                    </a:lnTo>
                    <a:lnTo>
                      <a:pt x="292" y="38"/>
                    </a:lnTo>
                    <a:lnTo>
                      <a:pt x="294" y="34"/>
                    </a:lnTo>
                    <a:lnTo>
                      <a:pt x="296" y="31"/>
                    </a:lnTo>
                    <a:lnTo>
                      <a:pt x="300" y="27"/>
                    </a:lnTo>
                    <a:lnTo>
                      <a:pt x="305" y="24"/>
                    </a:lnTo>
                    <a:lnTo>
                      <a:pt x="305" y="24"/>
                    </a:lnTo>
                    <a:lnTo>
                      <a:pt x="314" y="18"/>
                    </a:lnTo>
                    <a:lnTo>
                      <a:pt x="325" y="15"/>
                    </a:lnTo>
                    <a:lnTo>
                      <a:pt x="337" y="12"/>
                    </a:lnTo>
                    <a:lnTo>
                      <a:pt x="353" y="10"/>
                    </a:lnTo>
                    <a:lnTo>
                      <a:pt x="353" y="10"/>
                    </a:lnTo>
                    <a:lnTo>
                      <a:pt x="353" y="10"/>
                    </a:lnTo>
                    <a:lnTo>
                      <a:pt x="353" y="10"/>
                    </a:lnTo>
                    <a:lnTo>
                      <a:pt x="354" y="9"/>
                    </a:lnTo>
                    <a:lnTo>
                      <a:pt x="354" y="5"/>
                    </a:lnTo>
                    <a:lnTo>
                      <a:pt x="354" y="2"/>
                    </a:lnTo>
                    <a:lnTo>
                      <a:pt x="353" y="0"/>
                    </a:lnTo>
                    <a:lnTo>
                      <a:pt x="1" y="0"/>
                    </a:lnTo>
                    <a:lnTo>
                      <a:pt x="1" y="0"/>
                    </a:lnTo>
                    <a:lnTo>
                      <a:pt x="0" y="2"/>
                    </a:lnTo>
                    <a:lnTo>
                      <a:pt x="0" y="5"/>
                    </a:lnTo>
                    <a:lnTo>
                      <a:pt x="0" y="9"/>
                    </a:lnTo>
                    <a:lnTo>
                      <a:pt x="2" y="10"/>
                    </a:lnTo>
                    <a:lnTo>
                      <a:pt x="2" y="10"/>
                    </a:lnTo>
                    <a:lnTo>
                      <a:pt x="2" y="10"/>
                    </a:lnTo>
                    <a:lnTo>
                      <a:pt x="2" y="10"/>
                    </a:lnTo>
                    <a:lnTo>
                      <a:pt x="11" y="11"/>
                    </a:lnTo>
                    <a:lnTo>
                      <a:pt x="19" y="12"/>
                    </a:lnTo>
                    <a:lnTo>
                      <a:pt x="25" y="14"/>
                    </a:lnTo>
                    <a:lnTo>
                      <a:pt x="31" y="18"/>
                    </a:lnTo>
                    <a:lnTo>
                      <a:pt x="31" y="18"/>
                    </a:lnTo>
                    <a:lnTo>
                      <a:pt x="36" y="22"/>
                    </a:lnTo>
                    <a:lnTo>
                      <a:pt x="39" y="26"/>
                    </a:lnTo>
                    <a:lnTo>
                      <a:pt x="41" y="31"/>
                    </a:lnTo>
                    <a:lnTo>
                      <a:pt x="44" y="35"/>
                    </a:lnTo>
                    <a:lnTo>
                      <a:pt x="45" y="46"/>
                    </a:lnTo>
                    <a:lnTo>
                      <a:pt x="46" y="61"/>
                    </a:lnTo>
                    <a:lnTo>
                      <a:pt x="46" y="427"/>
                    </a:lnTo>
                    <a:lnTo>
                      <a:pt x="46" y="427"/>
                    </a:lnTo>
                    <a:lnTo>
                      <a:pt x="47" y="460"/>
                    </a:lnTo>
                    <a:lnTo>
                      <a:pt x="50" y="493"/>
                    </a:lnTo>
                    <a:lnTo>
                      <a:pt x="57" y="524"/>
                    </a:lnTo>
                    <a:lnTo>
                      <a:pt x="60" y="538"/>
                    </a:lnTo>
                    <a:lnTo>
                      <a:pt x="65" y="554"/>
                    </a:lnTo>
                    <a:lnTo>
                      <a:pt x="70" y="569"/>
                    </a:lnTo>
                    <a:lnTo>
                      <a:pt x="77" y="582"/>
                    </a:lnTo>
                    <a:lnTo>
                      <a:pt x="83" y="596"/>
                    </a:lnTo>
                    <a:lnTo>
                      <a:pt x="92" y="610"/>
                    </a:lnTo>
                    <a:lnTo>
                      <a:pt x="100" y="622"/>
                    </a:lnTo>
                    <a:lnTo>
                      <a:pt x="110" y="635"/>
                    </a:lnTo>
                    <a:lnTo>
                      <a:pt x="120" y="647"/>
                    </a:lnTo>
                    <a:lnTo>
                      <a:pt x="131" y="658"/>
                    </a:lnTo>
                    <a:lnTo>
                      <a:pt x="143" y="669"/>
                    </a:lnTo>
                    <a:lnTo>
                      <a:pt x="156" y="680"/>
                    </a:lnTo>
                    <a:lnTo>
                      <a:pt x="169" y="689"/>
                    </a:lnTo>
                    <a:lnTo>
                      <a:pt x="184" y="699"/>
                    </a:lnTo>
                    <a:lnTo>
                      <a:pt x="199" y="707"/>
                    </a:lnTo>
                    <a:lnTo>
                      <a:pt x="216" y="715"/>
                    </a:lnTo>
                    <a:lnTo>
                      <a:pt x="233" y="722"/>
                    </a:lnTo>
                    <a:lnTo>
                      <a:pt x="251" y="729"/>
                    </a:lnTo>
                    <a:lnTo>
                      <a:pt x="271" y="735"/>
                    </a:lnTo>
                    <a:lnTo>
                      <a:pt x="291" y="740"/>
                    </a:lnTo>
                    <a:lnTo>
                      <a:pt x="313" y="745"/>
                    </a:lnTo>
                    <a:lnTo>
                      <a:pt x="336" y="748"/>
                    </a:lnTo>
                    <a:lnTo>
                      <a:pt x="359" y="752"/>
                    </a:lnTo>
                    <a:lnTo>
                      <a:pt x="384" y="753"/>
                    </a:lnTo>
                    <a:lnTo>
                      <a:pt x="410" y="754"/>
                    </a:lnTo>
                    <a:lnTo>
                      <a:pt x="437" y="756"/>
                    </a:lnTo>
                    <a:lnTo>
                      <a:pt x="437" y="756"/>
                    </a:lnTo>
                    <a:lnTo>
                      <a:pt x="464" y="754"/>
                    </a:lnTo>
                    <a:lnTo>
                      <a:pt x="491" y="753"/>
                    </a:lnTo>
                    <a:lnTo>
                      <a:pt x="515" y="752"/>
                    </a:lnTo>
                    <a:lnTo>
                      <a:pt x="539" y="748"/>
                    </a:lnTo>
                    <a:lnTo>
                      <a:pt x="561" y="745"/>
                    </a:lnTo>
                    <a:lnTo>
                      <a:pt x="582" y="740"/>
                    </a:lnTo>
                    <a:lnTo>
                      <a:pt x="603" y="735"/>
                    </a:lnTo>
                    <a:lnTo>
                      <a:pt x="622" y="729"/>
                    </a:lnTo>
                    <a:lnTo>
                      <a:pt x="642" y="722"/>
                    </a:lnTo>
                    <a:lnTo>
                      <a:pt x="659" y="715"/>
                    </a:lnTo>
                    <a:lnTo>
                      <a:pt x="676" y="707"/>
                    </a:lnTo>
                    <a:lnTo>
                      <a:pt x="691" y="699"/>
                    </a:lnTo>
                    <a:lnTo>
                      <a:pt x="706" y="689"/>
                    </a:lnTo>
                    <a:lnTo>
                      <a:pt x="719" y="680"/>
                    </a:lnTo>
                    <a:lnTo>
                      <a:pt x="732" y="669"/>
                    </a:lnTo>
                    <a:lnTo>
                      <a:pt x="743" y="658"/>
                    </a:lnTo>
                    <a:lnTo>
                      <a:pt x="755" y="647"/>
                    </a:lnTo>
                    <a:lnTo>
                      <a:pt x="765" y="635"/>
                    </a:lnTo>
                    <a:lnTo>
                      <a:pt x="775" y="622"/>
                    </a:lnTo>
                    <a:lnTo>
                      <a:pt x="783" y="610"/>
                    </a:lnTo>
                    <a:lnTo>
                      <a:pt x="790" y="596"/>
                    </a:lnTo>
                    <a:lnTo>
                      <a:pt x="798" y="582"/>
                    </a:lnTo>
                    <a:lnTo>
                      <a:pt x="804" y="569"/>
                    </a:lnTo>
                    <a:lnTo>
                      <a:pt x="810" y="554"/>
                    </a:lnTo>
                    <a:lnTo>
                      <a:pt x="814" y="538"/>
                    </a:lnTo>
                    <a:lnTo>
                      <a:pt x="818" y="524"/>
                    </a:lnTo>
                    <a:lnTo>
                      <a:pt x="824" y="493"/>
                    </a:lnTo>
                    <a:lnTo>
                      <a:pt x="828" y="460"/>
                    </a:lnTo>
                    <a:lnTo>
                      <a:pt x="829" y="427"/>
                    </a:lnTo>
                    <a:lnTo>
                      <a:pt x="829"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8">
                <a:extLst>
                  <a:ext uri="{FF2B5EF4-FFF2-40B4-BE49-F238E27FC236}">
                    <a16:creationId xmlns:a16="http://schemas.microsoft.com/office/drawing/2014/main" id="{360FBFD3-B697-4B3D-AFF8-9D6C40AC0453}"/>
                  </a:ext>
                </a:extLst>
              </p:cNvPr>
              <p:cNvSpPr>
                <a:spLocks/>
              </p:cNvSpPr>
              <p:nvPr userDrawn="1"/>
            </p:nvSpPr>
            <p:spPr bwMode="auto">
              <a:xfrm>
                <a:off x="6097588" y="5678488"/>
                <a:ext cx="298450" cy="236538"/>
              </a:xfrm>
              <a:custGeom>
                <a:avLst/>
                <a:gdLst>
                  <a:gd name="T0" fmla="*/ 675 w 941"/>
                  <a:gd name="T1" fmla="*/ 741 h 742"/>
                  <a:gd name="T2" fmla="*/ 674 w 941"/>
                  <a:gd name="T3" fmla="*/ 733 h 742"/>
                  <a:gd name="T4" fmla="*/ 674 w 941"/>
                  <a:gd name="T5" fmla="*/ 733 h 742"/>
                  <a:gd name="T6" fmla="*/ 622 w 941"/>
                  <a:gd name="T7" fmla="*/ 718 h 742"/>
                  <a:gd name="T8" fmla="*/ 613 w 941"/>
                  <a:gd name="T9" fmla="*/ 712 h 742"/>
                  <a:gd name="T10" fmla="*/ 609 w 941"/>
                  <a:gd name="T11" fmla="*/ 695 h 742"/>
                  <a:gd name="T12" fmla="*/ 866 w 941"/>
                  <a:gd name="T13" fmla="*/ 65 h 742"/>
                  <a:gd name="T14" fmla="*/ 884 w 941"/>
                  <a:gd name="T15" fmla="*/ 40 h 742"/>
                  <a:gd name="T16" fmla="*/ 901 w 941"/>
                  <a:gd name="T17" fmla="*/ 23 h 742"/>
                  <a:gd name="T18" fmla="*/ 917 w 941"/>
                  <a:gd name="T19" fmla="*/ 14 h 742"/>
                  <a:gd name="T20" fmla="*/ 938 w 941"/>
                  <a:gd name="T21" fmla="*/ 10 h 742"/>
                  <a:gd name="T22" fmla="*/ 938 w 941"/>
                  <a:gd name="T23" fmla="*/ 10 h 742"/>
                  <a:gd name="T24" fmla="*/ 940 w 941"/>
                  <a:gd name="T25" fmla="*/ 2 h 742"/>
                  <a:gd name="T26" fmla="*/ 592 w 941"/>
                  <a:gd name="T27" fmla="*/ 0 h 742"/>
                  <a:gd name="T28" fmla="*/ 590 w 941"/>
                  <a:gd name="T29" fmla="*/ 5 h 742"/>
                  <a:gd name="T30" fmla="*/ 592 w 941"/>
                  <a:gd name="T31" fmla="*/ 10 h 742"/>
                  <a:gd name="T32" fmla="*/ 605 w 941"/>
                  <a:gd name="T33" fmla="*/ 10 h 742"/>
                  <a:gd name="T34" fmla="*/ 622 w 941"/>
                  <a:gd name="T35" fmla="*/ 16 h 742"/>
                  <a:gd name="T36" fmla="*/ 627 w 941"/>
                  <a:gd name="T37" fmla="*/ 34 h 742"/>
                  <a:gd name="T38" fmla="*/ 622 w 941"/>
                  <a:gd name="T39" fmla="*/ 49 h 742"/>
                  <a:gd name="T40" fmla="*/ 571 w 941"/>
                  <a:gd name="T41" fmla="*/ 134 h 742"/>
                  <a:gd name="T42" fmla="*/ 489 w 941"/>
                  <a:gd name="T43" fmla="*/ 257 h 742"/>
                  <a:gd name="T44" fmla="*/ 478 w 941"/>
                  <a:gd name="T45" fmla="*/ 283 h 742"/>
                  <a:gd name="T46" fmla="*/ 473 w 941"/>
                  <a:gd name="T47" fmla="*/ 268 h 742"/>
                  <a:gd name="T48" fmla="*/ 425 w 941"/>
                  <a:gd name="T49" fmla="*/ 195 h 742"/>
                  <a:gd name="T50" fmla="*/ 345 w 941"/>
                  <a:gd name="T51" fmla="*/ 72 h 742"/>
                  <a:gd name="T52" fmla="*/ 329 w 941"/>
                  <a:gd name="T53" fmla="*/ 34 h 742"/>
                  <a:gd name="T54" fmla="*/ 332 w 941"/>
                  <a:gd name="T55" fmla="*/ 20 h 742"/>
                  <a:gd name="T56" fmla="*/ 345 w 941"/>
                  <a:gd name="T57" fmla="*/ 11 h 742"/>
                  <a:gd name="T58" fmla="*/ 364 w 941"/>
                  <a:gd name="T59" fmla="*/ 10 h 742"/>
                  <a:gd name="T60" fmla="*/ 366 w 941"/>
                  <a:gd name="T61" fmla="*/ 9 h 742"/>
                  <a:gd name="T62" fmla="*/ 366 w 941"/>
                  <a:gd name="T63" fmla="*/ 2 h 742"/>
                  <a:gd name="T64" fmla="*/ 1 w 941"/>
                  <a:gd name="T65" fmla="*/ 0 h 742"/>
                  <a:gd name="T66" fmla="*/ 0 w 941"/>
                  <a:gd name="T67" fmla="*/ 8 h 742"/>
                  <a:gd name="T68" fmla="*/ 2 w 941"/>
                  <a:gd name="T69" fmla="*/ 10 h 742"/>
                  <a:gd name="T70" fmla="*/ 32 w 941"/>
                  <a:gd name="T71" fmla="*/ 15 h 742"/>
                  <a:gd name="T72" fmla="*/ 53 w 941"/>
                  <a:gd name="T73" fmla="*/ 26 h 742"/>
                  <a:gd name="T74" fmla="*/ 68 w 941"/>
                  <a:gd name="T75" fmla="*/ 41 h 742"/>
                  <a:gd name="T76" fmla="*/ 343 w 941"/>
                  <a:gd name="T77" fmla="*/ 682 h 742"/>
                  <a:gd name="T78" fmla="*/ 342 w 941"/>
                  <a:gd name="T79" fmla="*/ 705 h 742"/>
                  <a:gd name="T80" fmla="*/ 334 w 941"/>
                  <a:gd name="T81" fmla="*/ 716 h 742"/>
                  <a:gd name="T82" fmla="*/ 319 w 941"/>
                  <a:gd name="T83" fmla="*/ 724 h 742"/>
                  <a:gd name="T84" fmla="*/ 277 w 941"/>
                  <a:gd name="T85" fmla="*/ 733 h 742"/>
                  <a:gd name="T86" fmla="*/ 276 w 941"/>
                  <a:gd name="T87" fmla="*/ 734 h 742"/>
                  <a:gd name="T88" fmla="*/ 277 w 941"/>
                  <a:gd name="T89" fmla="*/ 742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41" h="742">
                    <a:moveTo>
                      <a:pt x="674" y="742"/>
                    </a:moveTo>
                    <a:lnTo>
                      <a:pt x="674" y="742"/>
                    </a:lnTo>
                    <a:lnTo>
                      <a:pt x="675" y="741"/>
                    </a:lnTo>
                    <a:lnTo>
                      <a:pt x="675" y="738"/>
                    </a:lnTo>
                    <a:lnTo>
                      <a:pt x="675" y="734"/>
                    </a:lnTo>
                    <a:lnTo>
                      <a:pt x="674" y="733"/>
                    </a:lnTo>
                    <a:lnTo>
                      <a:pt x="674" y="733"/>
                    </a:lnTo>
                    <a:lnTo>
                      <a:pt x="674" y="733"/>
                    </a:lnTo>
                    <a:lnTo>
                      <a:pt x="674" y="733"/>
                    </a:lnTo>
                    <a:lnTo>
                      <a:pt x="645" y="728"/>
                    </a:lnTo>
                    <a:lnTo>
                      <a:pt x="633" y="724"/>
                    </a:lnTo>
                    <a:lnTo>
                      <a:pt x="622" y="718"/>
                    </a:lnTo>
                    <a:lnTo>
                      <a:pt x="622" y="718"/>
                    </a:lnTo>
                    <a:lnTo>
                      <a:pt x="617" y="716"/>
                    </a:lnTo>
                    <a:lnTo>
                      <a:pt x="613" y="712"/>
                    </a:lnTo>
                    <a:lnTo>
                      <a:pt x="611" y="709"/>
                    </a:lnTo>
                    <a:lnTo>
                      <a:pt x="610" y="705"/>
                    </a:lnTo>
                    <a:lnTo>
                      <a:pt x="609" y="695"/>
                    </a:lnTo>
                    <a:lnTo>
                      <a:pt x="609" y="682"/>
                    </a:lnTo>
                    <a:lnTo>
                      <a:pt x="609" y="447"/>
                    </a:lnTo>
                    <a:lnTo>
                      <a:pt x="866" y="65"/>
                    </a:lnTo>
                    <a:lnTo>
                      <a:pt x="866" y="65"/>
                    </a:lnTo>
                    <a:lnTo>
                      <a:pt x="876" y="51"/>
                    </a:lnTo>
                    <a:lnTo>
                      <a:pt x="884" y="40"/>
                    </a:lnTo>
                    <a:lnTo>
                      <a:pt x="893" y="31"/>
                    </a:lnTo>
                    <a:lnTo>
                      <a:pt x="901" y="23"/>
                    </a:lnTo>
                    <a:lnTo>
                      <a:pt x="901" y="23"/>
                    </a:lnTo>
                    <a:lnTo>
                      <a:pt x="911" y="17"/>
                    </a:lnTo>
                    <a:lnTo>
                      <a:pt x="911" y="17"/>
                    </a:lnTo>
                    <a:lnTo>
                      <a:pt x="917" y="14"/>
                    </a:lnTo>
                    <a:lnTo>
                      <a:pt x="923" y="11"/>
                    </a:lnTo>
                    <a:lnTo>
                      <a:pt x="930" y="10"/>
                    </a:lnTo>
                    <a:lnTo>
                      <a:pt x="938" y="10"/>
                    </a:lnTo>
                    <a:lnTo>
                      <a:pt x="938" y="10"/>
                    </a:lnTo>
                    <a:lnTo>
                      <a:pt x="938" y="10"/>
                    </a:lnTo>
                    <a:lnTo>
                      <a:pt x="938" y="10"/>
                    </a:lnTo>
                    <a:lnTo>
                      <a:pt x="940" y="9"/>
                    </a:lnTo>
                    <a:lnTo>
                      <a:pt x="941" y="5"/>
                    </a:lnTo>
                    <a:lnTo>
                      <a:pt x="940" y="2"/>
                    </a:lnTo>
                    <a:lnTo>
                      <a:pt x="938" y="0"/>
                    </a:lnTo>
                    <a:lnTo>
                      <a:pt x="592" y="0"/>
                    </a:lnTo>
                    <a:lnTo>
                      <a:pt x="592" y="0"/>
                    </a:lnTo>
                    <a:lnTo>
                      <a:pt x="590" y="2"/>
                    </a:lnTo>
                    <a:lnTo>
                      <a:pt x="590" y="2"/>
                    </a:lnTo>
                    <a:lnTo>
                      <a:pt x="590" y="5"/>
                    </a:lnTo>
                    <a:lnTo>
                      <a:pt x="590" y="9"/>
                    </a:lnTo>
                    <a:lnTo>
                      <a:pt x="592" y="10"/>
                    </a:lnTo>
                    <a:lnTo>
                      <a:pt x="592" y="10"/>
                    </a:lnTo>
                    <a:lnTo>
                      <a:pt x="593" y="10"/>
                    </a:lnTo>
                    <a:lnTo>
                      <a:pt x="593" y="10"/>
                    </a:lnTo>
                    <a:lnTo>
                      <a:pt x="605" y="10"/>
                    </a:lnTo>
                    <a:lnTo>
                      <a:pt x="612" y="11"/>
                    </a:lnTo>
                    <a:lnTo>
                      <a:pt x="617" y="14"/>
                    </a:lnTo>
                    <a:lnTo>
                      <a:pt x="622" y="16"/>
                    </a:lnTo>
                    <a:lnTo>
                      <a:pt x="625" y="21"/>
                    </a:lnTo>
                    <a:lnTo>
                      <a:pt x="627" y="26"/>
                    </a:lnTo>
                    <a:lnTo>
                      <a:pt x="627" y="34"/>
                    </a:lnTo>
                    <a:lnTo>
                      <a:pt x="627" y="34"/>
                    </a:lnTo>
                    <a:lnTo>
                      <a:pt x="625" y="40"/>
                    </a:lnTo>
                    <a:lnTo>
                      <a:pt x="622" y="49"/>
                    </a:lnTo>
                    <a:lnTo>
                      <a:pt x="610" y="72"/>
                    </a:lnTo>
                    <a:lnTo>
                      <a:pt x="592" y="100"/>
                    </a:lnTo>
                    <a:lnTo>
                      <a:pt x="571" y="134"/>
                    </a:lnTo>
                    <a:lnTo>
                      <a:pt x="525" y="202"/>
                    </a:lnTo>
                    <a:lnTo>
                      <a:pt x="489" y="257"/>
                    </a:lnTo>
                    <a:lnTo>
                      <a:pt x="489" y="257"/>
                    </a:lnTo>
                    <a:lnTo>
                      <a:pt x="483" y="269"/>
                    </a:lnTo>
                    <a:lnTo>
                      <a:pt x="480" y="275"/>
                    </a:lnTo>
                    <a:lnTo>
                      <a:pt x="478" y="283"/>
                    </a:lnTo>
                    <a:lnTo>
                      <a:pt x="478" y="283"/>
                    </a:lnTo>
                    <a:lnTo>
                      <a:pt x="477" y="275"/>
                    </a:lnTo>
                    <a:lnTo>
                      <a:pt x="473" y="268"/>
                    </a:lnTo>
                    <a:lnTo>
                      <a:pt x="467" y="257"/>
                    </a:lnTo>
                    <a:lnTo>
                      <a:pt x="467" y="257"/>
                    </a:lnTo>
                    <a:lnTo>
                      <a:pt x="425" y="195"/>
                    </a:lnTo>
                    <a:lnTo>
                      <a:pt x="380" y="129"/>
                    </a:lnTo>
                    <a:lnTo>
                      <a:pt x="361" y="98"/>
                    </a:lnTo>
                    <a:lnTo>
                      <a:pt x="345" y="72"/>
                    </a:lnTo>
                    <a:lnTo>
                      <a:pt x="334" y="49"/>
                    </a:lnTo>
                    <a:lnTo>
                      <a:pt x="332" y="40"/>
                    </a:lnTo>
                    <a:lnTo>
                      <a:pt x="329" y="34"/>
                    </a:lnTo>
                    <a:lnTo>
                      <a:pt x="329" y="34"/>
                    </a:lnTo>
                    <a:lnTo>
                      <a:pt x="331" y="26"/>
                    </a:lnTo>
                    <a:lnTo>
                      <a:pt x="332" y="20"/>
                    </a:lnTo>
                    <a:lnTo>
                      <a:pt x="335" y="16"/>
                    </a:lnTo>
                    <a:lnTo>
                      <a:pt x="340" y="12"/>
                    </a:lnTo>
                    <a:lnTo>
                      <a:pt x="345" y="11"/>
                    </a:lnTo>
                    <a:lnTo>
                      <a:pt x="351" y="10"/>
                    </a:lnTo>
                    <a:lnTo>
                      <a:pt x="364" y="10"/>
                    </a:lnTo>
                    <a:lnTo>
                      <a:pt x="364" y="10"/>
                    </a:lnTo>
                    <a:lnTo>
                      <a:pt x="364" y="10"/>
                    </a:lnTo>
                    <a:lnTo>
                      <a:pt x="364" y="10"/>
                    </a:lnTo>
                    <a:lnTo>
                      <a:pt x="366" y="9"/>
                    </a:lnTo>
                    <a:lnTo>
                      <a:pt x="367" y="5"/>
                    </a:lnTo>
                    <a:lnTo>
                      <a:pt x="367" y="2"/>
                    </a:lnTo>
                    <a:lnTo>
                      <a:pt x="366" y="2"/>
                    </a:lnTo>
                    <a:lnTo>
                      <a:pt x="364" y="0"/>
                    </a:lnTo>
                    <a:lnTo>
                      <a:pt x="1" y="0"/>
                    </a:lnTo>
                    <a:lnTo>
                      <a:pt x="1" y="0"/>
                    </a:lnTo>
                    <a:lnTo>
                      <a:pt x="0" y="2"/>
                    </a:lnTo>
                    <a:lnTo>
                      <a:pt x="0" y="5"/>
                    </a:lnTo>
                    <a:lnTo>
                      <a:pt x="0" y="8"/>
                    </a:lnTo>
                    <a:lnTo>
                      <a:pt x="1" y="10"/>
                    </a:lnTo>
                    <a:lnTo>
                      <a:pt x="1" y="10"/>
                    </a:lnTo>
                    <a:lnTo>
                      <a:pt x="2" y="10"/>
                    </a:lnTo>
                    <a:lnTo>
                      <a:pt x="2" y="10"/>
                    </a:lnTo>
                    <a:lnTo>
                      <a:pt x="21" y="12"/>
                    </a:lnTo>
                    <a:lnTo>
                      <a:pt x="32" y="15"/>
                    </a:lnTo>
                    <a:lnTo>
                      <a:pt x="44" y="20"/>
                    </a:lnTo>
                    <a:lnTo>
                      <a:pt x="44" y="20"/>
                    </a:lnTo>
                    <a:lnTo>
                      <a:pt x="53" y="26"/>
                    </a:lnTo>
                    <a:lnTo>
                      <a:pt x="53" y="26"/>
                    </a:lnTo>
                    <a:lnTo>
                      <a:pt x="61" y="33"/>
                    </a:lnTo>
                    <a:lnTo>
                      <a:pt x="68" y="41"/>
                    </a:lnTo>
                    <a:lnTo>
                      <a:pt x="85" y="65"/>
                    </a:lnTo>
                    <a:lnTo>
                      <a:pt x="343" y="444"/>
                    </a:lnTo>
                    <a:lnTo>
                      <a:pt x="343" y="682"/>
                    </a:lnTo>
                    <a:lnTo>
                      <a:pt x="343" y="682"/>
                    </a:lnTo>
                    <a:lnTo>
                      <a:pt x="343" y="695"/>
                    </a:lnTo>
                    <a:lnTo>
                      <a:pt x="342" y="705"/>
                    </a:lnTo>
                    <a:lnTo>
                      <a:pt x="340" y="709"/>
                    </a:lnTo>
                    <a:lnTo>
                      <a:pt x="338" y="712"/>
                    </a:lnTo>
                    <a:lnTo>
                      <a:pt x="334" y="716"/>
                    </a:lnTo>
                    <a:lnTo>
                      <a:pt x="329" y="718"/>
                    </a:lnTo>
                    <a:lnTo>
                      <a:pt x="329" y="718"/>
                    </a:lnTo>
                    <a:lnTo>
                      <a:pt x="319" y="724"/>
                    </a:lnTo>
                    <a:lnTo>
                      <a:pt x="308" y="728"/>
                    </a:lnTo>
                    <a:lnTo>
                      <a:pt x="277" y="733"/>
                    </a:lnTo>
                    <a:lnTo>
                      <a:pt x="277" y="733"/>
                    </a:lnTo>
                    <a:lnTo>
                      <a:pt x="277" y="733"/>
                    </a:lnTo>
                    <a:lnTo>
                      <a:pt x="277" y="733"/>
                    </a:lnTo>
                    <a:lnTo>
                      <a:pt x="276" y="734"/>
                    </a:lnTo>
                    <a:lnTo>
                      <a:pt x="276" y="738"/>
                    </a:lnTo>
                    <a:lnTo>
                      <a:pt x="276" y="741"/>
                    </a:lnTo>
                    <a:lnTo>
                      <a:pt x="277" y="742"/>
                    </a:lnTo>
                    <a:lnTo>
                      <a:pt x="674" y="74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83" name="Group 82">
              <a:extLst>
                <a:ext uri="{FF2B5EF4-FFF2-40B4-BE49-F238E27FC236}">
                  <a16:creationId xmlns:a16="http://schemas.microsoft.com/office/drawing/2014/main" id="{4BEED7E7-0FB1-4362-B711-C415C072EB25}"/>
                </a:ext>
              </a:extLst>
            </p:cNvPr>
            <p:cNvGrpSpPr>
              <a:grpSpLocks noChangeAspect="1"/>
            </p:cNvGrpSpPr>
            <p:nvPr userDrawn="1"/>
          </p:nvGrpSpPr>
          <p:grpSpPr>
            <a:xfrm>
              <a:off x="1054894" y="6419183"/>
              <a:ext cx="1291116" cy="237744"/>
              <a:chOff x="2052638" y="2684463"/>
              <a:chExt cx="8086725" cy="1489076"/>
            </a:xfrm>
          </p:grpSpPr>
          <p:sp>
            <p:nvSpPr>
              <p:cNvPr id="85" name="Freeform 6">
                <a:extLst>
                  <a:ext uri="{FF2B5EF4-FFF2-40B4-BE49-F238E27FC236}">
                    <a16:creationId xmlns:a16="http://schemas.microsoft.com/office/drawing/2014/main" id="{0534B244-0F87-4B5A-8DEB-8EDD64250715}"/>
                  </a:ext>
                </a:extLst>
              </p:cNvPr>
              <p:cNvSpPr>
                <a:spLocks noEditPoints="1"/>
              </p:cNvSpPr>
              <p:nvPr/>
            </p:nvSpPr>
            <p:spPr bwMode="auto">
              <a:xfrm>
                <a:off x="2052638" y="2690813"/>
                <a:ext cx="377825" cy="503238"/>
              </a:xfrm>
              <a:custGeom>
                <a:avLst/>
                <a:gdLst>
                  <a:gd name="T0" fmla="*/ 64 w 238"/>
                  <a:gd name="T1" fmla="*/ 317 h 317"/>
                  <a:gd name="T2" fmla="*/ 2 w 238"/>
                  <a:gd name="T3" fmla="*/ 317 h 317"/>
                  <a:gd name="T4" fmla="*/ 2 w 238"/>
                  <a:gd name="T5" fmla="*/ 313 h 317"/>
                  <a:gd name="T6" fmla="*/ 38 w 238"/>
                  <a:gd name="T7" fmla="*/ 305 h 317"/>
                  <a:gd name="T8" fmla="*/ 46 w 238"/>
                  <a:gd name="T9" fmla="*/ 285 h 317"/>
                  <a:gd name="T10" fmla="*/ 48 w 238"/>
                  <a:gd name="T11" fmla="*/ 123 h 317"/>
                  <a:gd name="T12" fmla="*/ 46 w 238"/>
                  <a:gd name="T13" fmla="*/ 32 h 317"/>
                  <a:gd name="T14" fmla="*/ 38 w 238"/>
                  <a:gd name="T15" fmla="*/ 12 h 317"/>
                  <a:gd name="T16" fmla="*/ 2 w 238"/>
                  <a:gd name="T17" fmla="*/ 4 h 317"/>
                  <a:gd name="T18" fmla="*/ 2 w 238"/>
                  <a:gd name="T19" fmla="*/ 0 h 317"/>
                  <a:gd name="T20" fmla="*/ 64 w 238"/>
                  <a:gd name="T21" fmla="*/ 0 h 317"/>
                  <a:gd name="T22" fmla="*/ 138 w 238"/>
                  <a:gd name="T23" fmla="*/ 2 h 317"/>
                  <a:gd name="T24" fmla="*/ 186 w 238"/>
                  <a:gd name="T25" fmla="*/ 24 h 317"/>
                  <a:gd name="T26" fmla="*/ 206 w 238"/>
                  <a:gd name="T27" fmla="*/ 57 h 317"/>
                  <a:gd name="T28" fmla="*/ 206 w 238"/>
                  <a:gd name="T29" fmla="*/ 79 h 317"/>
                  <a:gd name="T30" fmla="*/ 194 w 238"/>
                  <a:gd name="T31" fmla="*/ 109 h 317"/>
                  <a:gd name="T32" fmla="*/ 166 w 238"/>
                  <a:gd name="T33" fmla="*/ 133 h 317"/>
                  <a:gd name="T34" fmla="*/ 174 w 238"/>
                  <a:gd name="T35" fmla="*/ 145 h 317"/>
                  <a:gd name="T36" fmla="*/ 216 w 238"/>
                  <a:gd name="T37" fmla="*/ 171 h 317"/>
                  <a:gd name="T38" fmla="*/ 236 w 238"/>
                  <a:gd name="T39" fmla="*/ 207 h 317"/>
                  <a:gd name="T40" fmla="*/ 236 w 238"/>
                  <a:gd name="T41" fmla="*/ 241 h 317"/>
                  <a:gd name="T42" fmla="*/ 208 w 238"/>
                  <a:gd name="T43" fmla="*/ 289 h 317"/>
                  <a:gd name="T44" fmla="*/ 144 w 238"/>
                  <a:gd name="T45" fmla="*/ 315 h 317"/>
                  <a:gd name="T46" fmla="*/ 114 w 238"/>
                  <a:gd name="T47" fmla="*/ 10 h 317"/>
                  <a:gd name="T48" fmla="*/ 82 w 238"/>
                  <a:gd name="T49" fmla="*/ 14 h 317"/>
                  <a:gd name="T50" fmla="*/ 80 w 238"/>
                  <a:gd name="T51" fmla="*/ 32 h 317"/>
                  <a:gd name="T52" fmla="*/ 80 w 238"/>
                  <a:gd name="T53" fmla="*/ 127 h 317"/>
                  <a:gd name="T54" fmla="*/ 84 w 238"/>
                  <a:gd name="T55" fmla="*/ 139 h 317"/>
                  <a:gd name="T56" fmla="*/ 114 w 238"/>
                  <a:gd name="T57" fmla="*/ 141 h 317"/>
                  <a:gd name="T58" fmla="*/ 150 w 238"/>
                  <a:gd name="T59" fmla="*/ 131 h 317"/>
                  <a:gd name="T60" fmla="*/ 170 w 238"/>
                  <a:gd name="T61" fmla="*/ 103 h 317"/>
                  <a:gd name="T62" fmla="*/ 172 w 238"/>
                  <a:gd name="T63" fmla="*/ 79 h 317"/>
                  <a:gd name="T64" fmla="*/ 162 w 238"/>
                  <a:gd name="T65" fmla="*/ 35 h 317"/>
                  <a:gd name="T66" fmla="*/ 134 w 238"/>
                  <a:gd name="T67" fmla="*/ 14 h 317"/>
                  <a:gd name="T68" fmla="*/ 114 w 238"/>
                  <a:gd name="T69" fmla="*/ 10 h 317"/>
                  <a:gd name="T70" fmla="*/ 88 w 238"/>
                  <a:gd name="T71" fmla="*/ 151 h 317"/>
                  <a:gd name="T72" fmla="*/ 80 w 238"/>
                  <a:gd name="T73" fmla="*/ 165 h 317"/>
                  <a:gd name="T74" fmla="*/ 80 w 238"/>
                  <a:gd name="T75" fmla="*/ 277 h 317"/>
                  <a:gd name="T76" fmla="*/ 84 w 238"/>
                  <a:gd name="T77" fmla="*/ 299 h 317"/>
                  <a:gd name="T78" fmla="*/ 114 w 238"/>
                  <a:gd name="T79" fmla="*/ 307 h 317"/>
                  <a:gd name="T80" fmla="*/ 144 w 238"/>
                  <a:gd name="T81" fmla="*/ 305 h 317"/>
                  <a:gd name="T82" fmla="*/ 180 w 238"/>
                  <a:gd name="T83" fmla="*/ 289 h 317"/>
                  <a:gd name="T84" fmla="*/ 200 w 238"/>
                  <a:gd name="T85" fmla="*/ 251 h 317"/>
                  <a:gd name="T86" fmla="*/ 200 w 238"/>
                  <a:gd name="T87" fmla="*/ 217 h 317"/>
                  <a:gd name="T88" fmla="*/ 174 w 238"/>
                  <a:gd name="T89" fmla="*/ 173 h 317"/>
                  <a:gd name="T90" fmla="*/ 128 w 238"/>
                  <a:gd name="T91" fmla="*/ 151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8" h="317">
                    <a:moveTo>
                      <a:pt x="114" y="317"/>
                    </a:moveTo>
                    <a:lnTo>
                      <a:pt x="114" y="317"/>
                    </a:lnTo>
                    <a:lnTo>
                      <a:pt x="64" y="317"/>
                    </a:lnTo>
                    <a:lnTo>
                      <a:pt x="64" y="317"/>
                    </a:lnTo>
                    <a:lnTo>
                      <a:pt x="2" y="317"/>
                    </a:lnTo>
                    <a:lnTo>
                      <a:pt x="2" y="317"/>
                    </a:lnTo>
                    <a:lnTo>
                      <a:pt x="0" y="315"/>
                    </a:lnTo>
                    <a:lnTo>
                      <a:pt x="2" y="313"/>
                    </a:lnTo>
                    <a:lnTo>
                      <a:pt x="2" y="313"/>
                    </a:lnTo>
                    <a:lnTo>
                      <a:pt x="24" y="309"/>
                    </a:lnTo>
                    <a:lnTo>
                      <a:pt x="38" y="305"/>
                    </a:lnTo>
                    <a:lnTo>
                      <a:pt x="38" y="305"/>
                    </a:lnTo>
                    <a:lnTo>
                      <a:pt x="40" y="303"/>
                    </a:lnTo>
                    <a:lnTo>
                      <a:pt x="42" y="301"/>
                    </a:lnTo>
                    <a:lnTo>
                      <a:pt x="46" y="285"/>
                    </a:lnTo>
                    <a:lnTo>
                      <a:pt x="48" y="251"/>
                    </a:lnTo>
                    <a:lnTo>
                      <a:pt x="48" y="193"/>
                    </a:lnTo>
                    <a:lnTo>
                      <a:pt x="48" y="123"/>
                    </a:lnTo>
                    <a:lnTo>
                      <a:pt x="48" y="123"/>
                    </a:lnTo>
                    <a:lnTo>
                      <a:pt x="48" y="65"/>
                    </a:lnTo>
                    <a:lnTo>
                      <a:pt x="46" y="32"/>
                    </a:lnTo>
                    <a:lnTo>
                      <a:pt x="42" y="16"/>
                    </a:lnTo>
                    <a:lnTo>
                      <a:pt x="40" y="14"/>
                    </a:lnTo>
                    <a:lnTo>
                      <a:pt x="38" y="12"/>
                    </a:lnTo>
                    <a:lnTo>
                      <a:pt x="38" y="12"/>
                    </a:lnTo>
                    <a:lnTo>
                      <a:pt x="24" y="8"/>
                    </a:lnTo>
                    <a:lnTo>
                      <a:pt x="2" y="4"/>
                    </a:lnTo>
                    <a:lnTo>
                      <a:pt x="2" y="4"/>
                    </a:lnTo>
                    <a:lnTo>
                      <a:pt x="0" y="2"/>
                    </a:lnTo>
                    <a:lnTo>
                      <a:pt x="2" y="0"/>
                    </a:lnTo>
                    <a:lnTo>
                      <a:pt x="2" y="0"/>
                    </a:lnTo>
                    <a:lnTo>
                      <a:pt x="64" y="0"/>
                    </a:lnTo>
                    <a:lnTo>
                      <a:pt x="64" y="0"/>
                    </a:lnTo>
                    <a:lnTo>
                      <a:pt x="114" y="0"/>
                    </a:lnTo>
                    <a:lnTo>
                      <a:pt x="114" y="0"/>
                    </a:lnTo>
                    <a:lnTo>
                      <a:pt x="138" y="2"/>
                    </a:lnTo>
                    <a:lnTo>
                      <a:pt x="156" y="6"/>
                    </a:lnTo>
                    <a:lnTo>
                      <a:pt x="172" y="14"/>
                    </a:lnTo>
                    <a:lnTo>
                      <a:pt x="186" y="24"/>
                    </a:lnTo>
                    <a:lnTo>
                      <a:pt x="196" y="34"/>
                    </a:lnTo>
                    <a:lnTo>
                      <a:pt x="202" y="45"/>
                    </a:lnTo>
                    <a:lnTo>
                      <a:pt x="206" y="57"/>
                    </a:lnTo>
                    <a:lnTo>
                      <a:pt x="208" y="69"/>
                    </a:lnTo>
                    <a:lnTo>
                      <a:pt x="208" y="69"/>
                    </a:lnTo>
                    <a:lnTo>
                      <a:pt x="206" y="79"/>
                    </a:lnTo>
                    <a:lnTo>
                      <a:pt x="204" y="91"/>
                    </a:lnTo>
                    <a:lnTo>
                      <a:pt x="200" y="99"/>
                    </a:lnTo>
                    <a:lnTo>
                      <a:pt x="194" y="109"/>
                    </a:lnTo>
                    <a:lnTo>
                      <a:pt x="186" y="117"/>
                    </a:lnTo>
                    <a:lnTo>
                      <a:pt x="176" y="125"/>
                    </a:lnTo>
                    <a:lnTo>
                      <a:pt x="166" y="133"/>
                    </a:lnTo>
                    <a:lnTo>
                      <a:pt x="156" y="139"/>
                    </a:lnTo>
                    <a:lnTo>
                      <a:pt x="156" y="139"/>
                    </a:lnTo>
                    <a:lnTo>
                      <a:pt x="174" y="145"/>
                    </a:lnTo>
                    <a:lnTo>
                      <a:pt x="190" y="151"/>
                    </a:lnTo>
                    <a:lnTo>
                      <a:pt x="204" y="161"/>
                    </a:lnTo>
                    <a:lnTo>
                      <a:pt x="216" y="171"/>
                    </a:lnTo>
                    <a:lnTo>
                      <a:pt x="226" y="181"/>
                    </a:lnTo>
                    <a:lnTo>
                      <a:pt x="232" y="195"/>
                    </a:lnTo>
                    <a:lnTo>
                      <a:pt x="236" y="207"/>
                    </a:lnTo>
                    <a:lnTo>
                      <a:pt x="238" y="223"/>
                    </a:lnTo>
                    <a:lnTo>
                      <a:pt x="238" y="223"/>
                    </a:lnTo>
                    <a:lnTo>
                      <a:pt x="236" y="241"/>
                    </a:lnTo>
                    <a:lnTo>
                      <a:pt x="230" y="259"/>
                    </a:lnTo>
                    <a:lnTo>
                      <a:pt x="222" y="275"/>
                    </a:lnTo>
                    <a:lnTo>
                      <a:pt x="208" y="289"/>
                    </a:lnTo>
                    <a:lnTo>
                      <a:pt x="192" y="301"/>
                    </a:lnTo>
                    <a:lnTo>
                      <a:pt x="170" y="309"/>
                    </a:lnTo>
                    <a:lnTo>
                      <a:pt x="144" y="315"/>
                    </a:lnTo>
                    <a:lnTo>
                      <a:pt x="114" y="317"/>
                    </a:lnTo>
                    <a:lnTo>
                      <a:pt x="114" y="317"/>
                    </a:lnTo>
                    <a:close/>
                    <a:moveTo>
                      <a:pt x="114" y="10"/>
                    </a:moveTo>
                    <a:lnTo>
                      <a:pt x="114" y="10"/>
                    </a:lnTo>
                    <a:lnTo>
                      <a:pt x="92" y="10"/>
                    </a:lnTo>
                    <a:lnTo>
                      <a:pt x="82" y="14"/>
                    </a:lnTo>
                    <a:lnTo>
                      <a:pt x="82" y="14"/>
                    </a:lnTo>
                    <a:lnTo>
                      <a:pt x="80" y="18"/>
                    </a:lnTo>
                    <a:lnTo>
                      <a:pt x="80" y="32"/>
                    </a:lnTo>
                    <a:lnTo>
                      <a:pt x="78" y="93"/>
                    </a:lnTo>
                    <a:lnTo>
                      <a:pt x="78" y="93"/>
                    </a:lnTo>
                    <a:lnTo>
                      <a:pt x="80" y="127"/>
                    </a:lnTo>
                    <a:lnTo>
                      <a:pt x="80" y="137"/>
                    </a:lnTo>
                    <a:lnTo>
                      <a:pt x="80" y="137"/>
                    </a:lnTo>
                    <a:lnTo>
                      <a:pt x="84" y="139"/>
                    </a:lnTo>
                    <a:lnTo>
                      <a:pt x="90" y="141"/>
                    </a:lnTo>
                    <a:lnTo>
                      <a:pt x="114" y="141"/>
                    </a:lnTo>
                    <a:lnTo>
                      <a:pt x="114" y="141"/>
                    </a:lnTo>
                    <a:lnTo>
                      <a:pt x="128" y="139"/>
                    </a:lnTo>
                    <a:lnTo>
                      <a:pt x="140" y="137"/>
                    </a:lnTo>
                    <a:lnTo>
                      <a:pt x="150" y="131"/>
                    </a:lnTo>
                    <a:lnTo>
                      <a:pt x="158" y="123"/>
                    </a:lnTo>
                    <a:lnTo>
                      <a:pt x="164" y="115"/>
                    </a:lnTo>
                    <a:lnTo>
                      <a:pt x="170" y="103"/>
                    </a:lnTo>
                    <a:lnTo>
                      <a:pt x="172" y="91"/>
                    </a:lnTo>
                    <a:lnTo>
                      <a:pt x="172" y="79"/>
                    </a:lnTo>
                    <a:lnTo>
                      <a:pt x="172" y="79"/>
                    </a:lnTo>
                    <a:lnTo>
                      <a:pt x="172" y="61"/>
                    </a:lnTo>
                    <a:lnTo>
                      <a:pt x="168" y="47"/>
                    </a:lnTo>
                    <a:lnTo>
                      <a:pt x="162" y="35"/>
                    </a:lnTo>
                    <a:lnTo>
                      <a:pt x="154" y="26"/>
                    </a:lnTo>
                    <a:lnTo>
                      <a:pt x="144" y="18"/>
                    </a:lnTo>
                    <a:lnTo>
                      <a:pt x="134" y="14"/>
                    </a:lnTo>
                    <a:lnTo>
                      <a:pt x="124" y="10"/>
                    </a:lnTo>
                    <a:lnTo>
                      <a:pt x="114" y="10"/>
                    </a:lnTo>
                    <a:lnTo>
                      <a:pt x="114" y="10"/>
                    </a:lnTo>
                    <a:close/>
                    <a:moveTo>
                      <a:pt x="108" y="151"/>
                    </a:moveTo>
                    <a:lnTo>
                      <a:pt x="108" y="151"/>
                    </a:lnTo>
                    <a:lnTo>
                      <a:pt x="88" y="151"/>
                    </a:lnTo>
                    <a:lnTo>
                      <a:pt x="80" y="151"/>
                    </a:lnTo>
                    <a:lnTo>
                      <a:pt x="80" y="151"/>
                    </a:lnTo>
                    <a:lnTo>
                      <a:pt x="80" y="165"/>
                    </a:lnTo>
                    <a:lnTo>
                      <a:pt x="78" y="221"/>
                    </a:lnTo>
                    <a:lnTo>
                      <a:pt x="78" y="221"/>
                    </a:lnTo>
                    <a:lnTo>
                      <a:pt x="80" y="277"/>
                    </a:lnTo>
                    <a:lnTo>
                      <a:pt x="82" y="291"/>
                    </a:lnTo>
                    <a:lnTo>
                      <a:pt x="84" y="299"/>
                    </a:lnTo>
                    <a:lnTo>
                      <a:pt x="84" y="299"/>
                    </a:lnTo>
                    <a:lnTo>
                      <a:pt x="90" y="301"/>
                    </a:lnTo>
                    <a:lnTo>
                      <a:pt x="100" y="305"/>
                    </a:lnTo>
                    <a:lnTo>
                      <a:pt x="114" y="307"/>
                    </a:lnTo>
                    <a:lnTo>
                      <a:pt x="128" y="307"/>
                    </a:lnTo>
                    <a:lnTo>
                      <a:pt x="128" y="307"/>
                    </a:lnTo>
                    <a:lnTo>
                      <a:pt x="144" y="305"/>
                    </a:lnTo>
                    <a:lnTo>
                      <a:pt x="156" y="303"/>
                    </a:lnTo>
                    <a:lnTo>
                      <a:pt x="170" y="297"/>
                    </a:lnTo>
                    <a:lnTo>
                      <a:pt x="180" y="289"/>
                    </a:lnTo>
                    <a:lnTo>
                      <a:pt x="188" y="279"/>
                    </a:lnTo>
                    <a:lnTo>
                      <a:pt x="196" y="265"/>
                    </a:lnTo>
                    <a:lnTo>
                      <a:pt x="200" y="251"/>
                    </a:lnTo>
                    <a:lnTo>
                      <a:pt x="202" y="235"/>
                    </a:lnTo>
                    <a:lnTo>
                      <a:pt x="202" y="235"/>
                    </a:lnTo>
                    <a:lnTo>
                      <a:pt x="200" y="217"/>
                    </a:lnTo>
                    <a:lnTo>
                      <a:pt x="194" y="199"/>
                    </a:lnTo>
                    <a:lnTo>
                      <a:pt x="186" y="185"/>
                    </a:lnTo>
                    <a:lnTo>
                      <a:pt x="174" y="173"/>
                    </a:lnTo>
                    <a:lnTo>
                      <a:pt x="160" y="163"/>
                    </a:lnTo>
                    <a:lnTo>
                      <a:pt x="146" y="157"/>
                    </a:lnTo>
                    <a:lnTo>
                      <a:pt x="128" y="151"/>
                    </a:lnTo>
                    <a:lnTo>
                      <a:pt x="108" y="151"/>
                    </a:lnTo>
                    <a:lnTo>
                      <a:pt x="108" y="15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7">
                <a:extLst>
                  <a:ext uri="{FF2B5EF4-FFF2-40B4-BE49-F238E27FC236}">
                    <a16:creationId xmlns:a16="http://schemas.microsoft.com/office/drawing/2014/main" id="{8ECE80C9-C0EE-4ADA-A169-F255A8A677AA}"/>
                  </a:ext>
                </a:extLst>
              </p:cNvPr>
              <p:cNvSpPr>
                <a:spLocks noEditPoints="1"/>
              </p:cNvSpPr>
              <p:nvPr/>
            </p:nvSpPr>
            <p:spPr bwMode="auto">
              <a:xfrm>
                <a:off x="2640013" y="2690813"/>
                <a:ext cx="514350" cy="503238"/>
              </a:xfrm>
              <a:custGeom>
                <a:avLst/>
                <a:gdLst>
                  <a:gd name="T0" fmla="*/ 274 w 324"/>
                  <a:gd name="T1" fmla="*/ 315 h 317"/>
                  <a:gd name="T2" fmla="*/ 230 w 324"/>
                  <a:gd name="T3" fmla="*/ 299 h 317"/>
                  <a:gd name="T4" fmla="*/ 212 w 324"/>
                  <a:gd name="T5" fmla="*/ 283 h 317"/>
                  <a:gd name="T6" fmla="*/ 140 w 324"/>
                  <a:gd name="T7" fmla="*/ 179 h 317"/>
                  <a:gd name="T8" fmla="*/ 76 w 324"/>
                  <a:gd name="T9" fmla="*/ 177 h 317"/>
                  <a:gd name="T10" fmla="*/ 76 w 324"/>
                  <a:gd name="T11" fmla="*/ 251 h 317"/>
                  <a:gd name="T12" fmla="*/ 84 w 324"/>
                  <a:gd name="T13" fmla="*/ 303 h 317"/>
                  <a:gd name="T14" fmla="*/ 92 w 324"/>
                  <a:gd name="T15" fmla="*/ 307 h 317"/>
                  <a:gd name="T16" fmla="*/ 128 w 324"/>
                  <a:gd name="T17" fmla="*/ 313 h 317"/>
                  <a:gd name="T18" fmla="*/ 130 w 324"/>
                  <a:gd name="T19" fmla="*/ 317 h 317"/>
                  <a:gd name="T20" fmla="*/ 0 w 324"/>
                  <a:gd name="T21" fmla="*/ 317 h 317"/>
                  <a:gd name="T22" fmla="*/ 2 w 324"/>
                  <a:gd name="T23" fmla="*/ 313 h 317"/>
                  <a:gd name="T24" fmla="*/ 36 w 324"/>
                  <a:gd name="T25" fmla="*/ 305 h 317"/>
                  <a:gd name="T26" fmla="*/ 42 w 324"/>
                  <a:gd name="T27" fmla="*/ 285 h 317"/>
                  <a:gd name="T28" fmla="*/ 46 w 324"/>
                  <a:gd name="T29" fmla="*/ 123 h 317"/>
                  <a:gd name="T30" fmla="*/ 42 w 324"/>
                  <a:gd name="T31" fmla="*/ 32 h 317"/>
                  <a:gd name="T32" fmla="*/ 36 w 324"/>
                  <a:gd name="T33" fmla="*/ 12 h 317"/>
                  <a:gd name="T34" fmla="*/ 2 w 324"/>
                  <a:gd name="T35" fmla="*/ 4 h 317"/>
                  <a:gd name="T36" fmla="*/ 0 w 324"/>
                  <a:gd name="T37" fmla="*/ 0 h 317"/>
                  <a:gd name="T38" fmla="*/ 60 w 324"/>
                  <a:gd name="T39" fmla="*/ 0 h 317"/>
                  <a:gd name="T40" fmla="*/ 146 w 324"/>
                  <a:gd name="T41" fmla="*/ 2 h 317"/>
                  <a:gd name="T42" fmla="*/ 200 w 324"/>
                  <a:gd name="T43" fmla="*/ 24 h 317"/>
                  <a:gd name="T44" fmla="*/ 224 w 324"/>
                  <a:gd name="T45" fmla="*/ 63 h 317"/>
                  <a:gd name="T46" fmla="*/ 224 w 324"/>
                  <a:gd name="T47" fmla="*/ 91 h 317"/>
                  <a:gd name="T48" fmla="*/ 208 w 324"/>
                  <a:gd name="T49" fmla="*/ 129 h 317"/>
                  <a:gd name="T50" fmla="*/ 178 w 324"/>
                  <a:gd name="T51" fmla="*/ 159 h 317"/>
                  <a:gd name="T52" fmla="*/ 190 w 324"/>
                  <a:gd name="T53" fmla="*/ 201 h 317"/>
                  <a:gd name="T54" fmla="*/ 248 w 324"/>
                  <a:gd name="T55" fmla="*/ 275 h 317"/>
                  <a:gd name="T56" fmla="*/ 294 w 324"/>
                  <a:gd name="T57" fmla="*/ 307 h 317"/>
                  <a:gd name="T58" fmla="*/ 322 w 324"/>
                  <a:gd name="T59" fmla="*/ 309 h 317"/>
                  <a:gd name="T60" fmla="*/ 324 w 324"/>
                  <a:gd name="T61" fmla="*/ 311 h 317"/>
                  <a:gd name="T62" fmla="*/ 310 w 324"/>
                  <a:gd name="T63" fmla="*/ 315 h 317"/>
                  <a:gd name="T64" fmla="*/ 120 w 324"/>
                  <a:gd name="T65" fmla="*/ 10 h 317"/>
                  <a:gd name="T66" fmla="*/ 86 w 324"/>
                  <a:gd name="T67" fmla="*/ 14 h 317"/>
                  <a:gd name="T68" fmla="*/ 80 w 324"/>
                  <a:gd name="T69" fmla="*/ 24 h 317"/>
                  <a:gd name="T70" fmla="*/ 76 w 324"/>
                  <a:gd name="T71" fmla="*/ 123 h 317"/>
                  <a:gd name="T72" fmla="*/ 78 w 324"/>
                  <a:gd name="T73" fmla="*/ 159 h 317"/>
                  <a:gd name="T74" fmla="*/ 84 w 324"/>
                  <a:gd name="T75" fmla="*/ 165 h 317"/>
                  <a:gd name="T76" fmla="*/ 124 w 324"/>
                  <a:gd name="T77" fmla="*/ 169 h 317"/>
                  <a:gd name="T78" fmla="*/ 164 w 324"/>
                  <a:gd name="T79" fmla="*/ 155 h 317"/>
                  <a:gd name="T80" fmla="*/ 184 w 324"/>
                  <a:gd name="T81" fmla="*/ 123 h 317"/>
                  <a:gd name="T82" fmla="*/ 190 w 324"/>
                  <a:gd name="T83" fmla="*/ 95 h 317"/>
                  <a:gd name="T84" fmla="*/ 180 w 324"/>
                  <a:gd name="T85" fmla="*/ 47 h 317"/>
                  <a:gd name="T86" fmla="*/ 150 w 324"/>
                  <a:gd name="T87" fmla="*/ 18 h 317"/>
                  <a:gd name="T88" fmla="*/ 120 w 324"/>
                  <a:gd name="T89" fmla="*/ 1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24" h="317">
                    <a:moveTo>
                      <a:pt x="294" y="317"/>
                    </a:moveTo>
                    <a:lnTo>
                      <a:pt x="294" y="317"/>
                    </a:lnTo>
                    <a:lnTo>
                      <a:pt x="274" y="315"/>
                    </a:lnTo>
                    <a:lnTo>
                      <a:pt x="258" y="313"/>
                    </a:lnTo>
                    <a:lnTo>
                      <a:pt x="244" y="307"/>
                    </a:lnTo>
                    <a:lnTo>
                      <a:pt x="230" y="299"/>
                    </a:lnTo>
                    <a:lnTo>
                      <a:pt x="230" y="299"/>
                    </a:lnTo>
                    <a:lnTo>
                      <a:pt x="222" y="293"/>
                    </a:lnTo>
                    <a:lnTo>
                      <a:pt x="212" y="283"/>
                    </a:lnTo>
                    <a:lnTo>
                      <a:pt x="190" y="257"/>
                    </a:lnTo>
                    <a:lnTo>
                      <a:pt x="166" y="223"/>
                    </a:lnTo>
                    <a:lnTo>
                      <a:pt x="140" y="179"/>
                    </a:lnTo>
                    <a:lnTo>
                      <a:pt x="140" y="179"/>
                    </a:lnTo>
                    <a:lnTo>
                      <a:pt x="106" y="179"/>
                    </a:lnTo>
                    <a:lnTo>
                      <a:pt x="76" y="177"/>
                    </a:lnTo>
                    <a:lnTo>
                      <a:pt x="76" y="193"/>
                    </a:lnTo>
                    <a:lnTo>
                      <a:pt x="76" y="193"/>
                    </a:lnTo>
                    <a:lnTo>
                      <a:pt x="76" y="251"/>
                    </a:lnTo>
                    <a:lnTo>
                      <a:pt x="78" y="285"/>
                    </a:lnTo>
                    <a:lnTo>
                      <a:pt x="82" y="301"/>
                    </a:lnTo>
                    <a:lnTo>
                      <a:pt x="84" y="303"/>
                    </a:lnTo>
                    <a:lnTo>
                      <a:pt x="86" y="305"/>
                    </a:lnTo>
                    <a:lnTo>
                      <a:pt x="86" y="305"/>
                    </a:lnTo>
                    <a:lnTo>
                      <a:pt x="92" y="307"/>
                    </a:lnTo>
                    <a:lnTo>
                      <a:pt x="102" y="309"/>
                    </a:lnTo>
                    <a:lnTo>
                      <a:pt x="128" y="313"/>
                    </a:lnTo>
                    <a:lnTo>
                      <a:pt x="128" y="313"/>
                    </a:lnTo>
                    <a:lnTo>
                      <a:pt x="130" y="313"/>
                    </a:lnTo>
                    <a:lnTo>
                      <a:pt x="130" y="315"/>
                    </a:lnTo>
                    <a:lnTo>
                      <a:pt x="130" y="317"/>
                    </a:lnTo>
                    <a:lnTo>
                      <a:pt x="130" y="317"/>
                    </a:lnTo>
                    <a:lnTo>
                      <a:pt x="0" y="317"/>
                    </a:lnTo>
                    <a:lnTo>
                      <a:pt x="0" y="317"/>
                    </a:lnTo>
                    <a:lnTo>
                      <a:pt x="0" y="315"/>
                    </a:lnTo>
                    <a:lnTo>
                      <a:pt x="2" y="313"/>
                    </a:lnTo>
                    <a:lnTo>
                      <a:pt x="2" y="313"/>
                    </a:lnTo>
                    <a:lnTo>
                      <a:pt x="24" y="309"/>
                    </a:lnTo>
                    <a:lnTo>
                      <a:pt x="36" y="305"/>
                    </a:lnTo>
                    <a:lnTo>
                      <a:pt x="36" y="305"/>
                    </a:lnTo>
                    <a:lnTo>
                      <a:pt x="38" y="303"/>
                    </a:lnTo>
                    <a:lnTo>
                      <a:pt x="40" y="301"/>
                    </a:lnTo>
                    <a:lnTo>
                      <a:pt x="42" y="285"/>
                    </a:lnTo>
                    <a:lnTo>
                      <a:pt x="44" y="251"/>
                    </a:lnTo>
                    <a:lnTo>
                      <a:pt x="46" y="193"/>
                    </a:lnTo>
                    <a:lnTo>
                      <a:pt x="46" y="123"/>
                    </a:lnTo>
                    <a:lnTo>
                      <a:pt x="46" y="123"/>
                    </a:lnTo>
                    <a:lnTo>
                      <a:pt x="44" y="65"/>
                    </a:lnTo>
                    <a:lnTo>
                      <a:pt x="42" y="32"/>
                    </a:lnTo>
                    <a:lnTo>
                      <a:pt x="40" y="16"/>
                    </a:lnTo>
                    <a:lnTo>
                      <a:pt x="38" y="14"/>
                    </a:lnTo>
                    <a:lnTo>
                      <a:pt x="36" y="12"/>
                    </a:lnTo>
                    <a:lnTo>
                      <a:pt x="36" y="12"/>
                    </a:lnTo>
                    <a:lnTo>
                      <a:pt x="24" y="8"/>
                    </a:lnTo>
                    <a:lnTo>
                      <a:pt x="2" y="4"/>
                    </a:lnTo>
                    <a:lnTo>
                      <a:pt x="2" y="4"/>
                    </a:lnTo>
                    <a:lnTo>
                      <a:pt x="0" y="2"/>
                    </a:lnTo>
                    <a:lnTo>
                      <a:pt x="0" y="0"/>
                    </a:lnTo>
                    <a:lnTo>
                      <a:pt x="0" y="0"/>
                    </a:lnTo>
                    <a:lnTo>
                      <a:pt x="60" y="0"/>
                    </a:lnTo>
                    <a:lnTo>
                      <a:pt x="60" y="0"/>
                    </a:lnTo>
                    <a:lnTo>
                      <a:pt x="120" y="0"/>
                    </a:lnTo>
                    <a:lnTo>
                      <a:pt x="120" y="0"/>
                    </a:lnTo>
                    <a:lnTo>
                      <a:pt x="146" y="2"/>
                    </a:lnTo>
                    <a:lnTo>
                      <a:pt x="168" y="6"/>
                    </a:lnTo>
                    <a:lnTo>
                      <a:pt x="186" y="14"/>
                    </a:lnTo>
                    <a:lnTo>
                      <a:pt x="200" y="24"/>
                    </a:lnTo>
                    <a:lnTo>
                      <a:pt x="212" y="35"/>
                    </a:lnTo>
                    <a:lnTo>
                      <a:pt x="220" y="49"/>
                    </a:lnTo>
                    <a:lnTo>
                      <a:pt x="224" y="63"/>
                    </a:lnTo>
                    <a:lnTo>
                      <a:pt x="226" y="77"/>
                    </a:lnTo>
                    <a:lnTo>
                      <a:pt x="226" y="77"/>
                    </a:lnTo>
                    <a:lnTo>
                      <a:pt x="224" y="91"/>
                    </a:lnTo>
                    <a:lnTo>
                      <a:pt x="220" y="105"/>
                    </a:lnTo>
                    <a:lnTo>
                      <a:pt x="216" y="117"/>
                    </a:lnTo>
                    <a:lnTo>
                      <a:pt x="208" y="129"/>
                    </a:lnTo>
                    <a:lnTo>
                      <a:pt x="200" y="141"/>
                    </a:lnTo>
                    <a:lnTo>
                      <a:pt x="190" y="151"/>
                    </a:lnTo>
                    <a:lnTo>
                      <a:pt x="178" y="159"/>
                    </a:lnTo>
                    <a:lnTo>
                      <a:pt x="166" y="167"/>
                    </a:lnTo>
                    <a:lnTo>
                      <a:pt x="166" y="167"/>
                    </a:lnTo>
                    <a:lnTo>
                      <a:pt x="190" y="201"/>
                    </a:lnTo>
                    <a:lnTo>
                      <a:pt x="212" y="231"/>
                    </a:lnTo>
                    <a:lnTo>
                      <a:pt x="230" y="255"/>
                    </a:lnTo>
                    <a:lnTo>
                      <a:pt x="248" y="275"/>
                    </a:lnTo>
                    <a:lnTo>
                      <a:pt x="266" y="289"/>
                    </a:lnTo>
                    <a:lnTo>
                      <a:pt x="280" y="301"/>
                    </a:lnTo>
                    <a:lnTo>
                      <a:pt x="294" y="307"/>
                    </a:lnTo>
                    <a:lnTo>
                      <a:pt x="308" y="309"/>
                    </a:lnTo>
                    <a:lnTo>
                      <a:pt x="308" y="309"/>
                    </a:lnTo>
                    <a:lnTo>
                      <a:pt x="322" y="309"/>
                    </a:lnTo>
                    <a:lnTo>
                      <a:pt x="322" y="309"/>
                    </a:lnTo>
                    <a:lnTo>
                      <a:pt x="324" y="309"/>
                    </a:lnTo>
                    <a:lnTo>
                      <a:pt x="324" y="311"/>
                    </a:lnTo>
                    <a:lnTo>
                      <a:pt x="322" y="313"/>
                    </a:lnTo>
                    <a:lnTo>
                      <a:pt x="322" y="313"/>
                    </a:lnTo>
                    <a:lnTo>
                      <a:pt x="310" y="315"/>
                    </a:lnTo>
                    <a:lnTo>
                      <a:pt x="294" y="317"/>
                    </a:lnTo>
                    <a:lnTo>
                      <a:pt x="294" y="317"/>
                    </a:lnTo>
                    <a:close/>
                    <a:moveTo>
                      <a:pt x="120" y="10"/>
                    </a:moveTo>
                    <a:lnTo>
                      <a:pt x="120" y="10"/>
                    </a:lnTo>
                    <a:lnTo>
                      <a:pt x="94" y="12"/>
                    </a:lnTo>
                    <a:lnTo>
                      <a:pt x="86" y="14"/>
                    </a:lnTo>
                    <a:lnTo>
                      <a:pt x="82" y="16"/>
                    </a:lnTo>
                    <a:lnTo>
                      <a:pt x="82" y="16"/>
                    </a:lnTo>
                    <a:lnTo>
                      <a:pt x="80" y="24"/>
                    </a:lnTo>
                    <a:lnTo>
                      <a:pt x="78" y="43"/>
                    </a:lnTo>
                    <a:lnTo>
                      <a:pt x="76" y="75"/>
                    </a:lnTo>
                    <a:lnTo>
                      <a:pt x="76" y="123"/>
                    </a:lnTo>
                    <a:lnTo>
                      <a:pt x="76" y="123"/>
                    </a:lnTo>
                    <a:lnTo>
                      <a:pt x="76" y="153"/>
                    </a:lnTo>
                    <a:lnTo>
                      <a:pt x="78" y="159"/>
                    </a:lnTo>
                    <a:lnTo>
                      <a:pt x="78" y="163"/>
                    </a:lnTo>
                    <a:lnTo>
                      <a:pt x="78" y="163"/>
                    </a:lnTo>
                    <a:lnTo>
                      <a:pt x="84" y="165"/>
                    </a:lnTo>
                    <a:lnTo>
                      <a:pt x="94" y="167"/>
                    </a:lnTo>
                    <a:lnTo>
                      <a:pt x="124" y="169"/>
                    </a:lnTo>
                    <a:lnTo>
                      <a:pt x="124" y="169"/>
                    </a:lnTo>
                    <a:lnTo>
                      <a:pt x="140" y="167"/>
                    </a:lnTo>
                    <a:lnTo>
                      <a:pt x="152" y="163"/>
                    </a:lnTo>
                    <a:lnTo>
                      <a:pt x="164" y="155"/>
                    </a:lnTo>
                    <a:lnTo>
                      <a:pt x="172" y="147"/>
                    </a:lnTo>
                    <a:lnTo>
                      <a:pt x="180" y="135"/>
                    </a:lnTo>
                    <a:lnTo>
                      <a:pt x="184" y="123"/>
                    </a:lnTo>
                    <a:lnTo>
                      <a:pt x="188" y="109"/>
                    </a:lnTo>
                    <a:lnTo>
                      <a:pt x="190" y="95"/>
                    </a:lnTo>
                    <a:lnTo>
                      <a:pt x="190" y="95"/>
                    </a:lnTo>
                    <a:lnTo>
                      <a:pt x="188" y="79"/>
                    </a:lnTo>
                    <a:lnTo>
                      <a:pt x="186" y="63"/>
                    </a:lnTo>
                    <a:lnTo>
                      <a:pt x="180" y="47"/>
                    </a:lnTo>
                    <a:lnTo>
                      <a:pt x="172" y="35"/>
                    </a:lnTo>
                    <a:lnTo>
                      <a:pt x="162" y="26"/>
                    </a:lnTo>
                    <a:lnTo>
                      <a:pt x="150" y="18"/>
                    </a:lnTo>
                    <a:lnTo>
                      <a:pt x="136" y="12"/>
                    </a:lnTo>
                    <a:lnTo>
                      <a:pt x="120" y="10"/>
                    </a:lnTo>
                    <a:lnTo>
                      <a:pt x="12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8">
                <a:extLst>
                  <a:ext uri="{FF2B5EF4-FFF2-40B4-BE49-F238E27FC236}">
                    <a16:creationId xmlns:a16="http://schemas.microsoft.com/office/drawing/2014/main" id="{B8231F9E-40AF-4CF0-A6F8-2AED58F68F6C}"/>
                  </a:ext>
                </a:extLst>
              </p:cNvPr>
              <p:cNvSpPr>
                <a:spLocks/>
              </p:cNvSpPr>
              <p:nvPr/>
            </p:nvSpPr>
            <p:spPr bwMode="auto">
              <a:xfrm>
                <a:off x="3265488" y="2690813"/>
                <a:ext cx="206375" cy="503238"/>
              </a:xfrm>
              <a:custGeom>
                <a:avLst/>
                <a:gdLst>
                  <a:gd name="T0" fmla="*/ 2 w 130"/>
                  <a:gd name="T1" fmla="*/ 317 h 317"/>
                  <a:gd name="T2" fmla="*/ 2 w 130"/>
                  <a:gd name="T3" fmla="*/ 317 h 317"/>
                  <a:gd name="T4" fmla="*/ 0 w 130"/>
                  <a:gd name="T5" fmla="*/ 315 h 317"/>
                  <a:gd name="T6" fmla="*/ 2 w 130"/>
                  <a:gd name="T7" fmla="*/ 313 h 317"/>
                  <a:gd name="T8" fmla="*/ 2 w 130"/>
                  <a:gd name="T9" fmla="*/ 313 h 317"/>
                  <a:gd name="T10" fmla="*/ 2 w 130"/>
                  <a:gd name="T11" fmla="*/ 313 h 317"/>
                  <a:gd name="T12" fmla="*/ 26 w 130"/>
                  <a:gd name="T13" fmla="*/ 309 h 317"/>
                  <a:gd name="T14" fmla="*/ 34 w 130"/>
                  <a:gd name="T15" fmla="*/ 307 h 317"/>
                  <a:gd name="T16" fmla="*/ 40 w 130"/>
                  <a:gd name="T17" fmla="*/ 305 h 317"/>
                  <a:gd name="T18" fmla="*/ 40 w 130"/>
                  <a:gd name="T19" fmla="*/ 305 h 317"/>
                  <a:gd name="T20" fmla="*/ 42 w 130"/>
                  <a:gd name="T21" fmla="*/ 303 h 317"/>
                  <a:gd name="T22" fmla="*/ 44 w 130"/>
                  <a:gd name="T23" fmla="*/ 301 h 317"/>
                  <a:gd name="T24" fmla="*/ 48 w 130"/>
                  <a:gd name="T25" fmla="*/ 285 h 317"/>
                  <a:gd name="T26" fmla="*/ 50 w 130"/>
                  <a:gd name="T27" fmla="*/ 251 h 317"/>
                  <a:gd name="T28" fmla="*/ 50 w 130"/>
                  <a:gd name="T29" fmla="*/ 193 h 317"/>
                  <a:gd name="T30" fmla="*/ 50 w 130"/>
                  <a:gd name="T31" fmla="*/ 123 h 317"/>
                  <a:gd name="T32" fmla="*/ 50 w 130"/>
                  <a:gd name="T33" fmla="*/ 123 h 317"/>
                  <a:gd name="T34" fmla="*/ 50 w 130"/>
                  <a:gd name="T35" fmla="*/ 65 h 317"/>
                  <a:gd name="T36" fmla="*/ 48 w 130"/>
                  <a:gd name="T37" fmla="*/ 32 h 317"/>
                  <a:gd name="T38" fmla="*/ 44 w 130"/>
                  <a:gd name="T39" fmla="*/ 16 h 317"/>
                  <a:gd name="T40" fmla="*/ 42 w 130"/>
                  <a:gd name="T41" fmla="*/ 14 h 317"/>
                  <a:gd name="T42" fmla="*/ 40 w 130"/>
                  <a:gd name="T43" fmla="*/ 12 h 317"/>
                  <a:gd name="T44" fmla="*/ 40 w 130"/>
                  <a:gd name="T45" fmla="*/ 12 h 317"/>
                  <a:gd name="T46" fmla="*/ 34 w 130"/>
                  <a:gd name="T47" fmla="*/ 10 h 317"/>
                  <a:gd name="T48" fmla="*/ 26 w 130"/>
                  <a:gd name="T49" fmla="*/ 8 h 317"/>
                  <a:gd name="T50" fmla="*/ 2 w 130"/>
                  <a:gd name="T51" fmla="*/ 4 h 317"/>
                  <a:gd name="T52" fmla="*/ 2 w 130"/>
                  <a:gd name="T53" fmla="*/ 4 h 317"/>
                  <a:gd name="T54" fmla="*/ 2 w 130"/>
                  <a:gd name="T55" fmla="*/ 4 h 317"/>
                  <a:gd name="T56" fmla="*/ 0 w 130"/>
                  <a:gd name="T57" fmla="*/ 2 h 317"/>
                  <a:gd name="T58" fmla="*/ 2 w 130"/>
                  <a:gd name="T59" fmla="*/ 0 h 317"/>
                  <a:gd name="T60" fmla="*/ 2 w 130"/>
                  <a:gd name="T61" fmla="*/ 0 h 317"/>
                  <a:gd name="T62" fmla="*/ 130 w 130"/>
                  <a:gd name="T63" fmla="*/ 0 h 317"/>
                  <a:gd name="T64" fmla="*/ 130 w 130"/>
                  <a:gd name="T65" fmla="*/ 0 h 317"/>
                  <a:gd name="T66" fmla="*/ 130 w 130"/>
                  <a:gd name="T67" fmla="*/ 2 h 317"/>
                  <a:gd name="T68" fmla="*/ 130 w 130"/>
                  <a:gd name="T69" fmla="*/ 4 h 317"/>
                  <a:gd name="T70" fmla="*/ 130 w 130"/>
                  <a:gd name="T71" fmla="*/ 4 h 317"/>
                  <a:gd name="T72" fmla="*/ 106 w 130"/>
                  <a:gd name="T73" fmla="*/ 8 h 317"/>
                  <a:gd name="T74" fmla="*/ 98 w 130"/>
                  <a:gd name="T75" fmla="*/ 10 h 317"/>
                  <a:gd name="T76" fmla="*/ 92 w 130"/>
                  <a:gd name="T77" fmla="*/ 12 h 317"/>
                  <a:gd name="T78" fmla="*/ 92 w 130"/>
                  <a:gd name="T79" fmla="*/ 12 h 317"/>
                  <a:gd name="T80" fmla="*/ 90 w 130"/>
                  <a:gd name="T81" fmla="*/ 14 h 317"/>
                  <a:gd name="T82" fmla="*/ 88 w 130"/>
                  <a:gd name="T83" fmla="*/ 16 h 317"/>
                  <a:gd name="T84" fmla="*/ 84 w 130"/>
                  <a:gd name="T85" fmla="*/ 32 h 317"/>
                  <a:gd name="T86" fmla="*/ 82 w 130"/>
                  <a:gd name="T87" fmla="*/ 65 h 317"/>
                  <a:gd name="T88" fmla="*/ 82 w 130"/>
                  <a:gd name="T89" fmla="*/ 123 h 317"/>
                  <a:gd name="T90" fmla="*/ 82 w 130"/>
                  <a:gd name="T91" fmla="*/ 193 h 317"/>
                  <a:gd name="T92" fmla="*/ 82 w 130"/>
                  <a:gd name="T93" fmla="*/ 193 h 317"/>
                  <a:gd name="T94" fmla="*/ 82 w 130"/>
                  <a:gd name="T95" fmla="*/ 251 h 317"/>
                  <a:gd name="T96" fmla="*/ 84 w 130"/>
                  <a:gd name="T97" fmla="*/ 285 h 317"/>
                  <a:gd name="T98" fmla="*/ 88 w 130"/>
                  <a:gd name="T99" fmla="*/ 301 h 317"/>
                  <a:gd name="T100" fmla="*/ 90 w 130"/>
                  <a:gd name="T101" fmla="*/ 303 h 317"/>
                  <a:gd name="T102" fmla="*/ 92 w 130"/>
                  <a:gd name="T103" fmla="*/ 305 h 317"/>
                  <a:gd name="T104" fmla="*/ 92 w 130"/>
                  <a:gd name="T105" fmla="*/ 305 h 317"/>
                  <a:gd name="T106" fmla="*/ 98 w 130"/>
                  <a:gd name="T107" fmla="*/ 307 h 317"/>
                  <a:gd name="T108" fmla="*/ 106 w 130"/>
                  <a:gd name="T109" fmla="*/ 309 h 317"/>
                  <a:gd name="T110" fmla="*/ 130 w 130"/>
                  <a:gd name="T111" fmla="*/ 313 h 317"/>
                  <a:gd name="T112" fmla="*/ 130 w 130"/>
                  <a:gd name="T113" fmla="*/ 313 h 317"/>
                  <a:gd name="T114" fmla="*/ 130 w 130"/>
                  <a:gd name="T115" fmla="*/ 315 h 317"/>
                  <a:gd name="T116" fmla="*/ 130 w 130"/>
                  <a:gd name="T117" fmla="*/ 317 h 317"/>
                  <a:gd name="T118" fmla="*/ 130 w 130"/>
                  <a:gd name="T119" fmla="*/ 317 h 317"/>
                  <a:gd name="T120" fmla="*/ 2 w 130"/>
                  <a:gd name="T121" fmla="*/ 317 h 317"/>
                  <a:gd name="T122" fmla="*/ 2 w 130"/>
                  <a:gd name="T123" fmla="*/ 317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0" h="317">
                    <a:moveTo>
                      <a:pt x="2" y="317"/>
                    </a:moveTo>
                    <a:lnTo>
                      <a:pt x="2" y="317"/>
                    </a:lnTo>
                    <a:lnTo>
                      <a:pt x="0" y="315"/>
                    </a:lnTo>
                    <a:lnTo>
                      <a:pt x="2" y="313"/>
                    </a:lnTo>
                    <a:lnTo>
                      <a:pt x="2" y="313"/>
                    </a:lnTo>
                    <a:lnTo>
                      <a:pt x="2" y="313"/>
                    </a:lnTo>
                    <a:lnTo>
                      <a:pt x="26" y="309"/>
                    </a:lnTo>
                    <a:lnTo>
                      <a:pt x="34" y="307"/>
                    </a:lnTo>
                    <a:lnTo>
                      <a:pt x="40" y="305"/>
                    </a:lnTo>
                    <a:lnTo>
                      <a:pt x="40" y="305"/>
                    </a:lnTo>
                    <a:lnTo>
                      <a:pt x="42" y="303"/>
                    </a:lnTo>
                    <a:lnTo>
                      <a:pt x="44" y="301"/>
                    </a:lnTo>
                    <a:lnTo>
                      <a:pt x="48" y="285"/>
                    </a:lnTo>
                    <a:lnTo>
                      <a:pt x="50" y="251"/>
                    </a:lnTo>
                    <a:lnTo>
                      <a:pt x="50" y="193"/>
                    </a:lnTo>
                    <a:lnTo>
                      <a:pt x="50" y="123"/>
                    </a:lnTo>
                    <a:lnTo>
                      <a:pt x="50" y="123"/>
                    </a:lnTo>
                    <a:lnTo>
                      <a:pt x="50" y="65"/>
                    </a:lnTo>
                    <a:lnTo>
                      <a:pt x="48" y="32"/>
                    </a:lnTo>
                    <a:lnTo>
                      <a:pt x="44" y="16"/>
                    </a:lnTo>
                    <a:lnTo>
                      <a:pt x="42" y="14"/>
                    </a:lnTo>
                    <a:lnTo>
                      <a:pt x="40" y="12"/>
                    </a:lnTo>
                    <a:lnTo>
                      <a:pt x="40" y="12"/>
                    </a:lnTo>
                    <a:lnTo>
                      <a:pt x="34" y="10"/>
                    </a:lnTo>
                    <a:lnTo>
                      <a:pt x="26" y="8"/>
                    </a:lnTo>
                    <a:lnTo>
                      <a:pt x="2" y="4"/>
                    </a:lnTo>
                    <a:lnTo>
                      <a:pt x="2" y="4"/>
                    </a:lnTo>
                    <a:lnTo>
                      <a:pt x="2" y="4"/>
                    </a:lnTo>
                    <a:lnTo>
                      <a:pt x="0" y="2"/>
                    </a:lnTo>
                    <a:lnTo>
                      <a:pt x="2" y="0"/>
                    </a:lnTo>
                    <a:lnTo>
                      <a:pt x="2" y="0"/>
                    </a:lnTo>
                    <a:lnTo>
                      <a:pt x="130" y="0"/>
                    </a:lnTo>
                    <a:lnTo>
                      <a:pt x="130" y="0"/>
                    </a:lnTo>
                    <a:lnTo>
                      <a:pt x="130" y="2"/>
                    </a:lnTo>
                    <a:lnTo>
                      <a:pt x="130" y="4"/>
                    </a:lnTo>
                    <a:lnTo>
                      <a:pt x="130" y="4"/>
                    </a:lnTo>
                    <a:lnTo>
                      <a:pt x="106" y="8"/>
                    </a:lnTo>
                    <a:lnTo>
                      <a:pt x="98" y="10"/>
                    </a:lnTo>
                    <a:lnTo>
                      <a:pt x="92" y="12"/>
                    </a:lnTo>
                    <a:lnTo>
                      <a:pt x="92" y="12"/>
                    </a:lnTo>
                    <a:lnTo>
                      <a:pt x="90" y="14"/>
                    </a:lnTo>
                    <a:lnTo>
                      <a:pt x="88" y="16"/>
                    </a:lnTo>
                    <a:lnTo>
                      <a:pt x="84" y="32"/>
                    </a:lnTo>
                    <a:lnTo>
                      <a:pt x="82" y="65"/>
                    </a:lnTo>
                    <a:lnTo>
                      <a:pt x="82" y="123"/>
                    </a:lnTo>
                    <a:lnTo>
                      <a:pt x="82" y="193"/>
                    </a:lnTo>
                    <a:lnTo>
                      <a:pt x="82" y="193"/>
                    </a:lnTo>
                    <a:lnTo>
                      <a:pt x="82" y="251"/>
                    </a:lnTo>
                    <a:lnTo>
                      <a:pt x="84" y="285"/>
                    </a:lnTo>
                    <a:lnTo>
                      <a:pt x="88" y="301"/>
                    </a:lnTo>
                    <a:lnTo>
                      <a:pt x="90" y="303"/>
                    </a:lnTo>
                    <a:lnTo>
                      <a:pt x="92" y="305"/>
                    </a:lnTo>
                    <a:lnTo>
                      <a:pt x="92" y="305"/>
                    </a:lnTo>
                    <a:lnTo>
                      <a:pt x="98" y="307"/>
                    </a:lnTo>
                    <a:lnTo>
                      <a:pt x="106" y="309"/>
                    </a:lnTo>
                    <a:lnTo>
                      <a:pt x="130" y="313"/>
                    </a:lnTo>
                    <a:lnTo>
                      <a:pt x="130" y="313"/>
                    </a:lnTo>
                    <a:lnTo>
                      <a:pt x="130" y="315"/>
                    </a:lnTo>
                    <a:lnTo>
                      <a:pt x="130" y="317"/>
                    </a:lnTo>
                    <a:lnTo>
                      <a:pt x="130" y="317"/>
                    </a:lnTo>
                    <a:lnTo>
                      <a:pt x="2" y="317"/>
                    </a:lnTo>
                    <a:lnTo>
                      <a:pt x="2" y="3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9">
                <a:extLst>
                  <a:ext uri="{FF2B5EF4-FFF2-40B4-BE49-F238E27FC236}">
                    <a16:creationId xmlns:a16="http://schemas.microsoft.com/office/drawing/2014/main" id="{7EA8FB7A-DB69-477A-8D03-12974546851E}"/>
                  </a:ext>
                </a:extLst>
              </p:cNvPr>
              <p:cNvSpPr>
                <a:spLocks/>
              </p:cNvSpPr>
              <p:nvPr/>
            </p:nvSpPr>
            <p:spPr bwMode="auto">
              <a:xfrm>
                <a:off x="3671888" y="2684463"/>
                <a:ext cx="500063" cy="515938"/>
              </a:xfrm>
              <a:custGeom>
                <a:avLst/>
                <a:gdLst>
                  <a:gd name="T0" fmla="*/ 291 w 315"/>
                  <a:gd name="T1" fmla="*/ 179 h 325"/>
                  <a:gd name="T2" fmla="*/ 281 w 315"/>
                  <a:gd name="T3" fmla="*/ 183 h 325"/>
                  <a:gd name="T4" fmla="*/ 275 w 315"/>
                  <a:gd name="T5" fmla="*/ 235 h 325"/>
                  <a:gd name="T6" fmla="*/ 275 w 315"/>
                  <a:gd name="T7" fmla="*/ 297 h 325"/>
                  <a:gd name="T8" fmla="*/ 199 w 315"/>
                  <a:gd name="T9" fmla="*/ 323 h 325"/>
                  <a:gd name="T10" fmla="*/ 153 w 315"/>
                  <a:gd name="T11" fmla="*/ 323 h 325"/>
                  <a:gd name="T12" fmla="*/ 103 w 315"/>
                  <a:gd name="T13" fmla="*/ 311 h 325"/>
                  <a:gd name="T14" fmla="*/ 62 w 315"/>
                  <a:gd name="T15" fmla="*/ 289 h 325"/>
                  <a:gd name="T16" fmla="*/ 30 w 315"/>
                  <a:gd name="T17" fmla="*/ 255 h 325"/>
                  <a:gd name="T18" fmla="*/ 8 w 315"/>
                  <a:gd name="T19" fmla="*/ 213 h 325"/>
                  <a:gd name="T20" fmla="*/ 0 w 315"/>
                  <a:gd name="T21" fmla="*/ 165 h 325"/>
                  <a:gd name="T22" fmla="*/ 2 w 315"/>
                  <a:gd name="T23" fmla="*/ 135 h 325"/>
                  <a:gd name="T24" fmla="*/ 16 w 315"/>
                  <a:gd name="T25" fmla="*/ 91 h 325"/>
                  <a:gd name="T26" fmla="*/ 44 w 315"/>
                  <a:gd name="T27" fmla="*/ 51 h 325"/>
                  <a:gd name="T28" fmla="*/ 80 w 315"/>
                  <a:gd name="T29" fmla="*/ 22 h 325"/>
                  <a:gd name="T30" fmla="*/ 129 w 315"/>
                  <a:gd name="T31" fmla="*/ 4 h 325"/>
                  <a:gd name="T32" fmla="*/ 167 w 315"/>
                  <a:gd name="T33" fmla="*/ 0 h 325"/>
                  <a:gd name="T34" fmla="*/ 229 w 315"/>
                  <a:gd name="T35" fmla="*/ 10 h 325"/>
                  <a:gd name="T36" fmla="*/ 265 w 315"/>
                  <a:gd name="T37" fmla="*/ 14 h 325"/>
                  <a:gd name="T38" fmla="*/ 269 w 315"/>
                  <a:gd name="T39" fmla="*/ 16 h 325"/>
                  <a:gd name="T40" fmla="*/ 271 w 315"/>
                  <a:gd name="T41" fmla="*/ 85 h 325"/>
                  <a:gd name="T42" fmla="*/ 269 w 315"/>
                  <a:gd name="T43" fmla="*/ 87 h 325"/>
                  <a:gd name="T44" fmla="*/ 265 w 315"/>
                  <a:gd name="T45" fmla="*/ 85 h 325"/>
                  <a:gd name="T46" fmla="*/ 253 w 315"/>
                  <a:gd name="T47" fmla="*/ 55 h 325"/>
                  <a:gd name="T48" fmla="*/ 231 w 315"/>
                  <a:gd name="T49" fmla="*/ 34 h 325"/>
                  <a:gd name="T50" fmla="*/ 175 w 315"/>
                  <a:gd name="T51" fmla="*/ 14 h 325"/>
                  <a:gd name="T52" fmla="*/ 147 w 315"/>
                  <a:gd name="T53" fmla="*/ 14 h 325"/>
                  <a:gd name="T54" fmla="*/ 105 w 315"/>
                  <a:gd name="T55" fmla="*/ 24 h 325"/>
                  <a:gd name="T56" fmla="*/ 74 w 315"/>
                  <a:gd name="T57" fmla="*/ 45 h 325"/>
                  <a:gd name="T58" fmla="*/ 52 w 315"/>
                  <a:gd name="T59" fmla="*/ 77 h 325"/>
                  <a:gd name="T60" fmla="*/ 36 w 315"/>
                  <a:gd name="T61" fmla="*/ 151 h 325"/>
                  <a:gd name="T62" fmla="*/ 38 w 315"/>
                  <a:gd name="T63" fmla="*/ 183 h 325"/>
                  <a:gd name="T64" fmla="*/ 52 w 315"/>
                  <a:gd name="T65" fmla="*/ 225 h 325"/>
                  <a:gd name="T66" fmla="*/ 76 w 315"/>
                  <a:gd name="T67" fmla="*/ 261 h 325"/>
                  <a:gd name="T68" fmla="*/ 109 w 315"/>
                  <a:gd name="T69" fmla="*/ 289 h 325"/>
                  <a:gd name="T70" fmla="*/ 153 w 315"/>
                  <a:gd name="T71" fmla="*/ 307 h 325"/>
                  <a:gd name="T72" fmla="*/ 187 w 315"/>
                  <a:gd name="T73" fmla="*/ 311 h 325"/>
                  <a:gd name="T74" fmla="*/ 233 w 315"/>
                  <a:gd name="T75" fmla="*/ 303 h 325"/>
                  <a:gd name="T76" fmla="*/ 243 w 315"/>
                  <a:gd name="T77" fmla="*/ 237 h 325"/>
                  <a:gd name="T78" fmla="*/ 239 w 315"/>
                  <a:gd name="T79" fmla="*/ 185 h 325"/>
                  <a:gd name="T80" fmla="*/ 231 w 315"/>
                  <a:gd name="T81" fmla="*/ 181 h 325"/>
                  <a:gd name="T82" fmla="*/ 199 w 315"/>
                  <a:gd name="T83" fmla="*/ 175 h 325"/>
                  <a:gd name="T84" fmla="*/ 199 w 315"/>
                  <a:gd name="T85" fmla="*/ 171 h 325"/>
                  <a:gd name="T86" fmla="*/ 313 w 315"/>
                  <a:gd name="T87" fmla="*/ 171 h 325"/>
                  <a:gd name="T88" fmla="*/ 313 w 315"/>
                  <a:gd name="T89" fmla="*/ 17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15" h="325">
                    <a:moveTo>
                      <a:pt x="313" y="175"/>
                    </a:moveTo>
                    <a:lnTo>
                      <a:pt x="313" y="175"/>
                    </a:lnTo>
                    <a:lnTo>
                      <a:pt x="291" y="179"/>
                    </a:lnTo>
                    <a:lnTo>
                      <a:pt x="285" y="179"/>
                    </a:lnTo>
                    <a:lnTo>
                      <a:pt x="281" y="183"/>
                    </a:lnTo>
                    <a:lnTo>
                      <a:pt x="281" y="183"/>
                    </a:lnTo>
                    <a:lnTo>
                      <a:pt x="279" y="187"/>
                    </a:lnTo>
                    <a:lnTo>
                      <a:pt x="277" y="201"/>
                    </a:lnTo>
                    <a:lnTo>
                      <a:pt x="275" y="235"/>
                    </a:lnTo>
                    <a:lnTo>
                      <a:pt x="275" y="293"/>
                    </a:lnTo>
                    <a:lnTo>
                      <a:pt x="275" y="297"/>
                    </a:lnTo>
                    <a:lnTo>
                      <a:pt x="275" y="297"/>
                    </a:lnTo>
                    <a:lnTo>
                      <a:pt x="253" y="307"/>
                    </a:lnTo>
                    <a:lnTo>
                      <a:pt x="227" y="317"/>
                    </a:lnTo>
                    <a:lnTo>
                      <a:pt x="199" y="323"/>
                    </a:lnTo>
                    <a:lnTo>
                      <a:pt x="169" y="325"/>
                    </a:lnTo>
                    <a:lnTo>
                      <a:pt x="169" y="325"/>
                    </a:lnTo>
                    <a:lnTo>
                      <a:pt x="153" y="323"/>
                    </a:lnTo>
                    <a:lnTo>
                      <a:pt x="135" y="321"/>
                    </a:lnTo>
                    <a:lnTo>
                      <a:pt x="119" y="317"/>
                    </a:lnTo>
                    <a:lnTo>
                      <a:pt x="103" y="311"/>
                    </a:lnTo>
                    <a:lnTo>
                      <a:pt x="89" y="305"/>
                    </a:lnTo>
                    <a:lnTo>
                      <a:pt x="76" y="297"/>
                    </a:lnTo>
                    <a:lnTo>
                      <a:pt x="62" y="289"/>
                    </a:lnTo>
                    <a:lnTo>
                      <a:pt x="50" y="277"/>
                    </a:lnTo>
                    <a:lnTo>
                      <a:pt x="38" y="267"/>
                    </a:lnTo>
                    <a:lnTo>
                      <a:pt x="30" y="255"/>
                    </a:lnTo>
                    <a:lnTo>
                      <a:pt x="20" y="241"/>
                    </a:lnTo>
                    <a:lnTo>
                      <a:pt x="14" y="227"/>
                    </a:lnTo>
                    <a:lnTo>
                      <a:pt x="8" y="213"/>
                    </a:lnTo>
                    <a:lnTo>
                      <a:pt x="4" y="197"/>
                    </a:lnTo>
                    <a:lnTo>
                      <a:pt x="0" y="183"/>
                    </a:lnTo>
                    <a:lnTo>
                      <a:pt x="0" y="165"/>
                    </a:lnTo>
                    <a:lnTo>
                      <a:pt x="0" y="165"/>
                    </a:lnTo>
                    <a:lnTo>
                      <a:pt x="0" y="151"/>
                    </a:lnTo>
                    <a:lnTo>
                      <a:pt x="2" y="135"/>
                    </a:lnTo>
                    <a:lnTo>
                      <a:pt x="6" y="119"/>
                    </a:lnTo>
                    <a:lnTo>
                      <a:pt x="10" y="105"/>
                    </a:lnTo>
                    <a:lnTo>
                      <a:pt x="16" y="91"/>
                    </a:lnTo>
                    <a:lnTo>
                      <a:pt x="24" y="77"/>
                    </a:lnTo>
                    <a:lnTo>
                      <a:pt x="32" y="63"/>
                    </a:lnTo>
                    <a:lnTo>
                      <a:pt x="44" y="51"/>
                    </a:lnTo>
                    <a:lnTo>
                      <a:pt x="54" y="41"/>
                    </a:lnTo>
                    <a:lnTo>
                      <a:pt x="66" y="32"/>
                    </a:lnTo>
                    <a:lnTo>
                      <a:pt x="80" y="22"/>
                    </a:lnTo>
                    <a:lnTo>
                      <a:pt x="95" y="14"/>
                    </a:lnTo>
                    <a:lnTo>
                      <a:pt x="111" y="8"/>
                    </a:lnTo>
                    <a:lnTo>
                      <a:pt x="129" y="4"/>
                    </a:lnTo>
                    <a:lnTo>
                      <a:pt x="147" y="2"/>
                    </a:lnTo>
                    <a:lnTo>
                      <a:pt x="167" y="0"/>
                    </a:lnTo>
                    <a:lnTo>
                      <a:pt x="167" y="0"/>
                    </a:lnTo>
                    <a:lnTo>
                      <a:pt x="185" y="2"/>
                    </a:lnTo>
                    <a:lnTo>
                      <a:pt x="203" y="4"/>
                    </a:lnTo>
                    <a:lnTo>
                      <a:pt x="229" y="10"/>
                    </a:lnTo>
                    <a:lnTo>
                      <a:pt x="251" y="14"/>
                    </a:lnTo>
                    <a:lnTo>
                      <a:pt x="259" y="16"/>
                    </a:lnTo>
                    <a:lnTo>
                      <a:pt x="265" y="14"/>
                    </a:lnTo>
                    <a:lnTo>
                      <a:pt x="265" y="14"/>
                    </a:lnTo>
                    <a:lnTo>
                      <a:pt x="269" y="14"/>
                    </a:lnTo>
                    <a:lnTo>
                      <a:pt x="269" y="16"/>
                    </a:lnTo>
                    <a:lnTo>
                      <a:pt x="269" y="16"/>
                    </a:lnTo>
                    <a:lnTo>
                      <a:pt x="271" y="47"/>
                    </a:lnTo>
                    <a:lnTo>
                      <a:pt x="271" y="85"/>
                    </a:lnTo>
                    <a:lnTo>
                      <a:pt x="271" y="85"/>
                    </a:lnTo>
                    <a:lnTo>
                      <a:pt x="271" y="87"/>
                    </a:lnTo>
                    <a:lnTo>
                      <a:pt x="269" y="87"/>
                    </a:lnTo>
                    <a:lnTo>
                      <a:pt x="267" y="87"/>
                    </a:lnTo>
                    <a:lnTo>
                      <a:pt x="265" y="85"/>
                    </a:lnTo>
                    <a:lnTo>
                      <a:pt x="265" y="85"/>
                    </a:lnTo>
                    <a:lnTo>
                      <a:pt x="263" y="75"/>
                    </a:lnTo>
                    <a:lnTo>
                      <a:pt x="259" y="65"/>
                    </a:lnTo>
                    <a:lnTo>
                      <a:pt x="253" y="55"/>
                    </a:lnTo>
                    <a:lnTo>
                      <a:pt x="247" y="45"/>
                    </a:lnTo>
                    <a:lnTo>
                      <a:pt x="247" y="45"/>
                    </a:lnTo>
                    <a:lnTo>
                      <a:pt x="231" y="34"/>
                    </a:lnTo>
                    <a:lnTo>
                      <a:pt x="211" y="24"/>
                    </a:lnTo>
                    <a:lnTo>
                      <a:pt x="187" y="16"/>
                    </a:lnTo>
                    <a:lnTo>
                      <a:pt x="175" y="14"/>
                    </a:lnTo>
                    <a:lnTo>
                      <a:pt x="163" y="12"/>
                    </a:lnTo>
                    <a:lnTo>
                      <a:pt x="163" y="12"/>
                    </a:lnTo>
                    <a:lnTo>
                      <a:pt x="147" y="14"/>
                    </a:lnTo>
                    <a:lnTo>
                      <a:pt x="131" y="16"/>
                    </a:lnTo>
                    <a:lnTo>
                      <a:pt x="117" y="20"/>
                    </a:lnTo>
                    <a:lnTo>
                      <a:pt x="105" y="24"/>
                    </a:lnTo>
                    <a:lnTo>
                      <a:pt x="93" y="30"/>
                    </a:lnTo>
                    <a:lnTo>
                      <a:pt x="84" y="38"/>
                    </a:lnTo>
                    <a:lnTo>
                      <a:pt x="74" y="45"/>
                    </a:lnTo>
                    <a:lnTo>
                      <a:pt x="66" y="55"/>
                    </a:lnTo>
                    <a:lnTo>
                      <a:pt x="58" y="65"/>
                    </a:lnTo>
                    <a:lnTo>
                      <a:pt x="52" y="77"/>
                    </a:lnTo>
                    <a:lnTo>
                      <a:pt x="42" y="101"/>
                    </a:lnTo>
                    <a:lnTo>
                      <a:pt x="38" y="125"/>
                    </a:lnTo>
                    <a:lnTo>
                      <a:pt x="36" y="151"/>
                    </a:lnTo>
                    <a:lnTo>
                      <a:pt x="36" y="151"/>
                    </a:lnTo>
                    <a:lnTo>
                      <a:pt x="36" y="167"/>
                    </a:lnTo>
                    <a:lnTo>
                      <a:pt x="38" y="183"/>
                    </a:lnTo>
                    <a:lnTo>
                      <a:pt x="42" y="197"/>
                    </a:lnTo>
                    <a:lnTo>
                      <a:pt x="46" y="211"/>
                    </a:lnTo>
                    <a:lnTo>
                      <a:pt x="52" y="225"/>
                    </a:lnTo>
                    <a:lnTo>
                      <a:pt x="58" y="237"/>
                    </a:lnTo>
                    <a:lnTo>
                      <a:pt x="66" y="251"/>
                    </a:lnTo>
                    <a:lnTo>
                      <a:pt x="76" y="261"/>
                    </a:lnTo>
                    <a:lnTo>
                      <a:pt x="86" y="273"/>
                    </a:lnTo>
                    <a:lnTo>
                      <a:pt x="97" y="281"/>
                    </a:lnTo>
                    <a:lnTo>
                      <a:pt x="109" y="289"/>
                    </a:lnTo>
                    <a:lnTo>
                      <a:pt x="123" y="297"/>
                    </a:lnTo>
                    <a:lnTo>
                      <a:pt x="137" y="303"/>
                    </a:lnTo>
                    <a:lnTo>
                      <a:pt x="153" y="307"/>
                    </a:lnTo>
                    <a:lnTo>
                      <a:pt x="169" y="309"/>
                    </a:lnTo>
                    <a:lnTo>
                      <a:pt x="187" y="311"/>
                    </a:lnTo>
                    <a:lnTo>
                      <a:pt x="187" y="311"/>
                    </a:lnTo>
                    <a:lnTo>
                      <a:pt x="203" y="309"/>
                    </a:lnTo>
                    <a:lnTo>
                      <a:pt x="219" y="307"/>
                    </a:lnTo>
                    <a:lnTo>
                      <a:pt x="233" y="303"/>
                    </a:lnTo>
                    <a:lnTo>
                      <a:pt x="245" y="299"/>
                    </a:lnTo>
                    <a:lnTo>
                      <a:pt x="245" y="299"/>
                    </a:lnTo>
                    <a:lnTo>
                      <a:pt x="243" y="237"/>
                    </a:lnTo>
                    <a:lnTo>
                      <a:pt x="243" y="203"/>
                    </a:lnTo>
                    <a:lnTo>
                      <a:pt x="241" y="187"/>
                    </a:lnTo>
                    <a:lnTo>
                      <a:pt x="239" y="185"/>
                    </a:lnTo>
                    <a:lnTo>
                      <a:pt x="237" y="183"/>
                    </a:lnTo>
                    <a:lnTo>
                      <a:pt x="237" y="183"/>
                    </a:lnTo>
                    <a:lnTo>
                      <a:pt x="231" y="181"/>
                    </a:lnTo>
                    <a:lnTo>
                      <a:pt x="223" y="179"/>
                    </a:lnTo>
                    <a:lnTo>
                      <a:pt x="199" y="175"/>
                    </a:lnTo>
                    <a:lnTo>
                      <a:pt x="199" y="175"/>
                    </a:lnTo>
                    <a:lnTo>
                      <a:pt x="199" y="175"/>
                    </a:lnTo>
                    <a:lnTo>
                      <a:pt x="199" y="173"/>
                    </a:lnTo>
                    <a:lnTo>
                      <a:pt x="199" y="171"/>
                    </a:lnTo>
                    <a:lnTo>
                      <a:pt x="199" y="171"/>
                    </a:lnTo>
                    <a:lnTo>
                      <a:pt x="313" y="171"/>
                    </a:lnTo>
                    <a:lnTo>
                      <a:pt x="313" y="171"/>
                    </a:lnTo>
                    <a:lnTo>
                      <a:pt x="315" y="173"/>
                    </a:lnTo>
                    <a:lnTo>
                      <a:pt x="313" y="175"/>
                    </a:lnTo>
                    <a:lnTo>
                      <a:pt x="313" y="175"/>
                    </a:lnTo>
                    <a:lnTo>
                      <a:pt x="313" y="1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10">
                <a:extLst>
                  <a:ext uri="{FF2B5EF4-FFF2-40B4-BE49-F238E27FC236}">
                    <a16:creationId xmlns:a16="http://schemas.microsoft.com/office/drawing/2014/main" id="{57DBE7AF-3069-4CF3-A532-64259FE7C5EA}"/>
                  </a:ext>
                </a:extLst>
              </p:cNvPr>
              <p:cNvSpPr>
                <a:spLocks/>
              </p:cNvSpPr>
              <p:nvPr/>
            </p:nvSpPr>
            <p:spPr bwMode="auto">
              <a:xfrm>
                <a:off x="4375151" y="2690813"/>
                <a:ext cx="542925" cy="503238"/>
              </a:xfrm>
              <a:custGeom>
                <a:avLst/>
                <a:gdLst>
                  <a:gd name="T0" fmla="*/ 222 w 342"/>
                  <a:gd name="T1" fmla="*/ 317 h 317"/>
                  <a:gd name="T2" fmla="*/ 222 w 342"/>
                  <a:gd name="T3" fmla="*/ 313 h 317"/>
                  <a:gd name="T4" fmla="*/ 244 w 342"/>
                  <a:gd name="T5" fmla="*/ 309 h 317"/>
                  <a:gd name="T6" fmla="*/ 256 w 342"/>
                  <a:gd name="T7" fmla="*/ 305 h 317"/>
                  <a:gd name="T8" fmla="*/ 260 w 342"/>
                  <a:gd name="T9" fmla="*/ 301 h 317"/>
                  <a:gd name="T10" fmla="*/ 266 w 342"/>
                  <a:gd name="T11" fmla="*/ 251 h 317"/>
                  <a:gd name="T12" fmla="*/ 268 w 342"/>
                  <a:gd name="T13" fmla="*/ 161 h 317"/>
                  <a:gd name="T14" fmla="*/ 76 w 342"/>
                  <a:gd name="T15" fmla="*/ 193 h 317"/>
                  <a:gd name="T16" fmla="*/ 76 w 342"/>
                  <a:gd name="T17" fmla="*/ 251 h 317"/>
                  <a:gd name="T18" fmla="*/ 82 w 342"/>
                  <a:gd name="T19" fmla="*/ 301 h 317"/>
                  <a:gd name="T20" fmla="*/ 86 w 342"/>
                  <a:gd name="T21" fmla="*/ 305 h 317"/>
                  <a:gd name="T22" fmla="*/ 98 w 342"/>
                  <a:gd name="T23" fmla="*/ 309 h 317"/>
                  <a:gd name="T24" fmla="*/ 120 w 342"/>
                  <a:gd name="T25" fmla="*/ 313 h 317"/>
                  <a:gd name="T26" fmla="*/ 120 w 342"/>
                  <a:gd name="T27" fmla="*/ 317 h 317"/>
                  <a:gd name="T28" fmla="*/ 0 w 342"/>
                  <a:gd name="T29" fmla="*/ 317 h 317"/>
                  <a:gd name="T30" fmla="*/ 0 w 342"/>
                  <a:gd name="T31" fmla="*/ 315 h 317"/>
                  <a:gd name="T32" fmla="*/ 0 w 342"/>
                  <a:gd name="T33" fmla="*/ 313 h 317"/>
                  <a:gd name="T34" fmla="*/ 34 w 342"/>
                  <a:gd name="T35" fmla="*/ 305 h 317"/>
                  <a:gd name="T36" fmla="*/ 38 w 342"/>
                  <a:gd name="T37" fmla="*/ 303 h 317"/>
                  <a:gd name="T38" fmla="*/ 42 w 342"/>
                  <a:gd name="T39" fmla="*/ 285 h 317"/>
                  <a:gd name="T40" fmla="*/ 46 w 342"/>
                  <a:gd name="T41" fmla="*/ 193 h 317"/>
                  <a:gd name="T42" fmla="*/ 46 w 342"/>
                  <a:gd name="T43" fmla="*/ 123 h 317"/>
                  <a:gd name="T44" fmla="*/ 42 w 342"/>
                  <a:gd name="T45" fmla="*/ 32 h 317"/>
                  <a:gd name="T46" fmla="*/ 38 w 342"/>
                  <a:gd name="T47" fmla="*/ 14 h 317"/>
                  <a:gd name="T48" fmla="*/ 34 w 342"/>
                  <a:gd name="T49" fmla="*/ 12 h 317"/>
                  <a:gd name="T50" fmla="*/ 0 w 342"/>
                  <a:gd name="T51" fmla="*/ 4 h 317"/>
                  <a:gd name="T52" fmla="*/ 0 w 342"/>
                  <a:gd name="T53" fmla="*/ 2 h 317"/>
                  <a:gd name="T54" fmla="*/ 0 w 342"/>
                  <a:gd name="T55" fmla="*/ 0 h 317"/>
                  <a:gd name="T56" fmla="*/ 120 w 342"/>
                  <a:gd name="T57" fmla="*/ 0 h 317"/>
                  <a:gd name="T58" fmla="*/ 120 w 342"/>
                  <a:gd name="T59" fmla="*/ 4 h 317"/>
                  <a:gd name="T60" fmla="*/ 98 w 342"/>
                  <a:gd name="T61" fmla="*/ 8 h 317"/>
                  <a:gd name="T62" fmla="*/ 86 w 342"/>
                  <a:gd name="T63" fmla="*/ 12 h 317"/>
                  <a:gd name="T64" fmla="*/ 82 w 342"/>
                  <a:gd name="T65" fmla="*/ 16 h 317"/>
                  <a:gd name="T66" fmla="*/ 76 w 342"/>
                  <a:gd name="T67" fmla="*/ 65 h 317"/>
                  <a:gd name="T68" fmla="*/ 76 w 342"/>
                  <a:gd name="T69" fmla="*/ 149 h 317"/>
                  <a:gd name="T70" fmla="*/ 268 w 342"/>
                  <a:gd name="T71" fmla="*/ 123 h 317"/>
                  <a:gd name="T72" fmla="*/ 266 w 342"/>
                  <a:gd name="T73" fmla="*/ 65 h 317"/>
                  <a:gd name="T74" fmla="*/ 260 w 342"/>
                  <a:gd name="T75" fmla="*/ 16 h 317"/>
                  <a:gd name="T76" fmla="*/ 256 w 342"/>
                  <a:gd name="T77" fmla="*/ 12 h 317"/>
                  <a:gd name="T78" fmla="*/ 244 w 342"/>
                  <a:gd name="T79" fmla="*/ 8 h 317"/>
                  <a:gd name="T80" fmla="*/ 222 w 342"/>
                  <a:gd name="T81" fmla="*/ 4 h 317"/>
                  <a:gd name="T82" fmla="*/ 222 w 342"/>
                  <a:gd name="T83" fmla="*/ 0 h 317"/>
                  <a:gd name="T84" fmla="*/ 342 w 342"/>
                  <a:gd name="T85" fmla="*/ 0 h 317"/>
                  <a:gd name="T86" fmla="*/ 342 w 342"/>
                  <a:gd name="T87" fmla="*/ 2 h 317"/>
                  <a:gd name="T88" fmla="*/ 342 w 342"/>
                  <a:gd name="T89" fmla="*/ 4 h 317"/>
                  <a:gd name="T90" fmla="*/ 308 w 342"/>
                  <a:gd name="T91" fmla="*/ 12 h 317"/>
                  <a:gd name="T92" fmla="*/ 306 w 342"/>
                  <a:gd name="T93" fmla="*/ 14 h 317"/>
                  <a:gd name="T94" fmla="*/ 300 w 342"/>
                  <a:gd name="T95" fmla="*/ 32 h 317"/>
                  <a:gd name="T96" fmla="*/ 298 w 342"/>
                  <a:gd name="T97" fmla="*/ 123 h 317"/>
                  <a:gd name="T98" fmla="*/ 298 w 342"/>
                  <a:gd name="T99" fmla="*/ 193 h 317"/>
                  <a:gd name="T100" fmla="*/ 300 w 342"/>
                  <a:gd name="T101" fmla="*/ 285 h 317"/>
                  <a:gd name="T102" fmla="*/ 306 w 342"/>
                  <a:gd name="T103" fmla="*/ 303 h 317"/>
                  <a:gd name="T104" fmla="*/ 308 w 342"/>
                  <a:gd name="T105" fmla="*/ 305 h 317"/>
                  <a:gd name="T106" fmla="*/ 342 w 342"/>
                  <a:gd name="T107" fmla="*/ 313 h 317"/>
                  <a:gd name="T108" fmla="*/ 342 w 342"/>
                  <a:gd name="T109" fmla="*/ 315 h 317"/>
                  <a:gd name="T110" fmla="*/ 342 w 342"/>
                  <a:gd name="T111" fmla="*/ 317 h 317"/>
                  <a:gd name="T112" fmla="*/ 222 w 342"/>
                  <a:gd name="T113" fmla="*/ 317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2" h="317">
                    <a:moveTo>
                      <a:pt x="222" y="317"/>
                    </a:moveTo>
                    <a:lnTo>
                      <a:pt x="222" y="317"/>
                    </a:lnTo>
                    <a:lnTo>
                      <a:pt x="222" y="315"/>
                    </a:lnTo>
                    <a:lnTo>
                      <a:pt x="222" y="313"/>
                    </a:lnTo>
                    <a:lnTo>
                      <a:pt x="222" y="313"/>
                    </a:lnTo>
                    <a:lnTo>
                      <a:pt x="244" y="309"/>
                    </a:lnTo>
                    <a:lnTo>
                      <a:pt x="256" y="305"/>
                    </a:lnTo>
                    <a:lnTo>
                      <a:pt x="256" y="305"/>
                    </a:lnTo>
                    <a:lnTo>
                      <a:pt x="258" y="303"/>
                    </a:lnTo>
                    <a:lnTo>
                      <a:pt x="260" y="301"/>
                    </a:lnTo>
                    <a:lnTo>
                      <a:pt x="264" y="285"/>
                    </a:lnTo>
                    <a:lnTo>
                      <a:pt x="266" y="251"/>
                    </a:lnTo>
                    <a:lnTo>
                      <a:pt x="268" y="193"/>
                    </a:lnTo>
                    <a:lnTo>
                      <a:pt x="268" y="161"/>
                    </a:lnTo>
                    <a:lnTo>
                      <a:pt x="76" y="161"/>
                    </a:lnTo>
                    <a:lnTo>
                      <a:pt x="76" y="193"/>
                    </a:lnTo>
                    <a:lnTo>
                      <a:pt x="76" y="193"/>
                    </a:lnTo>
                    <a:lnTo>
                      <a:pt x="76" y="251"/>
                    </a:lnTo>
                    <a:lnTo>
                      <a:pt x="78" y="285"/>
                    </a:lnTo>
                    <a:lnTo>
                      <a:pt x="82" y="301"/>
                    </a:lnTo>
                    <a:lnTo>
                      <a:pt x="84" y="303"/>
                    </a:lnTo>
                    <a:lnTo>
                      <a:pt x="86" y="305"/>
                    </a:lnTo>
                    <a:lnTo>
                      <a:pt x="86" y="305"/>
                    </a:lnTo>
                    <a:lnTo>
                      <a:pt x="98" y="309"/>
                    </a:lnTo>
                    <a:lnTo>
                      <a:pt x="120" y="313"/>
                    </a:lnTo>
                    <a:lnTo>
                      <a:pt x="120" y="313"/>
                    </a:lnTo>
                    <a:lnTo>
                      <a:pt x="122" y="315"/>
                    </a:lnTo>
                    <a:lnTo>
                      <a:pt x="120" y="317"/>
                    </a:lnTo>
                    <a:lnTo>
                      <a:pt x="120" y="317"/>
                    </a:lnTo>
                    <a:lnTo>
                      <a:pt x="0" y="317"/>
                    </a:lnTo>
                    <a:lnTo>
                      <a:pt x="0" y="317"/>
                    </a:lnTo>
                    <a:lnTo>
                      <a:pt x="0" y="315"/>
                    </a:lnTo>
                    <a:lnTo>
                      <a:pt x="0" y="313"/>
                    </a:lnTo>
                    <a:lnTo>
                      <a:pt x="0" y="313"/>
                    </a:lnTo>
                    <a:lnTo>
                      <a:pt x="22" y="309"/>
                    </a:lnTo>
                    <a:lnTo>
                      <a:pt x="34" y="305"/>
                    </a:lnTo>
                    <a:lnTo>
                      <a:pt x="34" y="305"/>
                    </a:lnTo>
                    <a:lnTo>
                      <a:pt x="38" y="303"/>
                    </a:lnTo>
                    <a:lnTo>
                      <a:pt x="40" y="301"/>
                    </a:lnTo>
                    <a:lnTo>
                      <a:pt x="42" y="285"/>
                    </a:lnTo>
                    <a:lnTo>
                      <a:pt x="44" y="251"/>
                    </a:lnTo>
                    <a:lnTo>
                      <a:pt x="46" y="193"/>
                    </a:lnTo>
                    <a:lnTo>
                      <a:pt x="46" y="123"/>
                    </a:lnTo>
                    <a:lnTo>
                      <a:pt x="46" y="123"/>
                    </a:lnTo>
                    <a:lnTo>
                      <a:pt x="44" y="65"/>
                    </a:lnTo>
                    <a:lnTo>
                      <a:pt x="42" y="32"/>
                    </a:lnTo>
                    <a:lnTo>
                      <a:pt x="40" y="16"/>
                    </a:lnTo>
                    <a:lnTo>
                      <a:pt x="38" y="14"/>
                    </a:lnTo>
                    <a:lnTo>
                      <a:pt x="34" y="12"/>
                    </a:lnTo>
                    <a:lnTo>
                      <a:pt x="34" y="12"/>
                    </a:lnTo>
                    <a:lnTo>
                      <a:pt x="22" y="8"/>
                    </a:lnTo>
                    <a:lnTo>
                      <a:pt x="0" y="4"/>
                    </a:lnTo>
                    <a:lnTo>
                      <a:pt x="0" y="4"/>
                    </a:lnTo>
                    <a:lnTo>
                      <a:pt x="0" y="2"/>
                    </a:lnTo>
                    <a:lnTo>
                      <a:pt x="0" y="0"/>
                    </a:lnTo>
                    <a:lnTo>
                      <a:pt x="0" y="0"/>
                    </a:lnTo>
                    <a:lnTo>
                      <a:pt x="120" y="0"/>
                    </a:lnTo>
                    <a:lnTo>
                      <a:pt x="120" y="0"/>
                    </a:lnTo>
                    <a:lnTo>
                      <a:pt x="122" y="2"/>
                    </a:lnTo>
                    <a:lnTo>
                      <a:pt x="120" y="4"/>
                    </a:lnTo>
                    <a:lnTo>
                      <a:pt x="120" y="4"/>
                    </a:lnTo>
                    <a:lnTo>
                      <a:pt x="98" y="8"/>
                    </a:lnTo>
                    <a:lnTo>
                      <a:pt x="86" y="12"/>
                    </a:lnTo>
                    <a:lnTo>
                      <a:pt x="86" y="12"/>
                    </a:lnTo>
                    <a:lnTo>
                      <a:pt x="84" y="14"/>
                    </a:lnTo>
                    <a:lnTo>
                      <a:pt x="82" y="16"/>
                    </a:lnTo>
                    <a:lnTo>
                      <a:pt x="78" y="32"/>
                    </a:lnTo>
                    <a:lnTo>
                      <a:pt x="76" y="65"/>
                    </a:lnTo>
                    <a:lnTo>
                      <a:pt x="76" y="123"/>
                    </a:lnTo>
                    <a:lnTo>
                      <a:pt x="76" y="149"/>
                    </a:lnTo>
                    <a:lnTo>
                      <a:pt x="268" y="149"/>
                    </a:lnTo>
                    <a:lnTo>
                      <a:pt x="268" y="123"/>
                    </a:lnTo>
                    <a:lnTo>
                      <a:pt x="268" y="123"/>
                    </a:lnTo>
                    <a:lnTo>
                      <a:pt x="266" y="65"/>
                    </a:lnTo>
                    <a:lnTo>
                      <a:pt x="264" y="32"/>
                    </a:lnTo>
                    <a:lnTo>
                      <a:pt x="260" y="16"/>
                    </a:lnTo>
                    <a:lnTo>
                      <a:pt x="258" y="14"/>
                    </a:lnTo>
                    <a:lnTo>
                      <a:pt x="256" y="12"/>
                    </a:lnTo>
                    <a:lnTo>
                      <a:pt x="256" y="12"/>
                    </a:lnTo>
                    <a:lnTo>
                      <a:pt x="244" y="8"/>
                    </a:lnTo>
                    <a:lnTo>
                      <a:pt x="222" y="4"/>
                    </a:lnTo>
                    <a:lnTo>
                      <a:pt x="222" y="4"/>
                    </a:lnTo>
                    <a:lnTo>
                      <a:pt x="222" y="2"/>
                    </a:lnTo>
                    <a:lnTo>
                      <a:pt x="222" y="0"/>
                    </a:lnTo>
                    <a:lnTo>
                      <a:pt x="222" y="0"/>
                    </a:lnTo>
                    <a:lnTo>
                      <a:pt x="342" y="0"/>
                    </a:lnTo>
                    <a:lnTo>
                      <a:pt x="342" y="0"/>
                    </a:lnTo>
                    <a:lnTo>
                      <a:pt x="342" y="2"/>
                    </a:lnTo>
                    <a:lnTo>
                      <a:pt x="342" y="4"/>
                    </a:lnTo>
                    <a:lnTo>
                      <a:pt x="342" y="4"/>
                    </a:lnTo>
                    <a:lnTo>
                      <a:pt x="320" y="8"/>
                    </a:lnTo>
                    <a:lnTo>
                      <a:pt x="308" y="12"/>
                    </a:lnTo>
                    <a:lnTo>
                      <a:pt x="308" y="12"/>
                    </a:lnTo>
                    <a:lnTo>
                      <a:pt x="306" y="14"/>
                    </a:lnTo>
                    <a:lnTo>
                      <a:pt x="304" y="16"/>
                    </a:lnTo>
                    <a:lnTo>
                      <a:pt x="300" y="32"/>
                    </a:lnTo>
                    <a:lnTo>
                      <a:pt x="298" y="65"/>
                    </a:lnTo>
                    <a:lnTo>
                      <a:pt x="298" y="123"/>
                    </a:lnTo>
                    <a:lnTo>
                      <a:pt x="298" y="193"/>
                    </a:lnTo>
                    <a:lnTo>
                      <a:pt x="298" y="193"/>
                    </a:lnTo>
                    <a:lnTo>
                      <a:pt x="298" y="251"/>
                    </a:lnTo>
                    <a:lnTo>
                      <a:pt x="300" y="285"/>
                    </a:lnTo>
                    <a:lnTo>
                      <a:pt x="304" y="301"/>
                    </a:lnTo>
                    <a:lnTo>
                      <a:pt x="306" y="303"/>
                    </a:lnTo>
                    <a:lnTo>
                      <a:pt x="308" y="305"/>
                    </a:lnTo>
                    <a:lnTo>
                      <a:pt x="308" y="305"/>
                    </a:lnTo>
                    <a:lnTo>
                      <a:pt x="320" y="309"/>
                    </a:lnTo>
                    <a:lnTo>
                      <a:pt x="342" y="313"/>
                    </a:lnTo>
                    <a:lnTo>
                      <a:pt x="342" y="313"/>
                    </a:lnTo>
                    <a:lnTo>
                      <a:pt x="342" y="315"/>
                    </a:lnTo>
                    <a:lnTo>
                      <a:pt x="342" y="317"/>
                    </a:lnTo>
                    <a:lnTo>
                      <a:pt x="342" y="317"/>
                    </a:lnTo>
                    <a:lnTo>
                      <a:pt x="222" y="317"/>
                    </a:lnTo>
                    <a:lnTo>
                      <a:pt x="222" y="3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11">
                <a:extLst>
                  <a:ext uri="{FF2B5EF4-FFF2-40B4-BE49-F238E27FC236}">
                    <a16:creationId xmlns:a16="http://schemas.microsoft.com/office/drawing/2014/main" id="{0DA24EC5-1191-4F04-9284-A8496CC8E33E}"/>
                  </a:ext>
                </a:extLst>
              </p:cNvPr>
              <p:cNvSpPr>
                <a:spLocks noEditPoints="1"/>
              </p:cNvSpPr>
              <p:nvPr/>
            </p:nvSpPr>
            <p:spPr bwMode="auto">
              <a:xfrm>
                <a:off x="5057776" y="2687638"/>
                <a:ext cx="498475" cy="506413"/>
              </a:xfrm>
              <a:custGeom>
                <a:avLst/>
                <a:gdLst>
                  <a:gd name="T0" fmla="*/ 210 w 314"/>
                  <a:gd name="T1" fmla="*/ 319 h 319"/>
                  <a:gd name="T2" fmla="*/ 210 w 314"/>
                  <a:gd name="T3" fmla="*/ 315 h 319"/>
                  <a:gd name="T4" fmla="*/ 230 w 314"/>
                  <a:gd name="T5" fmla="*/ 313 h 319"/>
                  <a:gd name="T6" fmla="*/ 236 w 314"/>
                  <a:gd name="T7" fmla="*/ 307 h 319"/>
                  <a:gd name="T8" fmla="*/ 238 w 314"/>
                  <a:gd name="T9" fmla="*/ 305 h 319"/>
                  <a:gd name="T10" fmla="*/ 230 w 314"/>
                  <a:gd name="T11" fmla="*/ 275 h 319"/>
                  <a:gd name="T12" fmla="*/ 198 w 314"/>
                  <a:gd name="T13" fmla="*/ 195 h 319"/>
                  <a:gd name="T14" fmla="*/ 98 w 314"/>
                  <a:gd name="T15" fmla="*/ 195 h 319"/>
                  <a:gd name="T16" fmla="*/ 72 w 314"/>
                  <a:gd name="T17" fmla="*/ 271 h 319"/>
                  <a:gd name="T18" fmla="*/ 64 w 314"/>
                  <a:gd name="T19" fmla="*/ 303 h 319"/>
                  <a:gd name="T20" fmla="*/ 66 w 314"/>
                  <a:gd name="T21" fmla="*/ 307 h 319"/>
                  <a:gd name="T22" fmla="*/ 82 w 314"/>
                  <a:gd name="T23" fmla="*/ 313 h 319"/>
                  <a:gd name="T24" fmla="*/ 94 w 314"/>
                  <a:gd name="T25" fmla="*/ 315 h 319"/>
                  <a:gd name="T26" fmla="*/ 94 w 314"/>
                  <a:gd name="T27" fmla="*/ 319 h 319"/>
                  <a:gd name="T28" fmla="*/ 2 w 314"/>
                  <a:gd name="T29" fmla="*/ 319 h 319"/>
                  <a:gd name="T30" fmla="*/ 0 w 314"/>
                  <a:gd name="T31" fmla="*/ 317 h 319"/>
                  <a:gd name="T32" fmla="*/ 2 w 314"/>
                  <a:gd name="T33" fmla="*/ 315 h 319"/>
                  <a:gd name="T34" fmla="*/ 20 w 314"/>
                  <a:gd name="T35" fmla="*/ 311 h 319"/>
                  <a:gd name="T36" fmla="*/ 34 w 314"/>
                  <a:gd name="T37" fmla="*/ 307 h 319"/>
                  <a:gd name="T38" fmla="*/ 38 w 314"/>
                  <a:gd name="T39" fmla="*/ 301 h 319"/>
                  <a:gd name="T40" fmla="*/ 60 w 314"/>
                  <a:gd name="T41" fmla="*/ 253 h 319"/>
                  <a:gd name="T42" fmla="*/ 108 w 314"/>
                  <a:gd name="T43" fmla="*/ 125 h 319"/>
                  <a:gd name="T44" fmla="*/ 132 w 314"/>
                  <a:gd name="T45" fmla="*/ 61 h 319"/>
                  <a:gd name="T46" fmla="*/ 152 w 314"/>
                  <a:gd name="T47" fmla="*/ 2 h 319"/>
                  <a:gd name="T48" fmla="*/ 156 w 314"/>
                  <a:gd name="T49" fmla="*/ 0 h 319"/>
                  <a:gd name="T50" fmla="*/ 158 w 314"/>
                  <a:gd name="T51" fmla="*/ 2 h 319"/>
                  <a:gd name="T52" fmla="*/ 180 w 314"/>
                  <a:gd name="T53" fmla="*/ 63 h 319"/>
                  <a:gd name="T54" fmla="*/ 232 w 314"/>
                  <a:gd name="T55" fmla="*/ 195 h 319"/>
                  <a:gd name="T56" fmla="*/ 254 w 314"/>
                  <a:gd name="T57" fmla="*/ 253 h 319"/>
                  <a:gd name="T58" fmla="*/ 278 w 314"/>
                  <a:gd name="T59" fmla="*/ 301 h 319"/>
                  <a:gd name="T60" fmla="*/ 282 w 314"/>
                  <a:gd name="T61" fmla="*/ 307 h 319"/>
                  <a:gd name="T62" fmla="*/ 296 w 314"/>
                  <a:gd name="T63" fmla="*/ 313 h 319"/>
                  <a:gd name="T64" fmla="*/ 312 w 314"/>
                  <a:gd name="T65" fmla="*/ 315 h 319"/>
                  <a:gd name="T66" fmla="*/ 312 w 314"/>
                  <a:gd name="T67" fmla="*/ 319 h 319"/>
                  <a:gd name="T68" fmla="*/ 210 w 314"/>
                  <a:gd name="T69" fmla="*/ 319 h 319"/>
                  <a:gd name="T70" fmla="*/ 148 w 314"/>
                  <a:gd name="T71" fmla="*/ 57 h 319"/>
                  <a:gd name="T72" fmla="*/ 194 w 314"/>
                  <a:gd name="T73" fmla="*/ 183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4" h="319">
                    <a:moveTo>
                      <a:pt x="210" y="319"/>
                    </a:moveTo>
                    <a:lnTo>
                      <a:pt x="210" y="319"/>
                    </a:lnTo>
                    <a:lnTo>
                      <a:pt x="208" y="317"/>
                    </a:lnTo>
                    <a:lnTo>
                      <a:pt x="210" y="315"/>
                    </a:lnTo>
                    <a:lnTo>
                      <a:pt x="210" y="315"/>
                    </a:lnTo>
                    <a:lnTo>
                      <a:pt x="230" y="313"/>
                    </a:lnTo>
                    <a:lnTo>
                      <a:pt x="236" y="309"/>
                    </a:lnTo>
                    <a:lnTo>
                      <a:pt x="236" y="307"/>
                    </a:lnTo>
                    <a:lnTo>
                      <a:pt x="238" y="305"/>
                    </a:lnTo>
                    <a:lnTo>
                      <a:pt x="238" y="305"/>
                    </a:lnTo>
                    <a:lnTo>
                      <a:pt x="236" y="295"/>
                    </a:lnTo>
                    <a:lnTo>
                      <a:pt x="230" y="275"/>
                    </a:lnTo>
                    <a:lnTo>
                      <a:pt x="198" y="195"/>
                    </a:lnTo>
                    <a:lnTo>
                      <a:pt x="198" y="195"/>
                    </a:lnTo>
                    <a:lnTo>
                      <a:pt x="98" y="195"/>
                    </a:lnTo>
                    <a:lnTo>
                      <a:pt x="98" y="195"/>
                    </a:lnTo>
                    <a:lnTo>
                      <a:pt x="98" y="195"/>
                    </a:lnTo>
                    <a:lnTo>
                      <a:pt x="72" y="271"/>
                    </a:lnTo>
                    <a:lnTo>
                      <a:pt x="66" y="291"/>
                    </a:lnTo>
                    <a:lnTo>
                      <a:pt x="64" y="303"/>
                    </a:lnTo>
                    <a:lnTo>
                      <a:pt x="64" y="303"/>
                    </a:lnTo>
                    <a:lnTo>
                      <a:pt x="66" y="307"/>
                    </a:lnTo>
                    <a:lnTo>
                      <a:pt x="72" y="311"/>
                    </a:lnTo>
                    <a:lnTo>
                      <a:pt x="82" y="313"/>
                    </a:lnTo>
                    <a:lnTo>
                      <a:pt x="94" y="315"/>
                    </a:lnTo>
                    <a:lnTo>
                      <a:pt x="94" y="315"/>
                    </a:lnTo>
                    <a:lnTo>
                      <a:pt x="96" y="317"/>
                    </a:lnTo>
                    <a:lnTo>
                      <a:pt x="94" y="319"/>
                    </a:lnTo>
                    <a:lnTo>
                      <a:pt x="94" y="319"/>
                    </a:lnTo>
                    <a:lnTo>
                      <a:pt x="2" y="319"/>
                    </a:lnTo>
                    <a:lnTo>
                      <a:pt x="2" y="319"/>
                    </a:lnTo>
                    <a:lnTo>
                      <a:pt x="0" y="317"/>
                    </a:lnTo>
                    <a:lnTo>
                      <a:pt x="2" y="315"/>
                    </a:lnTo>
                    <a:lnTo>
                      <a:pt x="2" y="315"/>
                    </a:lnTo>
                    <a:lnTo>
                      <a:pt x="2" y="315"/>
                    </a:lnTo>
                    <a:lnTo>
                      <a:pt x="20" y="311"/>
                    </a:lnTo>
                    <a:lnTo>
                      <a:pt x="28" y="309"/>
                    </a:lnTo>
                    <a:lnTo>
                      <a:pt x="34" y="307"/>
                    </a:lnTo>
                    <a:lnTo>
                      <a:pt x="34" y="307"/>
                    </a:lnTo>
                    <a:lnTo>
                      <a:pt x="38" y="301"/>
                    </a:lnTo>
                    <a:lnTo>
                      <a:pt x="46" y="287"/>
                    </a:lnTo>
                    <a:lnTo>
                      <a:pt x="60" y="253"/>
                    </a:lnTo>
                    <a:lnTo>
                      <a:pt x="82" y="195"/>
                    </a:lnTo>
                    <a:lnTo>
                      <a:pt x="108" y="125"/>
                    </a:lnTo>
                    <a:lnTo>
                      <a:pt x="108" y="125"/>
                    </a:lnTo>
                    <a:lnTo>
                      <a:pt x="132" y="61"/>
                    </a:lnTo>
                    <a:lnTo>
                      <a:pt x="152" y="2"/>
                    </a:lnTo>
                    <a:lnTo>
                      <a:pt x="152" y="2"/>
                    </a:lnTo>
                    <a:lnTo>
                      <a:pt x="154" y="0"/>
                    </a:lnTo>
                    <a:lnTo>
                      <a:pt x="156" y="0"/>
                    </a:lnTo>
                    <a:lnTo>
                      <a:pt x="158" y="0"/>
                    </a:lnTo>
                    <a:lnTo>
                      <a:pt x="158" y="2"/>
                    </a:lnTo>
                    <a:lnTo>
                      <a:pt x="158" y="2"/>
                    </a:lnTo>
                    <a:lnTo>
                      <a:pt x="180" y="63"/>
                    </a:lnTo>
                    <a:lnTo>
                      <a:pt x="204" y="125"/>
                    </a:lnTo>
                    <a:lnTo>
                      <a:pt x="232" y="195"/>
                    </a:lnTo>
                    <a:lnTo>
                      <a:pt x="232" y="195"/>
                    </a:lnTo>
                    <a:lnTo>
                      <a:pt x="254" y="253"/>
                    </a:lnTo>
                    <a:lnTo>
                      <a:pt x="268" y="287"/>
                    </a:lnTo>
                    <a:lnTo>
                      <a:pt x="278" y="301"/>
                    </a:lnTo>
                    <a:lnTo>
                      <a:pt x="282" y="307"/>
                    </a:lnTo>
                    <a:lnTo>
                      <a:pt x="282" y="307"/>
                    </a:lnTo>
                    <a:lnTo>
                      <a:pt x="288" y="311"/>
                    </a:lnTo>
                    <a:lnTo>
                      <a:pt x="296" y="313"/>
                    </a:lnTo>
                    <a:lnTo>
                      <a:pt x="312" y="315"/>
                    </a:lnTo>
                    <a:lnTo>
                      <a:pt x="312" y="315"/>
                    </a:lnTo>
                    <a:lnTo>
                      <a:pt x="314" y="317"/>
                    </a:lnTo>
                    <a:lnTo>
                      <a:pt x="312" y="319"/>
                    </a:lnTo>
                    <a:lnTo>
                      <a:pt x="312" y="319"/>
                    </a:lnTo>
                    <a:lnTo>
                      <a:pt x="210" y="319"/>
                    </a:lnTo>
                    <a:lnTo>
                      <a:pt x="210" y="319"/>
                    </a:lnTo>
                    <a:close/>
                    <a:moveTo>
                      <a:pt x="148" y="57"/>
                    </a:moveTo>
                    <a:lnTo>
                      <a:pt x="102" y="183"/>
                    </a:lnTo>
                    <a:lnTo>
                      <a:pt x="194" y="183"/>
                    </a:lnTo>
                    <a:lnTo>
                      <a:pt x="148" y="5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12">
                <a:extLst>
                  <a:ext uri="{FF2B5EF4-FFF2-40B4-BE49-F238E27FC236}">
                    <a16:creationId xmlns:a16="http://schemas.microsoft.com/office/drawing/2014/main" id="{F94C54E6-86F5-4478-BA93-548C4945C676}"/>
                  </a:ext>
                </a:extLst>
              </p:cNvPr>
              <p:cNvSpPr>
                <a:spLocks/>
              </p:cNvSpPr>
              <p:nvPr/>
            </p:nvSpPr>
            <p:spPr bwMode="auto">
              <a:xfrm>
                <a:off x="5689601" y="2687638"/>
                <a:ext cx="663575" cy="509588"/>
              </a:xfrm>
              <a:custGeom>
                <a:avLst/>
                <a:gdLst>
                  <a:gd name="T0" fmla="*/ 302 w 418"/>
                  <a:gd name="T1" fmla="*/ 319 h 321"/>
                  <a:gd name="T2" fmla="*/ 302 w 418"/>
                  <a:gd name="T3" fmla="*/ 315 h 321"/>
                  <a:gd name="T4" fmla="*/ 302 w 418"/>
                  <a:gd name="T5" fmla="*/ 315 h 321"/>
                  <a:gd name="T6" fmla="*/ 328 w 418"/>
                  <a:gd name="T7" fmla="*/ 311 h 321"/>
                  <a:gd name="T8" fmla="*/ 332 w 418"/>
                  <a:gd name="T9" fmla="*/ 309 h 321"/>
                  <a:gd name="T10" fmla="*/ 336 w 418"/>
                  <a:gd name="T11" fmla="*/ 303 h 321"/>
                  <a:gd name="T12" fmla="*/ 334 w 418"/>
                  <a:gd name="T13" fmla="*/ 253 h 321"/>
                  <a:gd name="T14" fmla="*/ 318 w 418"/>
                  <a:gd name="T15" fmla="*/ 81 h 321"/>
                  <a:gd name="T16" fmla="*/ 204 w 418"/>
                  <a:gd name="T17" fmla="*/ 321 h 321"/>
                  <a:gd name="T18" fmla="*/ 200 w 418"/>
                  <a:gd name="T19" fmla="*/ 321 h 321"/>
                  <a:gd name="T20" fmla="*/ 70 w 418"/>
                  <a:gd name="T21" fmla="*/ 193 h 321"/>
                  <a:gd name="T22" fmla="*/ 66 w 418"/>
                  <a:gd name="T23" fmla="*/ 253 h 321"/>
                  <a:gd name="T24" fmla="*/ 68 w 418"/>
                  <a:gd name="T25" fmla="*/ 297 h 321"/>
                  <a:gd name="T26" fmla="*/ 72 w 418"/>
                  <a:gd name="T27" fmla="*/ 307 h 321"/>
                  <a:gd name="T28" fmla="*/ 74 w 418"/>
                  <a:gd name="T29" fmla="*/ 309 h 321"/>
                  <a:gd name="T30" fmla="*/ 86 w 418"/>
                  <a:gd name="T31" fmla="*/ 313 h 321"/>
                  <a:gd name="T32" fmla="*/ 104 w 418"/>
                  <a:gd name="T33" fmla="*/ 315 h 321"/>
                  <a:gd name="T34" fmla="*/ 104 w 418"/>
                  <a:gd name="T35" fmla="*/ 319 h 321"/>
                  <a:gd name="T36" fmla="*/ 0 w 418"/>
                  <a:gd name="T37" fmla="*/ 319 h 321"/>
                  <a:gd name="T38" fmla="*/ 0 w 418"/>
                  <a:gd name="T39" fmla="*/ 317 h 321"/>
                  <a:gd name="T40" fmla="*/ 2 w 418"/>
                  <a:gd name="T41" fmla="*/ 315 h 321"/>
                  <a:gd name="T42" fmla="*/ 32 w 418"/>
                  <a:gd name="T43" fmla="*/ 309 h 321"/>
                  <a:gd name="T44" fmla="*/ 38 w 418"/>
                  <a:gd name="T45" fmla="*/ 307 h 321"/>
                  <a:gd name="T46" fmla="*/ 46 w 418"/>
                  <a:gd name="T47" fmla="*/ 287 h 321"/>
                  <a:gd name="T48" fmla="*/ 54 w 418"/>
                  <a:gd name="T49" fmla="*/ 195 h 321"/>
                  <a:gd name="T50" fmla="*/ 60 w 418"/>
                  <a:gd name="T51" fmla="*/ 125 h 321"/>
                  <a:gd name="T52" fmla="*/ 66 w 418"/>
                  <a:gd name="T53" fmla="*/ 2 h 321"/>
                  <a:gd name="T54" fmla="*/ 68 w 418"/>
                  <a:gd name="T55" fmla="*/ 2 h 321"/>
                  <a:gd name="T56" fmla="*/ 72 w 418"/>
                  <a:gd name="T57" fmla="*/ 2 h 321"/>
                  <a:gd name="T58" fmla="*/ 338 w 418"/>
                  <a:gd name="T59" fmla="*/ 2 h 321"/>
                  <a:gd name="T60" fmla="*/ 340 w 418"/>
                  <a:gd name="T61" fmla="*/ 0 h 321"/>
                  <a:gd name="T62" fmla="*/ 344 w 418"/>
                  <a:gd name="T63" fmla="*/ 2 h 321"/>
                  <a:gd name="T64" fmla="*/ 344 w 418"/>
                  <a:gd name="T65" fmla="*/ 2 h 321"/>
                  <a:gd name="T66" fmla="*/ 354 w 418"/>
                  <a:gd name="T67" fmla="*/ 125 h 321"/>
                  <a:gd name="T68" fmla="*/ 362 w 418"/>
                  <a:gd name="T69" fmla="*/ 195 h 321"/>
                  <a:gd name="T70" fmla="*/ 374 w 418"/>
                  <a:gd name="T71" fmla="*/ 287 h 321"/>
                  <a:gd name="T72" fmla="*/ 380 w 418"/>
                  <a:gd name="T73" fmla="*/ 305 h 321"/>
                  <a:gd name="T74" fmla="*/ 382 w 418"/>
                  <a:gd name="T75" fmla="*/ 307 h 321"/>
                  <a:gd name="T76" fmla="*/ 416 w 418"/>
                  <a:gd name="T77" fmla="*/ 315 h 321"/>
                  <a:gd name="T78" fmla="*/ 418 w 418"/>
                  <a:gd name="T79" fmla="*/ 317 h 321"/>
                  <a:gd name="T80" fmla="*/ 418 w 418"/>
                  <a:gd name="T81" fmla="*/ 319 h 321"/>
                  <a:gd name="T82" fmla="*/ 302 w 418"/>
                  <a:gd name="T83" fmla="*/ 319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18" h="321">
                    <a:moveTo>
                      <a:pt x="302" y="319"/>
                    </a:moveTo>
                    <a:lnTo>
                      <a:pt x="302" y="319"/>
                    </a:lnTo>
                    <a:lnTo>
                      <a:pt x="302" y="317"/>
                    </a:lnTo>
                    <a:lnTo>
                      <a:pt x="302" y="315"/>
                    </a:lnTo>
                    <a:lnTo>
                      <a:pt x="302" y="315"/>
                    </a:lnTo>
                    <a:lnTo>
                      <a:pt x="302" y="315"/>
                    </a:lnTo>
                    <a:lnTo>
                      <a:pt x="320" y="313"/>
                    </a:lnTo>
                    <a:lnTo>
                      <a:pt x="328" y="311"/>
                    </a:lnTo>
                    <a:lnTo>
                      <a:pt x="332" y="309"/>
                    </a:lnTo>
                    <a:lnTo>
                      <a:pt x="332" y="309"/>
                    </a:lnTo>
                    <a:lnTo>
                      <a:pt x="334" y="307"/>
                    </a:lnTo>
                    <a:lnTo>
                      <a:pt x="336" y="303"/>
                    </a:lnTo>
                    <a:lnTo>
                      <a:pt x="336" y="287"/>
                    </a:lnTo>
                    <a:lnTo>
                      <a:pt x="334" y="253"/>
                    </a:lnTo>
                    <a:lnTo>
                      <a:pt x="328" y="195"/>
                    </a:lnTo>
                    <a:lnTo>
                      <a:pt x="318" y="81"/>
                    </a:lnTo>
                    <a:lnTo>
                      <a:pt x="204" y="321"/>
                    </a:lnTo>
                    <a:lnTo>
                      <a:pt x="204" y="321"/>
                    </a:lnTo>
                    <a:lnTo>
                      <a:pt x="202" y="321"/>
                    </a:lnTo>
                    <a:lnTo>
                      <a:pt x="200" y="321"/>
                    </a:lnTo>
                    <a:lnTo>
                      <a:pt x="78" y="83"/>
                    </a:lnTo>
                    <a:lnTo>
                      <a:pt x="70" y="193"/>
                    </a:lnTo>
                    <a:lnTo>
                      <a:pt x="70" y="193"/>
                    </a:lnTo>
                    <a:lnTo>
                      <a:pt x="66" y="253"/>
                    </a:lnTo>
                    <a:lnTo>
                      <a:pt x="66" y="287"/>
                    </a:lnTo>
                    <a:lnTo>
                      <a:pt x="68" y="297"/>
                    </a:lnTo>
                    <a:lnTo>
                      <a:pt x="70" y="303"/>
                    </a:lnTo>
                    <a:lnTo>
                      <a:pt x="72" y="307"/>
                    </a:lnTo>
                    <a:lnTo>
                      <a:pt x="74" y="309"/>
                    </a:lnTo>
                    <a:lnTo>
                      <a:pt x="74" y="309"/>
                    </a:lnTo>
                    <a:lnTo>
                      <a:pt x="78" y="311"/>
                    </a:lnTo>
                    <a:lnTo>
                      <a:pt x="86" y="313"/>
                    </a:lnTo>
                    <a:lnTo>
                      <a:pt x="104" y="315"/>
                    </a:lnTo>
                    <a:lnTo>
                      <a:pt x="104" y="315"/>
                    </a:lnTo>
                    <a:lnTo>
                      <a:pt x="106" y="317"/>
                    </a:lnTo>
                    <a:lnTo>
                      <a:pt x="104" y="319"/>
                    </a:lnTo>
                    <a:lnTo>
                      <a:pt x="104" y="319"/>
                    </a:lnTo>
                    <a:lnTo>
                      <a:pt x="0" y="319"/>
                    </a:lnTo>
                    <a:lnTo>
                      <a:pt x="0" y="319"/>
                    </a:lnTo>
                    <a:lnTo>
                      <a:pt x="0" y="317"/>
                    </a:lnTo>
                    <a:lnTo>
                      <a:pt x="2" y="315"/>
                    </a:lnTo>
                    <a:lnTo>
                      <a:pt x="2" y="315"/>
                    </a:lnTo>
                    <a:lnTo>
                      <a:pt x="26" y="311"/>
                    </a:lnTo>
                    <a:lnTo>
                      <a:pt x="32" y="309"/>
                    </a:lnTo>
                    <a:lnTo>
                      <a:pt x="38" y="307"/>
                    </a:lnTo>
                    <a:lnTo>
                      <a:pt x="38" y="307"/>
                    </a:lnTo>
                    <a:lnTo>
                      <a:pt x="42" y="301"/>
                    </a:lnTo>
                    <a:lnTo>
                      <a:pt x="46" y="287"/>
                    </a:lnTo>
                    <a:lnTo>
                      <a:pt x="50" y="253"/>
                    </a:lnTo>
                    <a:lnTo>
                      <a:pt x="54" y="195"/>
                    </a:lnTo>
                    <a:lnTo>
                      <a:pt x="60" y="125"/>
                    </a:lnTo>
                    <a:lnTo>
                      <a:pt x="60" y="125"/>
                    </a:lnTo>
                    <a:lnTo>
                      <a:pt x="64" y="61"/>
                    </a:lnTo>
                    <a:lnTo>
                      <a:pt x="66" y="2"/>
                    </a:lnTo>
                    <a:lnTo>
                      <a:pt x="66" y="2"/>
                    </a:lnTo>
                    <a:lnTo>
                      <a:pt x="68" y="2"/>
                    </a:lnTo>
                    <a:lnTo>
                      <a:pt x="70" y="0"/>
                    </a:lnTo>
                    <a:lnTo>
                      <a:pt x="72" y="2"/>
                    </a:lnTo>
                    <a:lnTo>
                      <a:pt x="210" y="275"/>
                    </a:lnTo>
                    <a:lnTo>
                      <a:pt x="338" y="2"/>
                    </a:lnTo>
                    <a:lnTo>
                      <a:pt x="338" y="2"/>
                    </a:lnTo>
                    <a:lnTo>
                      <a:pt x="340" y="0"/>
                    </a:lnTo>
                    <a:lnTo>
                      <a:pt x="342" y="0"/>
                    </a:lnTo>
                    <a:lnTo>
                      <a:pt x="344" y="2"/>
                    </a:lnTo>
                    <a:lnTo>
                      <a:pt x="344" y="2"/>
                    </a:lnTo>
                    <a:lnTo>
                      <a:pt x="344" y="2"/>
                    </a:lnTo>
                    <a:lnTo>
                      <a:pt x="348" y="63"/>
                    </a:lnTo>
                    <a:lnTo>
                      <a:pt x="354" y="125"/>
                    </a:lnTo>
                    <a:lnTo>
                      <a:pt x="362" y="195"/>
                    </a:lnTo>
                    <a:lnTo>
                      <a:pt x="362" y="195"/>
                    </a:lnTo>
                    <a:lnTo>
                      <a:pt x="368" y="253"/>
                    </a:lnTo>
                    <a:lnTo>
                      <a:pt x="374" y="287"/>
                    </a:lnTo>
                    <a:lnTo>
                      <a:pt x="378" y="303"/>
                    </a:lnTo>
                    <a:lnTo>
                      <a:pt x="380" y="305"/>
                    </a:lnTo>
                    <a:lnTo>
                      <a:pt x="382" y="307"/>
                    </a:lnTo>
                    <a:lnTo>
                      <a:pt x="382" y="307"/>
                    </a:lnTo>
                    <a:lnTo>
                      <a:pt x="394" y="311"/>
                    </a:lnTo>
                    <a:lnTo>
                      <a:pt x="416" y="315"/>
                    </a:lnTo>
                    <a:lnTo>
                      <a:pt x="416" y="315"/>
                    </a:lnTo>
                    <a:lnTo>
                      <a:pt x="418" y="317"/>
                    </a:lnTo>
                    <a:lnTo>
                      <a:pt x="418" y="319"/>
                    </a:lnTo>
                    <a:lnTo>
                      <a:pt x="418" y="319"/>
                    </a:lnTo>
                    <a:lnTo>
                      <a:pt x="302" y="319"/>
                    </a:lnTo>
                    <a:lnTo>
                      <a:pt x="302" y="3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13">
                <a:extLst>
                  <a:ext uri="{FF2B5EF4-FFF2-40B4-BE49-F238E27FC236}">
                    <a16:creationId xmlns:a16="http://schemas.microsoft.com/office/drawing/2014/main" id="{9727AE02-BFB3-423F-A84C-BB768ADC0255}"/>
                  </a:ext>
                </a:extLst>
              </p:cNvPr>
              <p:cNvSpPr>
                <a:spLocks/>
              </p:cNvSpPr>
              <p:nvPr/>
            </p:nvSpPr>
            <p:spPr bwMode="auto">
              <a:xfrm>
                <a:off x="6794501" y="2690813"/>
                <a:ext cx="495300" cy="503238"/>
              </a:xfrm>
              <a:custGeom>
                <a:avLst/>
                <a:gdLst>
                  <a:gd name="T0" fmla="*/ 278 w 312"/>
                  <a:gd name="T1" fmla="*/ 8 h 317"/>
                  <a:gd name="T2" fmla="*/ 268 w 312"/>
                  <a:gd name="T3" fmla="*/ 22 h 317"/>
                  <a:gd name="T4" fmla="*/ 206 w 312"/>
                  <a:gd name="T5" fmla="*/ 121 h 317"/>
                  <a:gd name="T6" fmla="*/ 172 w 312"/>
                  <a:gd name="T7" fmla="*/ 177 h 317"/>
                  <a:gd name="T8" fmla="*/ 172 w 312"/>
                  <a:gd name="T9" fmla="*/ 193 h 317"/>
                  <a:gd name="T10" fmla="*/ 174 w 312"/>
                  <a:gd name="T11" fmla="*/ 285 h 317"/>
                  <a:gd name="T12" fmla="*/ 180 w 312"/>
                  <a:gd name="T13" fmla="*/ 303 h 317"/>
                  <a:gd name="T14" fmla="*/ 182 w 312"/>
                  <a:gd name="T15" fmla="*/ 305 h 317"/>
                  <a:gd name="T16" fmla="*/ 196 w 312"/>
                  <a:gd name="T17" fmla="*/ 309 h 317"/>
                  <a:gd name="T18" fmla="*/ 220 w 312"/>
                  <a:gd name="T19" fmla="*/ 313 h 317"/>
                  <a:gd name="T20" fmla="*/ 220 w 312"/>
                  <a:gd name="T21" fmla="*/ 317 h 317"/>
                  <a:gd name="T22" fmla="*/ 92 w 312"/>
                  <a:gd name="T23" fmla="*/ 317 h 317"/>
                  <a:gd name="T24" fmla="*/ 90 w 312"/>
                  <a:gd name="T25" fmla="*/ 315 h 317"/>
                  <a:gd name="T26" fmla="*/ 92 w 312"/>
                  <a:gd name="T27" fmla="*/ 313 h 317"/>
                  <a:gd name="T28" fmla="*/ 124 w 312"/>
                  <a:gd name="T29" fmla="*/ 307 h 317"/>
                  <a:gd name="T30" fmla="*/ 130 w 312"/>
                  <a:gd name="T31" fmla="*/ 305 h 317"/>
                  <a:gd name="T32" fmla="*/ 134 w 312"/>
                  <a:gd name="T33" fmla="*/ 301 h 317"/>
                  <a:gd name="T34" fmla="*/ 140 w 312"/>
                  <a:gd name="T35" fmla="*/ 251 h 317"/>
                  <a:gd name="T36" fmla="*/ 140 w 312"/>
                  <a:gd name="T37" fmla="*/ 179 h 317"/>
                  <a:gd name="T38" fmla="*/ 106 w 312"/>
                  <a:gd name="T39" fmla="*/ 121 h 317"/>
                  <a:gd name="T40" fmla="*/ 78 w 312"/>
                  <a:gd name="T41" fmla="*/ 77 h 317"/>
                  <a:gd name="T42" fmla="*/ 36 w 312"/>
                  <a:gd name="T43" fmla="*/ 12 h 317"/>
                  <a:gd name="T44" fmla="*/ 30 w 312"/>
                  <a:gd name="T45" fmla="*/ 8 h 317"/>
                  <a:gd name="T46" fmla="*/ 0 w 312"/>
                  <a:gd name="T47" fmla="*/ 4 h 317"/>
                  <a:gd name="T48" fmla="*/ 0 w 312"/>
                  <a:gd name="T49" fmla="*/ 4 h 317"/>
                  <a:gd name="T50" fmla="*/ 0 w 312"/>
                  <a:gd name="T51" fmla="*/ 0 h 317"/>
                  <a:gd name="T52" fmla="*/ 106 w 312"/>
                  <a:gd name="T53" fmla="*/ 0 h 317"/>
                  <a:gd name="T54" fmla="*/ 108 w 312"/>
                  <a:gd name="T55" fmla="*/ 2 h 317"/>
                  <a:gd name="T56" fmla="*/ 106 w 312"/>
                  <a:gd name="T57" fmla="*/ 4 h 317"/>
                  <a:gd name="T58" fmla="*/ 90 w 312"/>
                  <a:gd name="T59" fmla="*/ 4 h 317"/>
                  <a:gd name="T60" fmla="*/ 78 w 312"/>
                  <a:gd name="T61" fmla="*/ 8 h 317"/>
                  <a:gd name="T62" fmla="*/ 78 w 312"/>
                  <a:gd name="T63" fmla="*/ 8 h 317"/>
                  <a:gd name="T64" fmla="*/ 82 w 312"/>
                  <a:gd name="T65" fmla="*/ 22 h 317"/>
                  <a:gd name="T66" fmla="*/ 164 w 312"/>
                  <a:gd name="T67" fmla="*/ 163 h 317"/>
                  <a:gd name="T68" fmla="*/ 218 w 312"/>
                  <a:gd name="T69" fmla="*/ 73 h 317"/>
                  <a:gd name="T70" fmla="*/ 246 w 312"/>
                  <a:gd name="T71" fmla="*/ 22 h 317"/>
                  <a:gd name="T72" fmla="*/ 248 w 312"/>
                  <a:gd name="T73" fmla="*/ 10 h 317"/>
                  <a:gd name="T74" fmla="*/ 248 w 312"/>
                  <a:gd name="T75" fmla="*/ 8 h 317"/>
                  <a:gd name="T76" fmla="*/ 216 w 312"/>
                  <a:gd name="T77" fmla="*/ 4 h 317"/>
                  <a:gd name="T78" fmla="*/ 216 w 312"/>
                  <a:gd name="T79" fmla="*/ 4 h 317"/>
                  <a:gd name="T80" fmla="*/ 216 w 312"/>
                  <a:gd name="T81" fmla="*/ 0 h 317"/>
                  <a:gd name="T82" fmla="*/ 310 w 312"/>
                  <a:gd name="T83" fmla="*/ 0 h 317"/>
                  <a:gd name="T84" fmla="*/ 312 w 312"/>
                  <a:gd name="T85" fmla="*/ 2 h 317"/>
                  <a:gd name="T86" fmla="*/ 310 w 312"/>
                  <a:gd name="T87" fmla="*/ 4 h 317"/>
                  <a:gd name="T88" fmla="*/ 292 w 312"/>
                  <a:gd name="T89" fmla="*/ 6 h 317"/>
                  <a:gd name="T90" fmla="*/ 278 w 312"/>
                  <a:gd name="T91" fmla="*/ 8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2" h="317">
                    <a:moveTo>
                      <a:pt x="278" y="8"/>
                    </a:moveTo>
                    <a:lnTo>
                      <a:pt x="278" y="8"/>
                    </a:lnTo>
                    <a:lnTo>
                      <a:pt x="274" y="12"/>
                    </a:lnTo>
                    <a:lnTo>
                      <a:pt x="268" y="22"/>
                    </a:lnTo>
                    <a:lnTo>
                      <a:pt x="232" y="77"/>
                    </a:lnTo>
                    <a:lnTo>
                      <a:pt x="206" y="121"/>
                    </a:lnTo>
                    <a:lnTo>
                      <a:pt x="206" y="121"/>
                    </a:lnTo>
                    <a:lnTo>
                      <a:pt x="172" y="177"/>
                    </a:lnTo>
                    <a:lnTo>
                      <a:pt x="172" y="193"/>
                    </a:lnTo>
                    <a:lnTo>
                      <a:pt x="172" y="193"/>
                    </a:lnTo>
                    <a:lnTo>
                      <a:pt x="172" y="251"/>
                    </a:lnTo>
                    <a:lnTo>
                      <a:pt x="174" y="285"/>
                    </a:lnTo>
                    <a:lnTo>
                      <a:pt x="178" y="301"/>
                    </a:lnTo>
                    <a:lnTo>
                      <a:pt x="180" y="303"/>
                    </a:lnTo>
                    <a:lnTo>
                      <a:pt x="182" y="305"/>
                    </a:lnTo>
                    <a:lnTo>
                      <a:pt x="182" y="305"/>
                    </a:lnTo>
                    <a:lnTo>
                      <a:pt x="188" y="307"/>
                    </a:lnTo>
                    <a:lnTo>
                      <a:pt x="196" y="309"/>
                    </a:lnTo>
                    <a:lnTo>
                      <a:pt x="220" y="313"/>
                    </a:lnTo>
                    <a:lnTo>
                      <a:pt x="220" y="313"/>
                    </a:lnTo>
                    <a:lnTo>
                      <a:pt x="220" y="315"/>
                    </a:lnTo>
                    <a:lnTo>
                      <a:pt x="220" y="317"/>
                    </a:lnTo>
                    <a:lnTo>
                      <a:pt x="220" y="317"/>
                    </a:lnTo>
                    <a:lnTo>
                      <a:pt x="92" y="317"/>
                    </a:lnTo>
                    <a:lnTo>
                      <a:pt x="92" y="317"/>
                    </a:lnTo>
                    <a:lnTo>
                      <a:pt x="90" y="315"/>
                    </a:lnTo>
                    <a:lnTo>
                      <a:pt x="92" y="313"/>
                    </a:lnTo>
                    <a:lnTo>
                      <a:pt x="92" y="313"/>
                    </a:lnTo>
                    <a:lnTo>
                      <a:pt x="116" y="309"/>
                    </a:lnTo>
                    <a:lnTo>
                      <a:pt x="124" y="307"/>
                    </a:lnTo>
                    <a:lnTo>
                      <a:pt x="130" y="305"/>
                    </a:lnTo>
                    <a:lnTo>
                      <a:pt x="130" y="305"/>
                    </a:lnTo>
                    <a:lnTo>
                      <a:pt x="132" y="303"/>
                    </a:lnTo>
                    <a:lnTo>
                      <a:pt x="134" y="301"/>
                    </a:lnTo>
                    <a:lnTo>
                      <a:pt x="138" y="285"/>
                    </a:lnTo>
                    <a:lnTo>
                      <a:pt x="140" y="251"/>
                    </a:lnTo>
                    <a:lnTo>
                      <a:pt x="140" y="193"/>
                    </a:lnTo>
                    <a:lnTo>
                      <a:pt x="140" y="179"/>
                    </a:lnTo>
                    <a:lnTo>
                      <a:pt x="140" y="179"/>
                    </a:lnTo>
                    <a:lnTo>
                      <a:pt x="106" y="121"/>
                    </a:lnTo>
                    <a:lnTo>
                      <a:pt x="78" y="77"/>
                    </a:lnTo>
                    <a:lnTo>
                      <a:pt x="78" y="77"/>
                    </a:lnTo>
                    <a:lnTo>
                      <a:pt x="42" y="22"/>
                    </a:lnTo>
                    <a:lnTo>
                      <a:pt x="36" y="12"/>
                    </a:lnTo>
                    <a:lnTo>
                      <a:pt x="30" y="8"/>
                    </a:lnTo>
                    <a:lnTo>
                      <a:pt x="30" y="8"/>
                    </a:lnTo>
                    <a:lnTo>
                      <a:pt x="18" y="6"/>
                    </a:lnTo>
                    <a:lnTo>
                      <a:pt x="0" y="4"/>
                    </a:lnTo>
                    <a:lnTo>
                      <a:pt x="0" y="4"/>
                    </a:lnTo>
                    <a:lnTo>
                      <a:pt x="0" y="4"/>
                    </a:lnTo>
                    <a:lnTo>
                      <a:pt x="0" y="2"/>
                    </a:lnTo>
                    <a:lnTo>
                      <a:pt x="0" y="0"/>
                    </a:lnTo>
                    <a:lnTo>
                      <a:pt x="0" y="0"/>
                    </a:lnTo>
                    <a:lnTo>
                      <a:pt x="106" y="0"/>
                    </a:lnTo>
                    <a:lnTo>
                      <a:pt x="106" y="0"/>
                    </a:lnTo>
                    <a:lnTo>
                      <a:pt x="108" y="2"/>
                    </a:lnTo>
                    <a:lnTo>
                      <a:pt x="108" y="4"/>
                    </a:lnTo>
                    <a:lnTo>
                      <a:pt x="106" y="4"/>
                    </a:lnTo>
                    <a:lnTo>
                      <a:pt x="106" y="4"/>
                    </a:lnTo>
                    <a:lnTo>
                      <a:pt x="90" y="4"/>
                    </a:lnTo>
                    <a:lnTo>
                      <a:pt x="82" y="6"/>
                    </a:lnTo>
                    <a:lnTo>
                      <a:pt x="78" y="8"/>
                    </a:lnTo>
                    <a:lnTo>
                      <a:pt x="78" y="8"/>
                    </a:lnTo>
                    <a:lnTo>
                      <a:pt x="78" y="8"/>
                    </a:lnTo>
                    <a:lnTo>
                      <a:pt x="78" y="10"/>
                    </a:lnTo>
                    <a:lnTo>
                      <a:pt x="82" y="22"/>
                    </a:lnTo>
                    <a:lnTo>
                      <a:pt x="114" y="81"/>
                    </a:lnTo>
                    <a:lnTo>
                      <a:pt x="164" y="163"/>
                    </a:lnTo>
                    <a:lnTo>
                      <a:pt x="218" y="73"/>
                    </a:lnTo>
                    <a:lnTo>
                      <a:pt x="218" y="73"/>
                    </a:lnTo>
                    <a:lnTo>
                      <a:pt x="238" y="39"/>
                    </a:lnTo>
                    <a:lnTo>
                      <a:pt x="246" y="22"/>
                    </a:lnTo>
                    <a:lnTo>
                      <a:pt x="250" y="12"/>
                    </a:lnTo>
                    <a:lnTo>
                      <a:pt x="248" y="10"/>
                    </a:lnTo>
                    <a:lnTo>
                      <a:pt x="248" y="8"/>
                    </a:lnTo>
                    <a:lnTo>
                      <a:pt x="248" y="8"/>
                    </a:lnTo>
                    <a:lnTo>
                      <a:pt x="236" y="6"/>
                    </a:lnTo>
                    <a:lnTo>
                      <a:pt x="216" y="4"/>
                    </a:lnTo>
                    <a:lnTo>
                      <a:pt x="216" y="4"/>
                    </a:lnTo>
                    <a:lnTo>
                      <a:pt x="216" y="4"/>
                    </a:lnTo>
                    <a:lnTo>
                      <a:pt x="216" y="2"/>
                    </a:lnTo>
                    <a:lnTo>
                      <a:pt x="216" y="0"/>
                    </a:lnTo>
                    <a:lnTo>
                      <a:pt x="216" y="0"/>
                    </a:lnTo>
                    <a:lnTo>
                      <a:pt x="310" y="0"/>
                    </a:lnTo>
                    <a:lnTo>
                      <a:pt x="310" y="0"/>
                    </a:lnTo>
                    <a:lnTo>
                      <a:pt x="312" y="2"/>
                    </a:lnTo>
                    <a:lnTo>
                      <a:pt x="312" y="4"/>
                    </a:lnTo>
                    <a:lnTo>
                      <a:pt x="310" y="4"/>
                    </a:lnTo>
                    <a:lnTo>
                      <a:pt x="310" y="4"/>
                    </a:lnTo>
                    <a:lnTo>
                      <a:pt x="292" y="6"/>
                    </a:lnTo>
                    <a:lnTo>
                      <a:pt x="278" y="8"/>
                    </a:lnTo>
                    <a:lnTo>
                      <a:pt x="278"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14">
                <a:extLst>
                  <a:ext uri="{FF2B5EF4-FFF2-40B4-BE49-F238E27FC236}">
                    <a16:creationId xmlns:a16="http://schemas.microsoft.com/office/drawing/2014/main" id="{ED51ADFB-7530-4145-B179-36D88CE9BB67}"/>
                  </a:ext>
                </a:extLst>
              </p:cNvPr>
              <p:cNvSpPr>
                <a:spLocks noEditPoints="1"/>
              </p:cNvSpPr>
              <p:nvPr/>
            </p:nvSpPr>
            <p:spPr bwMode="auto">
              <a:xfrm>
                <a:off x="7419976" y="2684463"/>
                <a:ext cx="520700" cy="515938"/>
              </a:xfrm>
              <a:custGeom>
                <a:avLst/>
                <a:gdLst>
                  <a:gd name="T0" fmla="*/ 144 w 328"/>
                  <a:gd name="T1" fmla="*/ 323 h 325"/>
                  <a:gd name="T2" fmla="*/ 98 w 328"/>
                  <a:gd name="T3" fmla="*/ 313 h 325"/>
                  <a:gd name="T4" fmla="*/ 58 w 328"/>
                  <a:gd name="T5" fmla="*/ 289 h 325"/>
                  <a:gd name="T6" fmla="*/ 28 w 328"/>
                  <a:gd name="T7" fmla="*/ 255 h 325"/>
                  <a:gd name="T8" fmla="*/ 8 w 328"/>
                  <a:gd name="T9" fmla="*/ 213 h 325"/>
                  <a:gd name="T10" fmla="*/ 0 w 328"/>
                  <a:gd name="T11" fmla="*/ 165 h 325"/>
                  <a:gd name="T12" fmla="*/ 4 w 328"/>
                  <a:gd name="T13" fmla="*/ 135 h 325"/>
                  <a:gd name="T14" fmla="*/ 20 w 328"/>
                  <a:gd name="T15" fmla="*/ 89 h 325"/>
                  <a:gd name="T16" fmla="*/ 46 w 328"/>
                  <a:gd name="T17" fmla="*/ 51 h 325"/>
                  <a:gd name="T18" fmla="*/ 84 w 328"/>
                  <a:gd name="T19" fmla="*/ 22 h 325"/>
                  <a:gd name="T20" fmla="*/ 132 w 328"/>
                  <a:gd name="T21" fmla="*/ 4 h 325"/>
                  <a:gd name="T22" fmla="*/ 168 w 328"/>
                  <a:gd name="T23" fmla="*/ 0 h 325"/>
                  <a:gd name="T24" fmla="*/ 216 w 328"/>
                  <a:gd name="T25" fmla="*/ 8 h 325"/>
                  <a:gd name="T26" fmla="*/ 258 w 328"/>
                  <a:gd name="T27" fmla="*/ 28 h 325"/>
                  <a:gd name="T28" fmla="*/ 292 w 328"/>
                  <a:gd name="T29" fmla="*/ 57 h 325"/>
                  <a:gd name="T30" fmla="*/ 316 w 328"/>
                  <a:gd name="T31" fmla="*/ 95 h 325"/>
                  <a:gd name="T32" fmla="*/ 328 w 328"/>
                  <a:gd name="T33" fmla="*/ 141 h 325"/>
                  <a:gd name="T34" fmla="*/ 328 w 328"/>
                  <a:gd name="T35" fmla="*/ 173 h 325"/>
                  <a:gd name="T36" fmla="*/ 316 w 328"/>
                  <a:gd name="T37" fmla="*/ 219 h 325"/>
                  <a:gd name="T38" fmla="*/ 294 w 328"/>
                  <a:gd name="T39" fmla="*/ 261 h 325"/>
                  <a:gd name="T40" fmla="*/ 258 w 328"/>
                  <a:gd name="T41" fmla="*/ 295 h 325"/>
                  <a:gd name="T42" fmla="*/ 214 w 328"/>
                  <a:gd name="T43" fmla="*/ 317 h 325"/>
                  <a:gd name="T44" fmla="*/ 162 w 328"/>
                  <a:gd name="T45" fmla="*/ 325 h 325"/>
                  <a:gd name="T46" fmla="*/ 158 w 328"/>
                  <a:gd name="T47" fmla="*/ 14 h 325"/>
                  <a:gd name="T48" fmla="*/ 114 w 328"/>
                  <a:gd name="T49" fmla="*/ 22 h 325"/>
                  <a:gd name="T50" fmla="*/ 82 w 328"/>
                  <a:gd name="T51" fmla="*/ 41 h 325"/>
                  <a:gd name="T52" fmla="*/ 58 w 328"/>
                  <a:gd name="T53" fmla="*/ 69 h 325"/>
                  <a:gd name="T54" fmla="*/ 38 w 328"/>
                  <a:gd name="T55" fmla="*/ 127 h 325"/>
                  <a:gd name="T56" fmla="*/ 36 w 328"/>
                  <a:gd name="T57" fmla="*/ 167 h 325"/>
                  <a:gd name="T58" fmla="*/ 46 w 328"/>
                  <a:gd name="T59" fmla="*/ 211 h 325"/>
                  <a:gd name="T60" fmla="*/ 66 w 328"/>
                  <a:gd name="T61" fmla="*/ 249 h 325"/>
                  <a:gd name="T62" fmla="*/ 94 w 328"/>
                  <a:gd name="T63" fmla="*/ 281 h 325"/>
                  <a:gd name="T64" fmla="*/ 130 w 328"/>
                  <a:gd name="T65" fmla="*/ 303 h 325"/>
                  <a:gd name="T66" fmla="*/ 172 w 328"/>
                  <a:gd name="T67" fmla="*/ 311 h 325"/>
                  <a:gd name="T68" fmla="*/ 202 w 328"/>
                  <a:gd name="T69" fmla="*/ 307 h 325"/>
                  <a:gd name="T70" fmla="*/ 238 w 328"/>
                  <a:gd name="T71" fmla="*/ 291 h 325"/>
                  <a:gd name="T72" fmla="*/ 264 w 328"/>
                  <a:gd name="T73" fmla="*/ 265 h 325"/>
                  <a:gd name="T74" fmla="*/ 286 w 328"/>
                  <a:gd name="T75" fmla="*/ 221 h 325"/>
                  <a:gd name="T76" fmla="*/ 294 w 328"/>
                  <a:gd name="T77" fmla="*/ 173 h 325"/>
                  <a:gd name="T78" fmla="*/ 288 w 328"/>
                  <a:gd name="T79" fmla="*/ 127 h 325"/>
                  <a:gd name="T80" fmla="*/ 272 w 328"/>
                  <a:gd name="T81" fmla="*/ 87 h 325"/>
                  <a:gd name="T82" fmla="*/ 246 w 328"/>
                  <a:gd name="T83" fmla="*/ 53 h 325"/>
                  <a:gd name="T84" fmla="*/ 212 w 328"/>
                  <a:gd name="T85" fmla="*/ 28 h 325"/>
                  <a:gd name="T86" fmla="*/ 174 w 328"/>
                  <a:gd name="T87" fmla="*/ 16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8" h="325">
                    <a:moveTo>
                      <a:pt x="162" y="325"/>
                    </a:moveTo>
                    <a:lnTo>
                      <a:pt x="162" y="325"/>
                    </a:lnTo>
                    <a:lnTo>
                      <a:pt x="144" y="323"/>
                    </a:lnTo>
                    <a:lnTo>
                      <a:pt x="128" y="321"/>
                    </a:lnTo>
                    <a:lnTo>
                      <a:pt x="114" y="317"/>
                    </a:lnTo>
                    <a:lnTo>
                      <a:pt x="98" y="313"/>
                    </a:lnTo>
                    <a:lnTo>
                      <a:pt x="84" y="305"/>
                    </a:lnTo>
                    <a:lnTo>
                      <a:pt x="70" y="297"/>
                    </a:lnTo>
                    <a:lnTo>
                      <a:pt x="58" y="289"/>
                    </a:lnTo>
                    <a:lnTo>
                      <a:pt x="48" y="279"/>
                    </a:lnTo>
                    <a:lnTo>
                      <a:pt x="38" y="267"/>
                    </a:lnTo>
                    <a:lnTo>
                      <a:pt x="28" y="255"/>
                    </a:lnTo>
                    <a:lnTo>
                      <a:pt x="20" y="243"/>
                    </a:lnTo>
                    <a:lnTo>
                      <a:pt x="14" y="229"/>
                    </a:lnTo>
                    <a:lnTo>
                      <a:pt x="8" y="213"/>
                    </a:lnTo>
                    <a:lnTo>
                      <a:pt x="4" y="199"/>
                    </a:lnTo>
                    <a:lnTo>
                      <a:pt x="2" y="183"/>
                    </a:lnTo>
                    <a:lnTo>
                      <a:pt x="0" y="165"/>
                    </a:lnTo>
                    <a:lnTo>
                      <a:pt x="0" y="165"/>
                    </a:lnTo>
                    <a:lnTo>
                      <a:pt x="2" y="151"/>
                    </a:lnTo>
                    <a:lnTo>
                      <a:pt x="4" y="135"/>
                    </a:lnTo>
                    <a:lnTo>
                      <a:pt x="8" y="119"/>
                    </a:lnTo>
                    <a:lnTo>
                      <a:pt x="12" y="105"/>
                    </a:lnTo>
                    <a:lnTo>
                      <a:pt x="20" y="89"/>
                    </a:lnTo>
                    <a:lnTo>
                      <a:pt x="28" y="77"/>
                    </a:lnTo>
                    <a:lnTo>
                      <a:pt x="36" y="63"/>
                    </a:lnTo>
                    <a:lnTo>
                      <a:pt x="46" y="51"/>
                    </a:lnTo>
                    <a:lnTo>
                      <a:pt x="58" y="41"/>
                    </a:lnTo>
                    <a:lnTo>
                      <a:pt x="72" y="32"/>
                    </a:lnTo>
                    <a:lnTo>
                      <a:pt x="84" y="22"/>
                    </a:lnTo>
                    <a:lnTo>
                      <a:pt x="100" y="14"/>
                    </a:lnTo>
                    <a:lnTo>
                      <a:pt x="116" y="8"/>
                    </a:lnTo>
                    <a:lnTo>
                      <a:pt x="132" y="4"/>
                    </a:lnTo>
                    <a:lnTo>
                      <a:pt x="150" y="2"/>
                    </a:lnTo>
                    <a:lnTo>
                      <a:pt x="168" y="0"/>
                    </a:lnTo>
                    <a:lnTo>
                      <a:pt x="168" y="0"/>
                    </a:lnTo>
                    <a:lnTo>
                      <a:pt x="184" y="2"/>
                    </a:lnTo>
                    <a:lnTo>
                      <a:pt x="202" y="4"/>
                    </a:lnTo>
                    <a:lnTo>
                      <a:pt x="216" y="8"/>
                    </a:lnTo>
                    <a:lnTo>
                      <a:pt x="232" y="12"/>
                    </a:lnTo>
                    <a:lnTo>
                      <a:pt x="246" y="20"/>
                    </a:lnTo>
                    <a:lnTo>
                      <a:pt x="258" y="28"/>
                    </a:lnTo>
                    <a:lnTo>
                      <a:pt x="270" y="36"/>
                    </a:lnTo>
                    <a:lnTo>
                      <a:pt x="282" y="45"/>
                    </a:lnTo>
                    <a:lnTo>
                      <a:pt x="292" y="57"/>
                    </a:lnTo>
                    <a:lnTo>
                      <a:pt x="302" y="69"/>
                    </a:lnTo>
                    <a:lnTo>
                      <a:pt x="310" y="81"/>
                    </a:lnTo>
                    <a:lnTo>
                      <a:pt x="316" y="95"/>
                    </a:lnTo>
                    <a:lnTo>
                      <a:pt x="322" y="111"/>
                    </a:lnTo>
                    <a:lnTo>
                      <a:pt x="326" y="125"/>
                    </a:lnTo>
                    <a:lnTo>
                      <a:pt x="328" y="141"/>
                    </a:lnTo>
                    <a:lnTo>
                      <a:pt x="328" y="159"/>
                    </a:lnTo>
                    <a:lnTo>
                      <a:pt x="328" y="159"/>
                    </a:lnTo>
                    <a:lnTo>
                      <a:pt x="328" y="173"/>
                    </a:lnTo>
                    <a:lnTo>
                      <a:pt x="326" y="189"/>
                    </a:lnTo>
                    <a:lnTo>
                      <a:pt x="322" y="205"/>
                    </a:lnTo>
                    <a:lnTo>
                      <a:pt x="316" y="219"/>
                    </a:lnTo>
                    <a:lnTo>
                      <a:pt x="310" y="235"/>
                    </a:lnTo>
                    <a:lnTo>
                      <a:pt x="302" y="247"/>
                    </a:lnTo>
                    <a:lnTo>
                      <a:pt x="294" y="261"/>
                    </a:lnTo>
                    <a:lnTo>
                      <a:pt x="282" y="273"/>
                    </a:lnTo>
                    <a:lnTo>
                      <a:pt x="272" y="285"/>
                    </a:lnTo>
                    <a:lnTo>
                      <a:pt x="258" y="295"/>
                    </a:lnTo>
                    <a:lnTo>
                      <a:pt x="244" y="303"/>
                    </a:lnTo>
                    <a:lnTo>
                      <a:pt x="230" y="311"/>
                    </a:lnTo>
                    <a:lnTo>
                      <a:pt x="214" y="317"/>
                    </a:lnTo>
                    <a:lnTo>
                      <a:pt x="198" y="321"/>
                    </a:lnTo>
                    <a:lnTo>
                      <a:pt x="180" y="323"/>
                    </a:lnTo>
                    <a:lnTo>
                      <a:pt x="162" y="325"/>
                    </a:lnTo>
                    <a:lnTo>
                      <a:pt x="162" y="325"/>
                    </a:lnTo>
                    <a:close/>
                    <a:moveTo>
                      <a:pt x="158" y="14"/>
                    </a:moveTo>
                    <a:lnTo>
                      <a:pt x="158" y="14"/>
                    </a:lnTo>
                    <a:lnTo>
                      <a:pt x="142" y="16"/>
                    </a:lnTo>
                    <a:lnTo>
                      <a:pt x="128" y="18"/>
                    </a:lnTo>
                    <a:lnTo>
                      <a:pt x="114" y="22"/>
                    </a:lnTo>
                    <a:lnTo>
                      <a:pt x="102" y="28"/>
                    </a:lnTo>
                    <a:lnTo>
                      <a:pt x="92" y="34"/>
                    </a:lnTo>
                    <a:lnTo>
                      <a:pt x="82" y="41"/>
                    </a:lnTo>
                    <a:lnTo>
                      <a:pt x="72" y="49"/>
                    </a:lnTo>
                    <a:lnTo>
                      <a:pt x="64" y="59"/>
                    </a:lnTo>
                    <a:lnTo>
                      <a:pt x="58" y="69"/>
                    </a:lnTo>
                    <a:lnTo>
                      <a:pt x="52" y="81"/>
                    </a:lnTo>
                    <a:lnTo>
                      <a:pt x="44" y="103"/>
                    </a:lnTo>
                    <a:lnTo>
                      <a:pt x="38" y="127"/>
                    </a:lnTo>
                    <a:lnTo>
                      <a:pt x="36" y="151"/>
                    </a:lnTo>
                    <a:lnTo>
                      <a:pt x="36" y="151"/>
                    </a:lnTo>
                    <a:lnTo>
                      <a:pt x="36" y="167"/>
                    </a:lnTo>
                    <a:lnTo>
                      <a:pt x="38" y="181"/>
                    </a:lnTo>
                    <a:lnTo>
                      <a:pt x="42" y="197"/>
                    </a:lnTo>
                    <a:lnTo>
                      <a:pt x="46" y="211"/>
                    </a:lnTo>
                    <a:lnTo>
                      <a:pt x="52" y="225"/>
                    </a:lnTo>
                    <a:lnTo>
                      <a:pt x="58" y="237"/>
                    </a:lnTo>
                    <a:lnTo>
                      <a:pt x="66" y="249"/>
                    </a:lnTo>
                    <a:lnTo>
                      <a:pt x="74" y="261"/>
                    </a:lnTo>
                    <a:lnTo>
                      <a:pt x="84" y="271"/>
                    </a:lnTo>
                    <a:lnTo>
                      <a:pt x="94" y="281"/>
                    </a:lnTo>
                    <a:lnTo>
                      <a:pt x="104" y="289"/>
                    </a:lnTo>
                    <a:lnTo>
                      <a:pt x="116" y="297"/>
                    </a:lnTo>
                    <a:lnTo>
                      <a:pt x="130" y="303"/>
                    </a:lnTo>
                    <a:lnTo>
                      <a:pt x="142" y="307"/>
                    </a:lnTo>
                    <a:lnTo>
                      <a:pt x="156" y="309"/>
                    </a:lnTo>
                    <a:lnTo>
                      <a:pt x="172" y="311"/>
                    </a:lnTo>
                    <a:lnTo>
                      <a:pt x="172" y="311"/>
                    </a:lnTo>
                    <a:lnTo>
                      <a:pt x="186" y="309"/>
                    </a:lnTo>
                    <a:lnTo>
                      <a:pt x="202" y="307"/>
                    </a:lnTo>
                    <a:lnTo>
                      <a:pt x="214" y="303"/>
                    </a:lnTo>
                    <a:lnTo>
                      <a:pt x="228" y="297"/>
                    </a:lnTo>
                    <a:lnTo>
                      <a:pt x="238" y="291"/>
                    </a:lnTo>
                    <a:lnTo>
                      <a:pt x="248" y="283"/>
                    </a:lnTo>
                    <a:lnTo>
                      <a:pt x="258" y="275"/>
                    </a:lnTo>
                    <a:lnTo>
                      <a:pt x="264" y="265"/>
                    </a:lnTo>
                    <a:lnTo>
                      <a:pt x="272" y="255"/>
                    </a:lnTo>
                    <a:lnTo>
                      <a:pt x="278" y="243"/>
                    </a:lnTo>
                    <a:lnTo>
                      <a:pt x="286" y="221"/>
                    </a:lnTo>
                    <a:lnTo>
                      <a:pt x="292" y="197"/>
                    </a:lnTo>
                    <a:lnTo>
                      <a:pt x="294" y="173"/>
                    </a:lnTo>
                    <a:lnTo>
                      <a:pt x="294" y="173"/>
                    </a:lnTo>
                    <a:lnTo>
                      <a:pt x="292" y="157"/>
                    </a:lnTo>
                    <a:lnTo>
                      <a:pt x="290" y="143"/>
                    </a:lnTo>
                    <a:lnTo>
                      <a:pt x="288" y="127"/>
                    </a:lnTo>
                    <a:lnTo>
                      <a:pt x="284" y="113"/>
                    </a:lnTo>
                    <a:lnTo>
                      <a:pt x="278" y="99"/>
                    </a:lnTo>
                    <a:lnTo>
                      <a:pt x="272" y="87"/>
                    </a:lnTo>
                    <a:lnTo>
                      <a:pt x="264" y="75"/>
                    </a:lnTo>
                    <a:lnTo>
                      <a:pt x="256" y="63"/>
                    </a:lnTo>
                    <a:lnTo>
                      <a:pt x="246" y="53"/>
                    </a:lnTo>
                    <a:lnTo>
                      <a:pt x="236" y="43"/>
                    </a:lnTo>
                    <a:lnTo>
                      <a:pt x="224" y="36"/>
                    </a:lnTo>
                    <a:lnTo>
                      <a:pt x="212" y="28"/>
                    </a:lnTo>
                    <a:lnTo>
                      <a:pt x="200" y="22"/>
                    </a:lnTo>
                    <a:lnTo>
                      <a:pt x="188" y="18"/>
                    </a:lnTo>
                    <a:lnTo>
                      <a:pt x="174" y="16"/>
                    </a:lnTo>
                    <a:lnTo>
                      <a:pt x="158" y="14"/>
                    </a:lnTo>
                    <a:lnTo>
                      <a:pt x="158"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15">
                <a:extLst>
                  <a:ext uri="{FF2B5EF4-FFF2-40B4-BE49-F238E27FC236}">
                    <a16:creationId xmlns:a16="http://schemas.microsoft.com/office/drawing/2014/main" id="{FB195A55-9A41-4427-81A0-DD177CD59EBB}"/>
                  </a:ext>
                </a:extLst>
              </p:cNvPr>
              <p:cNvSpPr>
                <a:spLocks/>
              </p:cNvSpPr>
              <p:nvPr/>
            </p:nvSpPr>
            <p:spPr bwMode="auto">
              <a:xfrm>
                <a:off x="8147051" y="2690813"/>
                <a:ext cx="531813" cy="509588"/>
              </a:xfrm>
              <a:custGeom>
                <a:avLst/>
                <a:gdLst>
                  <a:gd name="T0" fmla="*/ 299 w 335"/>
                  <a:gd name="T1" fmla="*/ 12 h 321"/>
                  <a:gd name="T2" fmla="*/ 293 w 335"/>
                  <a:gd name="T3" fmla="*/ 34 h 321"/>
                  <a:gd name="T4" fmla="*/ 291 w 335"/>
                  <a:gd name="T5" fmla="*/ 123 h 321"/>
                  <a:gd name="T6" fmla="*/ 291 w 335"/>
                  <a:gd name="T7" fmla="*/ 205 h 321"/>
                  <a:gd name="T8" fmla="*/ 281 w 335"/>
                  <a:gd name="T9" fmla="*/ 247 h 321"/>
                  <a:gd name="T10" fmla="*/ 259 w 335"/>
                  <a:gd name="T11" fmla="*/ 285 h 321"/>
                  <a:gd name="T12" fmla="*/ 231 w 335"/>
                  <a:gd name="T13" fmla="*/ 305 h 321"/>
                  <a:gd name="T14" fmla="*/ 209 w 335"/>
                  <a:gd name="T15" fmla="*/ 315 h 321"/>
                  <a:gd name="T16" fmla="*/ 183 w 335"/>
                  <a:gd name="T17" fmla="*/ 319 h 321"/>
                  <a:gd name="T18" fmla="*/ 169 w 335"/>
                  <a:gd name="T19" fmla="*/ 321 h 321"/>
                  <a:gd name="T20" fmla="*/ 142 w 335"/>
                  <a:gd name="T21" fmla="*/ 319 h 321"/>
                  <a:gd name="T22" fmla="*/ 118 w 335"/>
                  <a:gd name="T23" fmla="*/ 311 h 321"/>
                  <a:gd name="T24" fmla="*/ 80 w 335"/>
                  <a:gd name="T25" fmla="*/ 287 h 321"/>
                  <a:gd name="T26" fmla="*/ 54 w 335"/>
                  <a:gd name="T27" fmla="*/ 251 h 321"/>
                  <a:gd name="T28" fmla="*/ 46 w 335"/>
                  <a:gd name="T29" fmla="*/ 205 h 321"/>
                  <a:gd name="T30" fmla="*/ 46 w 335"/>
                  <a:gd name="T31" fmla="*/ 123 h 321"/>
                  <a:gd name="T32" fmla="*/ 44 w 335"/>
                  <a:gd name="T33" fmla="*/ 32 h 321"/>
                  <a:gd name="T34" fmla="*/ 38 w 335"/>
                  <a:gd name="T35" fmla="*/ 14 h 321"/>
                  <a:gd name="T36" fmla="*/ 36 w 335"/>
                  <a:gd name="T37" fmla="*/ 12 h 321"/>
                  <a:gd name="T38" fmla="*/ 2 w 335"/>
                  <a:gd name="T39" fmla="*/ 4 h 321"/>
                  <a:gd name="T40" fmla="*/ 0 w 335"/>
                  <a:gd name="T41" fmla="*/ 2 h 321"/>
                  <a:gd name="T42" fmla="*/ 2 w 335"/>
                  <a:gd name="T43" fmla="*/ 0 h 321"/>
                  <a:gd name="T44" fmla="*/ 124 w 335"/>
                  <a:gd name="T45" fmla="*/ 0 h 321"/>
                  <a:gd name="T46" fmla="*/ 124 w 335"/>
                  <a:gd name="T47" fmla="*/ 4 h 321"/>
                  <a:gd name="T48" fmla="*/ 122 w 335"/>
                  <a:gd name="T49" fmla="*/ 4 h 321"/>
                  <a:gd name="T50" fmla="*/ 88 w 335"/>
                  <a:gd name="T51" fmla="*/ 12 h 321"/>
                  <a:gd name="T52" fmla="*/ 86 w 335"/>
                  <a:gd name="T53" fmla="*/ 14 h 321"/>
                  <a:gd name="T54" fmla="*/ 80 w 335"/>
                  <a:gd name="T55" fmla="*/ 32 h 321"/>
                  <a:gd name="T56" fmla="*/ 78 w 335"/>
                  <a:gd name="T57" fmla="*/ 123 h 321"/>
                  <a:gd name="T58" fmla="*/ 78 w 335"/>
                  <a:gd name="T59" fmla="*/ 197 h 321"/>
                  <a:gd name="T60" fmla="*/ 84 w 335"/>
                  <a:gd name="T61" fmla="*/ 239 h 321"/>
                  <a:gd name="T62" fmla="*/ 104 w 335"/>
                  <a:gd name="T63" fmla="*/ 271 h 321"/>
                  <a:gd name="T64" fmla="*/ 138 w 335"/>
                  <a:gd name="T65" fmla="*/ 293 h 321"/>
                  <a:gd name="T66" fmla="*/ 179 w 335"/>
                  <a:gd name="T67" fmla="*/ 301 h 321"/>
                  <a:gd name="T68" fmla="*/ 201 w 335"/>
                  <a:gd name="T69" fmla="*/ 299 h 321"/>
                  <a:gd name="T70" fmla="*/ 235 w 335"/>
                  <a:gd name="T71" fmla="*/ 285 h 321"/>
                  <a:gd name="T72" fmla="*/ 259 w 335"/>
                  <a:gd name="T73" fmla="*/ 257 h 321"/>
                  <a:gd name="T74" fmla="*/ 271 w 335"/>
                  <a:gd name="T75" fmla="*/ 223 h 321"/>
                  <a:gd name="T76" fmla="*/ 273 w 335"/>
                  <a:gd name="T77" fmla="*/ 123 h 321"/>
                  <a:gd name="T78" fmla="*/ 273 w 335"/>
                  <a:gd name="T79" fmla="*/ 65 h 321"/>
                  <a:gd name="T80" fmla="*/ 267 w 335"/>
                  <a:gd name="T81" fmla="*/ 18 h 321"/>
                  <a:gd name="T82" fmla="*/ 265 w 335"/>
                  <a:gd name="T83" fmla="*/ 12 h 321"/>
                  <a:gd name="T84" fmla="*/ 251 w 335"/>
                  <a:gd name="T85" fmla="*/ 8 h 321"/>
                  <a:gd name="T86" fmla="*/ 229 w 335"/>
                  <a:gd name="T87" fmla="*/ 4 h 321"/>
                  <a:gd name="T88" fmla="*/ 227 w 335"/>
                  <a:gd name="T89" fmla="*/ 2 h 321"/>
                  <a:gd name="T90" fmla="*/ 229 w 335"/>
                  <a:gd name="T91" fmla="*/ 0 h 321"/>
                  <a:gd name="T92" fmla="*/ 333 w 335"/>
                  <a:gd name="T93" fmla="*/ 0 h 321"/>
                  <a:gd name="T94" fmla="*/ 333 w 335"/>
                  <a:gd name="T95" fmla="*/ 4 h 321"/>
                  <a:gd name="T96" fmla="*/ 311 w 335"/>
                  <a:gd name="T97" fmla="*/ 8 h 321"/>
                  <a:gd name="T98" fmla="*/ 299 w 335"/>
                  <a:gd name="T99" fmla="*/ 12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5" h="321">
                    <a:moveTo>
                      <a:pt x="299" y="12"/>
                    </a:moveTo>
                    <a:lnTo>
                      <a:pt x="299" y="12"/>
                    </a:lnTo>
                    <a:lnTo>
                      <a:pt x="295" y="18"/>
                    </a:lnTo>
                    <a:lnTo>
                      <a:pt x="293" y="34"/>
                    </a:lnTo>
                    <a:lnTo>
                      <a:pt x="291" y="65"/>
                    </a:lnTo>
                    <a:lnTo>
                      <a:pt x="291" y="123"/>
                    </a:lnTo>
                    <a:lnTo>
                      <a:pt x="291" y="205"/>
                    </a:lnTo>
                    <a:lnTo>
                      <a:pt x="291" y="205"/>
                    </a:lnTo>
                    <a:lnTo>
                      <a:pt x="289" y="227"/>
                    </a:lnTo>
                    <a:lnTo>
                      <a:pt x="281" y="247"/>
                    </a:lnTo>
                    <a:lnTo>
                      <a:pt x="271" y="267"/>
                    </a:lnTo>
                    <a:lnTo>
                      <a:pt x="259" y="285"/>
                    </a:lnTo>
                    <a:lnTo>
                      <a:pt x="241" y="299"/>
                    </a:lnTo>
                    <a:lnTo>
                      <a:pt x="231" y="305"/>
                    </a:lnTo>
                    <a:lnTo>
                      <a:pt x="221" y="311"/>
                    </a:lnTo>
                    <a:lnTo>
                      <a:pt x="209" y="315"/>
                    </a:lnTo>
                    <a:lnTo>
                      <a:pt x="195" y="317"/>
                    </a:lnTo>
                    <a:lnTo>
                      <a:pt x="183" y="319"/>
                    </a:lnTo>
                    <a:lnTo>
                      <a:pt x="169" y="321"/>
                    </a:lnTo>
                    <a:lnTo>
                      <a:pt x="169" y="321"/>
                    </a:lnTo>
                    <a:lnTo>
                      <a:pt x="155" y="319"/>
                    </a:lnTo>
                    <a:lnTo>
                      <a:pt x="142" y="319"/>
                    </a:lnTo>
                    <a:lnTo>
                      <a:pt x="130" y="315"/>
                    </a:lnTo>
                    <a:lnTo>
                      <a:pt x="118" y="311"/>
                    </a:lnTo>
                    <a:lnTo>
                      <a:pt x="96" y="301"/>
                    </a:lnTo>
                    <a:lnTo>
                      <a:pt x="80" y="287"/>
                    </a:lnTo>
                    <a:lnTo>
                      <a:pt x="64" y="271"/>
                    </a:lnTo>
                    <a:lnTo>
                      <a:pt x="54" y="251"/>
                    </a:lnTo>
                    <a:lnTo>
                      <a:pt x="48" y="229"/>
                    </a:lnTo>
                    <a:lnTo>
                      <a:pt x="46" y="205"/>
                    </a:lnTo>
                    <a:lnTo>
                      <a:pt x="46" y="123"/>
                    </a:lnTo>
                    <a:lnTo>
                      <a:pt x="46" y="123"/>
                    </a:lnTo>
                    <a:lnTo>
                      <a:pt x="46" y="65"/>
                    </a:lnTo>
                    <a:lnTo>
                      <a:pt x="44" y="32"/>
                    </a:lnTo>
                    <a:lnTo>
                      <a:pt x="40" y="16"/>
                    </a:lnTo>
                    <a:lnTo>
                      <a:pt x="38" y="14"/>
                    </a:lnTo>
                    <a:lnTo>
                      <a:pt x="36" y="12"/>
                    </a:lnTo>
                    <a:lnTo>
                      <a:pt x="36" y="12"/>
                    </a:lnTo>
                    <a:lnTo>
                      <a:pt x="24" y="8"/>
                    </a:lnTo>
                    <a:lnTo>
                      <a:pt x="2" y="4"/>
                    </a:lnTo>
                    <a:lnTo>
                      <a:pt x="2" y="4"/>
                    </a:lnTo>
                    <a:lnTo>
                      <a:pt x="0" y="2"/>
                    </a:lnTo>
                    <a:lnTo>
                      <a:pt x="2" y="0"/>
                    </a:lnTo>
                    <a:lnTo>
                      <a:pt x="2" y="0"/>
                    </a:lnTo>
                    <a:lnTo>
                      <a:pt x="124" y="0"/>
                    </a:lnTo>
                    <a:lnTo>
                      <a:pt x="124" y="0"/>
                    </a:lnTo>
                    <a:lnTo>
                      <a:pt x="124" y="2"/>
                    </a:lnTo>
                    <a:lnTo>
                      <a:pt x="124" y="4"/>
                    </a:lnTo>
                    <a:lnTo>
                      <a:pt x="122" y="4"/>
                    </a:lnTo>
                    <a:lnTo>
                      <a:pt x="122" y="4"/>
                    </a:lnTo>
                    <a:lnTo>
                      <a:pt x="100" y="8"/>
                    </a:lnTo>
                    <a:lnTo>
                      <a:pt x="88" y="12"/>
                    </a:lnTo>
                    <a:lnTo>
                      <a:pt x="88" y="12"/>
                    </a:lnTo>
                    <a:lnTo>
                      <a:pt x="86" y="14"/>
                    </a:lnTo>
                    <a:lnTo>
                      <a:pt x="84" y="16"/>
                    </a:lnTo>
                    <a:lnTo>
                      <a:pt x="80" y="32"/>
                    </a:lnTo>
                    <a:lnTo>
                      <a:pt x="78" y="65"/>
                    </a:lnTo>
                    <a:lnTo>
                      <a:pt x="78" y="123"/>
                    </a:lnTo>
                    <a:lnTo>
                      <a:pt x="78" y="197"/>
                    </a:lnTo>
                    <a:lnTo>
                      <a:pt x="78" y="197"/>
                    </a:lnTo>
                    <a:lnTo>
                      <a:pt x="78" y="219"/>
                    </a:lnTo>
                    <a:lnTo>
                      <a:pt x="84" y="239"/>
                    </a:lnTo>
                    <a:lnTo>
                      <a:pt x="92" y="257"/>
                    </a:lnTo>
                    <a:lnTo>
                      <a:pt x="104" y="271"/>
                    </a:lnTo>
                    <a:lnTo>
                      <a:pt x="120" y="285"/>
                    </a:lnTo>
                    <a:lnTo>
                      <a:pt x="138" y="293"/>
                    </a:lnTo>
                    <a:lnTo>
                      <a:pt x="157" y="299"/>
                    </a:lnTo>
                    <a:lnTo>
                      <a:pt x="179" y="301"/>
                    </a:lnTo>
                    <a:lnTo>
                      <a:pt x="179" y="301"/>
                    </a:lnTo>
                    <a:lnTo>
                      <a:pt x="201" y="299"/>
                    </a:lnTo>
                    <a:lnTo>
                      <a:pt x="219" y="293"/>
                    </a:lnTo>
                    <a:lnTo>
                      <a:pt x="235" y="285"/>
                    </a:lnTo>
                    <a:lnTo>
                      <a:pt x="249" y="273"/>
                    </a:lnTo>
                    <a:lnTo>
                      <a:pt x="259" y="257"/>
                    </a:lnTo>
                    <a:lnTo>
                      <a:pt x="267" y="241"/>
                    </a:lnTo>
                    <a:lnTo>
                      <a:pt x="271" y="223"/>
                    </a:lnTo>
                    <a:lnTo>
                      <a:pt x="273" y="203"/>
                    </a:lnTo>
                    <a:lnTo>
                      <a:pt x="273" y="123"/>
                    </a:lnTo>
                    <a:lnTo>
                      <a:pt x="273" y="123"/>
                    </a:lnTo>
                    <a:lnTo>
                      <a:pt x="273" y="65"/>
                    </a:lnTo>
                    <a:lnTo>
                      <a:pt x="271" y="34"/>
                    </a:lnTo>
                    <a:lnTo>
                      <a:pt x="267" y="18"/>
                    </a:lnTo>
                    <a:lnTo>
                      <a:pt x="265" y="12"/>
                    </a:lnTo>
                    <a:lnTo>
                      <a:pt x="265" y="12"/>
                    </a:lnTo>
                    <a:lnTo>
                      <a:pt x="259" y="10"/>
                    </a:lnTo>
                    <a:lnTo>
                      <a:pt x="251" y="8"/>
                    </a:lnTo>
                    <a:lnTo>
                      <a:pt x="229" y="4"/>
                    </a:lnTo>
                    <a:lnTo>
                      <a:pt x="229" y="4"/>
                    </a:lnTo>
                    <a:lnTo>
                      <a:pt x="227" y="4"/>
                    </a:lnTo>
                    <a:lnTo>
                      <a:pt x="227" y="2"/>
                    </a:lnTo>
                    <a:lnTo>
                      <a:pt x="229" y="0"/>
                    </a:lnTo>
                    <a:lnTo>
                      <a:pt x="229" y="0"/>
                    </a:lnTo>
                    <a:lnTo>
                      <a:pt x="333" y="0"/>
                    </a:lnTo>
                    <a:lnTo>
                      <a:pt x="333" y="0"/>
                    </a:lnTo>
                    <a:lnTo>
                      <a:pt x="335" y="2"/>
                    </a:lnTo>
                    <a:lnTo>
                      <a:pt x="333" y="4"/>
                    </a:lnTo>
                    <a:lnTo>
                      <a:pt x="333" y="4"/>
                    </a:lnTo>
                    <a:lnTo>
                      <a:pt x="311" y="8"/>
                    </a:lnTo>
                    <a:lnTo>
                      <a:pt x="303" y="10"/>
                    </a:lnTo>
                    <a:lnTo>
                      <a:pt x="299" y="12"/>
                    </a:lnTo>
                    <a:lnTo>
                      <a:pt x="29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16">
                <a:extLst>
                  <a:ext uri="{FF2B5EF4-FFF2-40B4-BE49-F238E27FC236}">
                    <a16:creationId xmlns:a16="http://schemas.microsoft.com/office/drawing/2014/main" id="{8E1881DA-9CC9-42BE-8058-AB98B274AC15}"/>
                  </a:ext>
                </a:extLst>
              </p:cNvPr>
              <p:cNvSpPr>
                <a:spLocks/>
              </p:cNvSpPr>
              <p:nvPr/>
            </p:nvSpPr>
            <p:spPr bwMode="auto">
              <a:xfrm>
                <a:off x="8863013" y="2687638"/>
                <a:ext cx="565150" cy="509588"/>
              </a:xfrm>
              <a:custGeom>
                <a:avLst/>
                <a:gdLst>
                  <a:gd name="T0" fmla="*/ 320 w 356"/>
                  <a:gd name="T1" fmla="*/ 18 h 321"/>
                  <a:gd name="T2" fmla="*/ 314 w 356"/>
                  <a:gd name="T3" fmla="*/ 36 h 321"/>
                  <a:gd name="T4" fmla="*/ 312 w 356"/>
                  <a:gd name="T5" fmla="*/ 125 h 321"/>
                  <a:gd name="T6" fmla="*/ 312 w 356"/>
                  <a:gd name="T7" fmla="*/ 195 h 321"/>
                  <a:gd name="T8" fmla="*/ 314 w 356"/>
                  <a:gd name="T9" fmla="*/ 319 h 321"/>
                  <a:gd name="T10" fmla="*/ 314 w 356"/>
                  <a:gd name="T11" fmla="*/ 321 h 321"/>
                  <a:gd name="T12" fmla="*/ 308 w 356"/>
                  <a:gd name="T13" fmla="*/ 321 h 321"/>
                  <a:gd name="T14" fmla="*/ 62 w 356"/>
                  <a:gd name="T15" fmla="*/ 61 h 321"/>
                  <a:gd name="T16" fmla="*/ 64 w 356"/>
                  <a:gd name="T17" fmla="*/ 195 h 321"/>
                  <a:gd name="T18" fmla="*/ 68 w 356"/>
                  <a:gd name="T19" fmla="*/ 281 h 321"/>
                  <a:gd name="T20" fmla="*/ 78 w 356"/>
                  <a:gd name="T21" fmla="*/ 305 h 321"/>
                  <a:gd name="T22" fmla="*/ 92 w 356"/>
                  <a:gd name="T23" fmla="*/ 309 h 321"/>
                  <a:gd name="T24" fmla="*/ 114 w 356"/>
                  <a:gd name="T25" fmla="*/ 313 h 321"/>
                  <a:gd name="T26" fmla="*/ 114 w 356"/>
                  <a:gd name="T27" fmla="*/ 317 h 321"/>
                  <a:gd name="T28" fmla="*/ 114 w 356"/>
                  <a:gd name="T29" fmla="*/ 319 h 321"/>
                  <a:gd name="T30" fmla="*/ 0 w 356"/>
                  <a:gd name="T31" fmla="*/ 319 h 321"/>
                  <a:gd name="T32" fmla="*/ 0 w 356"/>
                  <a:gd name="T33" fmla="*/ 315 h 321"/>
                  <a:gd name="T34" fmla="*/ 0 w 356"/>
                  <a:gd name="T35" fmla="*/ 313 h 321"/>
                  <a:gd name="T36" fmla="*/ 32 w 356"/>
                  <a:gd name="T37" fmla="*/ 307 h 321"/>
                  <a:gd name="T38" fmla="*/ 36 w 356"/>
                  <a:gd name="T39" fmla="*/ 303 h 321"/>
                  <a:gd name="T40" fmla="*/ 42 w 356"/>
                  <a:gd name="T41" fmla="*/ 285 h 321"/>
                  <a:gd name="T42" fmla="*/ 46 w 356"/>
                  <a:gd name="T43" fmla="*/ 195 h 321"/>
                  <a:gd name="T44" fmla="*/ 44 w 356"/>
                  <a:gd name="T45" fmla="*/ 125 h 321"/>
                  <a:gd name="T46" fmla="*/ 42 w 356"/>
                  <a:gd name="T47" fmla="*/ 2 h 321"/>
                  <a:gd name="T48" fmla="*/ 42 w 356"/>
                  <a:gd name="T49" fmla="*/ 0 h 321"/>
                  <a:gd name="T50" fmla="*/ 48 w 356"/>
                  <a:gd name="T51" fmla="*/ 0 h 321"/>
                  <a:gd name="T52" fmla="*/ 294 w 356"/>
                  <a:gd name="T53" fmla="*/ 261 h 321"/>
                  <a:gd name="T54" fmla="*/ 292 w 356"/>
                  <a:gd name="T55" fmla="*/ 125 h 321"/>
                  <a:gd name="T56" fmla="*/ 288 w 356"/>
                  <a:gd name="T57" fmla="*/ 36 h 321"/>
                  <a:gd name="T58" fmla="*/ 280 w 356"/>
                  <a:gd name="T59" fmla="*/ 16 h 321"/>
                  <a:gd name="T60" fmla="*/ 274 w 356"/>
                  <a:gd name="T61" fmla="*/ 14 h 321"/>
                  <a:gd name="T62" fmla="*/ 240 w 356"/>
                  <a:gd name="T63" fmla="*/ 8 h 321"/>
                  <a:gd name="T64" fmla="*/ 240 w 356"/>
                  <a:gd name="T65" fmla="*/ 6 h 321"/>
                  <a:gd name="T66" fmla="*/ 240 w 356"/>
                  <a:gd name="T67" fmla="*/ 2 h 321"/>
                  <a:gd name="T68" fmla="*/ 354 w 356"/>
                  <a:gd name="T69" fmla="*/ 2 h 321"/>
                  <a:gd name="T70" fmla="*/ 356 w 356"/>
                  <a:gd name="T71" fmla="*/ 4 h 321"/>
                  <a:gd name="T72" fmla="*/ 354 w 356"/>
                  <a:gd name="T73" fmla="*/ 8 h 321"/>
                  <a:gd name="T74" fmla="*/ 332 w 356"/>
                  <a:gd name="T75" fmla="*/ 12 h 321"/>
                  <a:gd name="T76" fmla="*/ 320 w 356"/>
                  <a:gd name="T77" fmla="*/ 18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6" h="321">
                    <a:moveTo>
                      <a:pt x="320" y="18"/>
                    </a:moveTo>
                    <a:lnTo>
                      <a:pt x="320" y="18"/>
                    </a:lnTo>
                    <a:lnTo>
                      <a:pt x="318" y="22"/>
                    </a:lnTo>
                    <a:lnTo>
                      <a:pt x="314" y="36"/>
                    </a:lnTo>
                    <a:lnTo>
                      <a:pt x="312" y="67"/>
                    </a:lnTo>
                    <a:lnTo>
                      <a:pt x="312" y="125"/>
                    </a:lnTo>
                    <a:lnTo>
                      <a:pt x="312" y="195"/>
                    </a:lnTo>
                    <a:lnTo>
                      <a:pt x="312" y="195"/>
                    </a:lnTo>
                    <a:lnTo>
                      <a:pt x="312" y="259"/>
                    </a:lnTo>
                    <a:lnTo>
                      <a:pt x="314" y="319"/>
                    </a:lnTo>
                    <a:lnTo>
                      <a:pt x="314" y="319"/>
                    </a:lnTo>
                    <a:lnTo>
                      <a:pt x="314" y="321"/>
                    </a:lnTo>
                    <a:lnTo>
                      <a:pt x="312" y="321"/>
                    </a:lnTo>
                    <a:lnTo>
                      <a:pt x="308" y="321"/>
                    </a:lnTo>
                    <a:lnTo>
                      <a:pt x="306" y="321"/>
                    </a:lnTo>
                    <a:lnTo>
                      <a:pt x="62" y="61"/>
                    </a:lnTo>
                    <a:lnTo>
                      <a:pt x="64" y="195"/>
                    </a:lnTo>
                    <a:lnTo>
                      <a:pt x="64" y="195"/>
                    </a:lnTo>
                    <a:lnTo>
                      <a:pt x="66" y="249"/>
                    </a:lnTo>
                    <a:lnTo>
                      <a:pt x="68" y="281"/>
                    </a:lnTo>
                    <a:lnTo>
                      <a:pt x="72" y="297"/>
                    </a:lnTo>
                    <a:lnTo>
                      <a:pt x="78" y="305"/>
                    </a:lnTo>
                    <a:lnTo>
                      <a:pt x="78" y="305"/>
                    </a:lnTo>
                    <a:lnTo>
                      <a:pt x="92" y="309"/>
                    </a:lnTo>
                    <a:lnTo>
                      <a:pt x="114" y="313"/>
                    </a:lnTo>
                    <a:lnTo>
                      <a:pt x="114" y="313"/>
                    </a:lnTo>
                    <a:lnTo>
                      <a:pt x="114" y="315"/>
                    </a:lnTo>
                    <a:lnTo>
                      <a:pt x="114" y="317"/>
                    </a:lnTo>
                    <a:lnTo>
                      <a:pt x="114" y="319"/>
                    </a:lnTo>
                    <a:lnTo>
                      <a:pt x="114" y="319"/>
                    </a:lnTo>
                    <a:lnTo>
                      <a:pt x="0" y="319"/>
                    </a:lnTo>
                    <a:lnTo>
                      <a:pt x="0" y="319"/>
                    </a:lnTo>
                    <a:lnTo>
                      <a:pt x="0" y="317"/>
                    </a:lnTo>
                    <a:lnTo>
                      <a:pt x="0" y="315"/>
                    </a:lnTo>
                    <a:lnTo>
                      <a:pt x="0" y="313"/>
                    </a:lnTo>
                    <a:lnTo>
                      <a:pt x="0" y="313"/>
                    </a:lnTo>
                    <a:lnTo>
                      <a:pt x="24" y="309"/>
                    </a:lnTo>
                    <a:lnTo>
                      <a:pt x="32" y="307"/>
                    </a:lnTo>
                    <a:lnTo>
                      <a:pt x="36" y="303"/>
                    </a:lnTo>
                    <a:lnTo>
                      <a:pt x="36" y="303"/>
                    </a:lnTo>
                    <a:lnTo>
                      <a:pt x="40" y="299"/>
                    </a:lnTo>
                    <a:lnTo>
                      <a:pt x="42" y="285"/>
                    </a:lnTo>
                    <a:lnTo>
                      <a:pt x="44" y="253"/>
                    </a:lnTo>
                    <a:lnTo>
                      <a:pt x="46" y="195"/>
                    </a:lnTo>
                    <a:lnTo>
                      <a:pt x="44" y="125"/>
                    </a:lnTo>
                    <a:lnTo>
                      <a:pt x="44" y="125"/>
                    </a:lnTo>
                    <a:lnTo>
                      <a:pt x="44" y="61"/>
                    </a:lnTo>
                    <a:lnTo>
                      <a:pt x="42" y="2"/>
                    </a:lnTo>
                    <a:lnTo>
                      <a:pt x="42" y="2"/>
                    </a:lnTo>
                    <a:lnTo>
                      <a:pt x="42" y="0"/>
                    </a:lnTo>
                    <a:lnTo>
                      <a:pt x="46" y="0"/>
                    </a:lnTo>
                    <a:lnTo>
                      <a:pt x="48" y="0"/>
                    </a:lnTo>
                    <a:lnTo>
                      <a:pt x="50" y="0"/>
                    </a:lnTo>
                    <a:lnTo>
                      <a:pt x="294" y="261"/>
                    </a:lnTo>
                    <a:lnTo>
                      <a:pt x="292" y="125"/>
                    </a:lnTo>
                    <a:lnTo>
                      <a:pt x="292" y="125"/>
                    </a:lnTo>
                    <a:lnTo>
                      <a:pt x="292" y="67"/>
                    </a:lnTo>
                    <a:lnTo>
                      <a:pt x="288" y="36"/>
                    </a:lnTo>
                    <a:lnTo>
                      <a:pt x="284" y="22"/>
                    </a:lnTo>
                    <a:lnTo>
                      <a:pt x="280" y="16"/>
                    </a:lnTo>
                    <a:lnTo>
                      <a:pt x="280" y="16"/>
                    </a:lnTo>
                    <a:lnTo>
                      <a:pt x="274" y="14"/>
                    </a:lnTo>
                    <a:lnTo>
                      <a:pt x="266" y="12"/>
                    </a:lnTo>
                    <a:lnTo>
                      <a:pt x="240" y="8"/>
                    </a:lnTo>
                    <a:lnTo>
                      <a:pt x="240" y="8"/>
                    </a:lnTo>
                    <a:lnTo>
                      <a:pt x="240" y="6"/>
                    </a:lnTo>
                    <a:lnTo>
                      <a:pt x="240" y="4"/>
                    </a:lnTo>
                    <a:lnTo>
                      <a:pt x="240" y="2"/>
                    </a:lnTo>
                    <a:lnTo>
                      <a:pt x="240" y="2"/>
                    </a:lnTo>
                    <a:lnTo>
                      <a:pt x="354" y="2"/>
                    </a:lnTo>
                    <a:lnTo>
                      <a:pt x="354" y="2"/>
                    </a:lnTo>
                    <a:lnTo>
                      <a:pt x="356" y="4"/>
                    </a:lnTo>
                    <a:lnTo>
                      <a:pt x="356" y="6"/>
                    </a:lnTo>
                    <a:lnTo>
                      <a:pt x="354" y="8"/>
                    </a:lnTo>
                    <a:lnTo>
                      <a:pt x="354" y="8"/>
                    </a:lnTo>
                    <a:lnTo>
                      <a:pt x="332" y="12"/>
                    </a:lnTo>
                    <a:lnTo>
                      <a:pt x="326" y="14"/>
                    </a:lnTo>
                    <a:lnTo>
                      <a:pt x="320" y="18"/>
                    </a:lnTo>
                    <a:lnTo>
                      <a:pt x="320"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17">
                <a:extLst>
                  <a:ext uri="{FF2B5EF4-FFF2-40B4-BE49-F238E27FC236}">
                    <a16:creationId xmlns:a16="http://schemas.microsoft.com/office/drawing/2014/main" id="{EBE848F9-F8BC-4954-85A4-3F21B5E776D8}"/>
                  </a:ext>
                </a:extLst>
              </p:cNvPr>
              <p:cNvSpPr>
                <a:spLocks/>
              </p:cNvSpPr>
              <p:nvPr/>
            </p:nvSpPr>
            <p:spPr bwMode="auto">
              <a:xfrm>
                <a:off x="9637713" y="2684463"/>
                <a:ext cx="501650" cy="515938"/>
              </a:xfrm>
              <a:custGeom>
                <a:avLst/>
                <a:gdLst>
                  <a:gd name="T0" fmla="*/ 294 w 316"/>
                  <a:gd name="T1" fmla="*/ 179 h 325"/>
                  <a:gd name="T2" fmla="*/ 282 w 316"/>
                  <a:gd name="T3" fmla="*/ 183 h 325"/>
                  <a:gd name="T4" fmla="*/ 276 w 316"/>
                  <a:gd name="T5" fmla="*/ 235 h 325"/>
                  <a:gd name="T6" fmla="*/ 276 w 316"/>
                  <a:gd name="T7" fmla="*/ 297 h 325"/>
                  <a:gd name="T8" fmla="*/ 202 w 316"/>
                  <a:gd name="T9" fmla="*/ 323 h 325"/>
                  <a:gd name="T10" fmla="*/ 154 w 316"/>
                  <a:gd name="T11" fmla="*/ 323 h 325"/>
                  <a:gd name="T12" fmla="*/ 104 w 316"/>
                  <a:gd name="T13" fmla="*/ 311 h 325"/>
                  <a:gd name="T14" fmla="*/ 62 w 316"/>
                  <a:gd name="T15" fmla="*/ 289 h 325"/>
                  <a:gd name="T16" fmla="*/ 30 w 316"/>
                  <a:gd name="T17" fmla="*/ 255 h 325"/>
                  <a:gd name="T18" fmla="*/ 8 w 316"/>
                  <a:gd name="T19" fmla="*/ 213 h 325"/>
                  <a:gd name="T20" fmla="*/ 0 w 316"/>
                  <a:gd name="T21" fmla="*/ 165 h 325"/>
                  <a:gd name="T22" fmla="*/ 4 w 316"/>
                  <a:gd name="T23" fmla="*/ 135 h 325"/>
                  <a:gd name="T24" fmla="*/ 18 w 316"/>
                  <a:gd name="T25" fmla="*/ 91 h 325"/>
                  <a:gd name="T26" fmla="*/ 44 w 316"/>
                  <a:gd name="T27" fmla="*/ 51 h 325"/>
                  <a:gd name="T28" fmla="*/ 82 w 316"/>
                  <a:gd name="T29" fmla="*/ 22 h 325"/>
                  <a:gd name="T30" fmla="*/ 130 w 316"/>
                  <a:gd name="T31" fmla="*/ 4 h 325"/>
                  <a:gd name="T32" fmla="*/ 170 w 316"/>
                  <a:gd name="T33" fmla="*/ 0 h 325"/>
                  <a:gd name="T34" fmla="*/ 232 w 316"/>
                  <a:gd name="T35" fmla="*/ 10 h 325"/>
                  <a:gd name="T36" fmla="*/ 268 w 316"/>
                  <a:gd name="T37" fmla="*/ 14 h 325"/>
                  <a:gd name="T38" fmla="*/ 270 w 316"/>
                  <a:gd name="T39" fmla="*/ 16 h 325"/>
                  <a:gd name="T40" fmla="*/ 272 w 316"/>
                  <a:gd name="T41" fmla="*/ 85 h 325"/>
                  <a:gd name="T42" fmla="*/ 270 w 316"/>
                  <a:gd name="T43" fmla="*/ 87 h 325"/>
                  <a:gd name="T44" fmla="*/ 268 w 316"/>
                  <a:gd name="T45" fmla="*/ 85 h 325"/>
                  <a:gd name="T46" fmla="*/ 254 w 316"/>
                  <a:gd name="T47" fmla="*/ 55 h 325"/>
                  <a:gd name="T48" fmla="*/ 232 w 316"/>
                  <a:gd name="T49" fmla="*/ 34 h 325"/>
                  <a:gd name="T50" fmla="*/ 176 w 316"/>
                  <a:gd name="T51" fmla="*/ 14 h 325"/>
                  <a:gd name="T52" fmla="*/ 148 w 316"/>
                  <a:gd name="T53" fmla="*/ 14 h 325"/>
                  <a:gd name="T54" fmla="*/ 106 w 316"/>
                  <a:gd name="T55" fmla="*/ 24 h 325"/>
                  <a:gd name="T56" fmla="*/ 76 w 316"/>
                  <a:gd name="T57" fmla="*/ 45 h 325"/>
                  <a:gd name="T58" fmla="*/ 52 w 316"/>
                  <a:gd name="T59" fmla="*/ 77 h 325"/>
                  <a:gd name="T60" fmla="*/ 36 w 316"/>
                  <a:gd name="T61" fmla="*/ 151 h 325"/>
                  <a:gd name="T62" fmla="*/ 38 w 316"/>
                  <a:gd name="T63" fmla="*/ 183 h 325"/>
                  <a:gd name="T64" fmla="*/ 52 w 316"/>
                  <a:gd name="T65" fmla="*/ 225 h 325"/>
                  <a:gd name="T66" fmla="*/ 76 w 316"/>
                  <a:gd name="T67" fmla="*/ 261 h 325"/>
                  <a:gd name="T68" fmla="*/ 112 w 316"/>
                  <a:gd name="T69" fmla="*/ 289 h 325"/>
                  <a:gd name="T70" fmla="*/ 154 w 316"/>
                  <a:gd name="T71" fmla="*/ 307 h 325"/>
                  <a:gd name="T72" fmla="*/ 188 w 316"/>
                  <a:gd name="T73" fmla="*/ 311 h 325"/>
                  <a:gd name="T74" fmla="*/ 234 w 316"/>
                  <a:gd name="T75" fmla="*/ 303 h 325"/>
                  <a:gd name="T76" fmla="*/ 246 w 316"/>
                  <a:gd name="T77" fmla="*/ 237 h 325"/>
                  <a:gd name="T78" fmla="*/ 240 w 316"/>
                  <a:gd name="T79" fmla="*/ 185 h 325"/>
                  <a:gd name="T80" fmla="*/ 234 w 316"/>
                  <a:gd name="T81" fmla="*/ 181 h 325"/>
                  <a:gd name="T82" fmla="*/ 202 w 316"/>
                  <a:gd name="T83" fmla="*/ 175 h 325"/>
                  <a:gd name="T84" fmla="*/ 200 w 316"/>
                  <a:gd name="T85" fmla="*/ 171 h 325"/>
                  <a:gd name="T86" fmla="*/ 314 w 316"/>
                  <a:gd name="T87" fmla="*/ 171 h 325"/>
                  <a:gd name="T88" fmla="*/ 314 w 316"/>
                  <a:gd name="T89" fmla="*/ 17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16" h="325">
                    <a:moveTo>
                      <a:pt x="314" y="175"/>
                    </a:moveTo>
                    <a:lnTo>
                      <a:pt x="314" y="175"/>
                    </a:lnTo>
                    <a:lnTo>
                      <a:pt x="294" y="179"/>
                    </a:lnTo>
                    <a:lnTo>
                      <a:pt x="288" y="179"/>
                    </a:lnTo>
                    <a:lnTo>
                      <a:pt x="282" y="183"/>
                    </a:lnTo>
                    <a:lnTo>
                      <a:pt x="282" y="183"/>
                    </a:lnTo>
                    <a:lnTo>
                      <a:pt x="280" y="187"/>
                    </a:lnTo>
                    <a:lnTo>
                      <a:pt x="278" y="201"/>
                    </a:lnTo>
                    <a:lnTo>
                      <a:pt x="276" y="235"/>
                    </a:lnTo>
                    <a:lnTo>
                      <a:pt x="276" y="293"/>
                    </a:lnTo>
                    <a:lnTo>
                      <a:pt x="276" y="297"/>
                    </a:lnTo>
                    <a:lnTo>
                      <a:pt x="276" y="297"/>
                    </a:lnTo>
                    <a:lnTo>
                      <a:pt x="254" y="307"/>
                    </a:lnTo>
                    <a:lnTo>
                      <a:pt x="230" y="317"/>
                    </a:lnTo>
                    <a:lnTo>
                      <a:pt x="202" y="323"/>
                    </a:lnTo>
                    <a:lnTo>
                      <a:pt x="172" y="325"/>
                    </a:lnTo>
                    <a:lnTo>
                      <a:pt x="172" y="325"/>
                    </a:lnTo>
                    <a:lnTo>
                      <a:pt x="154" y="323"/>
                    </a:lnTo>
                    <a:lnTo>
                      <a:pt x="136" y="321"/>
                    </a:lnTo>
                    <a:lnTo>
                      <a:pt x="120" y="317"/>
                    </a:lnTo>
                    <a:lnTo>
                      <a:pt x="104" y="311"/>
                    </a:lnTo>
                    <a:lnTo>
                      <a:pt x="90" y="305"/>
                    </a:lnTo>
                    <a:lnTo>
                      <a:pt x="76" y="297"/>
                    </a:lnTo>
                    <a:lnTo>
                      <a:pt x="62" y="289"/>
                    </a:lnTo>
                    <a:lnTo>
                      <a:pt x="50" y="277"/>
                    </a:lnTo>
                    <a:lnTo>
                      <a:pt x="40" y="267"/>
                    </a:lnTo>
                    <a:lnTo>
                      <a:pt x="30" y="255"/>
                    </a:lnTo>
                    <a:lnTo>
                      <a:pt x="22" y="241"/>
                    </a:lnTo>
                    <a:lnTo>
                      <a:pt x="14" y="227"/>
                    </a:lnTo>
                    <a:lnTo>
                      <a:pt x="8" y="213"/>
                    </a:lnTo>
                    <a:lnTo>
                      <a:pt x="4" y="197"/>
                    </a:lnTo>
                    <a:lnTo>
                      <a:pt x="2" y="183"/>
                    </a:lnTo>
                    <a:lnTo>
                      <a:pt x="0" y="165"/>
                    </a:lnTo>
                    <a:lnTo>
                      <a:pt x="0" y="165"/>
                    </a:lnTo>
                    <a:lnTo>
                      <a:pt x="2" y="151"/>
                    </a:lnTo>
                    <a:lnTo>
                      <a:pt x="4" y="135"/>
                    </a:lnTo>
                    <a:lnTo>
                      <a:pt x="6" y="119"/>
                    </a:lnTo>
                    <a:lnTo>
                      <a:pt x="12" y="105"/>
                    </a:lnTo>
                    <a:lnTo>
                      <a:pt x="18" y="91"/>
                    </a:lnTo>
                    <a:lnTo>
                      <a:pt x="24" y="77"/>
                    </a:lnTo>
                    <a:lnTo>
                      <a:pt x="34" y="63"/>
                    </a:lnTo>
                    <a:lnTo>
                      <a:pt x="44" y="51"/>
                    </a:lnTo>
                    <a:lnTo>
                      <a:pt x="54" y="41"/>
                    </a:lnTo>
                    <a:lnTo>
                      <a:pt x="68" y="32"/>
                    </a:lnTo>
                    <a:lnTo>
                      <a:pt x="82" y="22"/>
                    </a:lnTo>
                    <a:lnTo>
                      <a:pt x="96" y="14"/>
                    </a:lnTo>
                    <a:lnTo>
                      <a:pt x="112" y="8"/>
                    </a:lnTo>
                    <a:lnTo>
                      <a:pt x="130" y="4"/>
                    </a:lnTo>
                    <a:lnTo>
                      <a:pt x="150" y="2"/>
                    </a:lnTo>
                    <a:lnTo>
                      <a:pt x="170" y="0"/>
                    </a:lnTo>
                    <a:lnTo>
                      <a:pt x="170" y="0"/>
                    </a:lnTo>
                    <a:lnTo>
                      <a:pt x="188" y="2"/>
                    </a:lnTo>
                    <a:lnTo>
                      <a:pt x="204" y="4"/>
                    </a:lnTo>
                    <a:lnTo>
                      <a:pt x="232" y="10"/>
                    </a:lnTo>
                    <a:lnTo>
                      <a:pt x="252" y="14"/>
                    </a:lnTo>
                    <a:lnTo>
                      <a:pt x="260" y="16"/>
                    </a:lnTo>
                    <a:lnTo>
                      <a:pt x="268" y="14"/>
                    </a:lnTo>
                    <a:lnTo>
                      <a:pt x="268" y="14"/>
                    </a:lnTo>
                    <a:lnTo>
                      <a:pt x="270" y="14"/>
                    </a:lnTo>
                    <a:lnTo>
                      <a:pt x="270" y="16"/>
                    </a:lnTo>
                    <a:lnTo>
                      <a:pt x="270" y="16"/>
                    </a:lnTo>
                    <a:lnTo>
                      <a:pt x="272" y="47"/>
                    </a:lnTo>
                    <a:lnTo>
                      <a:pt x="272" y="85"/>
                    </a:lnTo>
                    <a:lnTo>
                      <a:pt x="272" y="85"/>
                    </a:lnTo>
                    <a:lnTo>
                      <a:pt x="272" y="87"/>
                    </a:lnTo>
                    <a:lnTo>
                      <a:pt x="270" y="87"/>
                    </a:lnTo>
                    <a:lnTo>
                      <a:pt x="268" y="87"/>
                    </a:lnTo>
                    <a:lnTo>
                      <a:pt x="268" y="85"/>
                    </a:lnTo>
                    <a:lnTo>
                      <a:pt x="268" y="85"/>
                    </a:lnTo>
                    <a:lnTo>
                      <a:pt x="264" y="75"/>
                    </a:lnTo>
                    <a:lnTo>
                      <a:pt x="260" y="65"/>
                    </a:lnTo>
                    <a:lnTo>
                      <a:pt x="254" y="55"/>
                    </a:lnTo>
                    <a:lnTo>
                      <a:pt x="248" y="45"/>
                    </a:lnTo>
                    <a:lnTo>
                      <a:pt x="248" y="45"/>
                    </a:lnTo>
                    <a:lnTo>
                      <a:pt x="232" y="34"/>
                    </a:lnTo>
                    <a:lnTo>
                      <a:pt x="212" y="24"/>
                    </a:lnTo>
                    <a:lnTo>
                      <a:pt x="188" y="16"/>
                    </a:lnTo>
                    <a:lnTo>
                      <a:pt x="176" y="14"/>
                    </a:lnTo>
                    <a:lnTo>
                      <a:pt x="164" y="12"/>
                    </a:lnTo>
                    <a:lnTo>
                      <a:pt x="164" y="12"/>
                    </a:lnTo>
                    <a:lnTo>
                      <a:pt x="148" y="14"/>
                    </a:lnTo>
                    <a:lnTo>
                      <a:pt x="134" y="16"/>
                    </a:lnTo>
                    <a:lnTo>
                      <a:pt x="120" y="20"/>
                    </a:lnTo>
                    <a:lnTo>
                      <a:pt x="106" y="24"/>
                    </a:lnTo>
                    <a:lnTo>
                      <a:pt x="94" y="30"/>
                    </a:lnTo>
                    <a:lnTo>
                      <a:pt x="84" y="38"/>
                    </a:lnTo>
                    <a:lnTo>
                      <a:pt x="76" y="45"/>
                    </a:lnTo>
                    <a:lnTo>
                      <a:pt x="66" y="55"/>
                    </a:lnTo>
                    <a:lnTo>
                      <a:pt x="60" y="65"/>
                    </a:lnTo>
                    <a:lnTo>
                      <a:pt x="52" y="77"/>
                    </a:lnTo>
                    <a:lnTo>
                      <a:pt x="44" y="101"/>
                    </a:lnTo>
                    <a:lnTo>
                      <a:pt x="38" y="125"/>
                    </a:lnTo>
                    <a:lnTo>
                      <a:pt x="36" y="151"/>
                    </a:lnTo>
                    <a:lnTo>
                      <a:pt x="36" y="151"/>
                    </a:lnTo>
                    <a:lnTo>
                      <a:pt x="36" y="167"/>
                    </a:lnTo>
                    <a:lnTo>
                      <a:pt x="38" y="183"/>
                    </a:lnTo>
                    <a:lnTo>
                      <a:pt x="42" y="197"/>
                    </a:lnTo>
                    <a:lnTo>
                      <a:pt x="46" y="211"/>
                    </a:lnTo>
                    <a:lnTo>
                      <a:pt x="52" y="225"/>
                    </a:lnTo>
                    <a:lnTo>
                      <a:pt x="60" y="237"/>
                    </a:lnTo>
                    <a:lnTo>
                      <a:pt x="68" y="251"/>
                    </a:lnTo>
                    <a:lnTo>
                      <a:pt x="76" y="261"/>
                    </a:lnTo>
                    <a:lnTo>
                      <a:pt x="88" y="273"/>
                    </a:lnTo>
                    <a:lnTo>
                      <a:pt x="98" y="281"/>
                    </a:lnTo>
                    <a:lnTo>
                      <a:pt x="112" y="289"/>
                    </a:lnTo>
                    <a:lnTo>
                      <a:pt x="124" y="297"/>
                    </a:lnTo>
                    <a:lnTo>
                      <a:pt x="140" y="303"/>
                    </a:lnTo>
                    <a:lnTo>
                      <a:pt x="154" y="307"/>
                    </a:lnTo>
                    <a:lnTo>
                      <a:pt x="170" y="309"/>
                    </a:lnTo>
                    <a:lnTo>
                      <a:pt x="188" y="311"/>
                    </a:lnTo>
                    <a:lnTo>
                      <a:pt x="188" y="311"/>
                    </a:lnTo>
                    <a:lnTo>
                      <a:pt x="204" y="309"/>
                    </a:lnTo>
                    <a:lnTo>
                      <a:pt x="220" y="307"/>
                    </a:lnTo>
                    <a:lnTo>
                      <a:pt x="234" y="303"/>
                    </a:lnTo>
                    <a:lnTo>
                      <a:pt x="246" y="299"/>
                    </a:lnTo>
                    <a:lnTo>
                      <a:pt x="246" y="299"/>
                    </a:lnTo>
                    <a:lnTo>
                      <a:pt x="246" y="237"/>
                    </a:lnTo>
                    <a:lnTo>
                      <a:pt x="244" y="203"/>
                    </a:lnTo>
                    <a:lnTo>
                      <a:pt x="242" y="187"/>
                    </a:lnTo>
                    <a:lnTo>
                      <a:pt x="240" y="185"/>
                    </a:lnTo>
                    <a:lnTo>
                      <a:pt x="238" y="183"/>
                    </a:lnTo>
                    <a:lnTo>
                      <a:pt x="238" y="183"/>
                    </a:lnTo>
                    <a:lnTo>
                      <a:pt x="234" y="181"/>
                    </a:lnTo>
                    <a:lnTo>
                      <a:pt x="226" y="179"/>
                    </a:lnTo>
                    <a:lnTo>
                      <a:pt x="202" y="175"/>
                    </a:lnTo>
                    <a:lnTo>
                      <a:pt x="202" y="175"/>
                    </a:lnTo>
                    <a:lnTo>
                      <a:pt x="200" y="175"/>
                    </a:lnTo>
                    <a:lnTo>
                      <a:pt x="200" y="173"/>
                    </a:lnTo>
                    <a:lnTo>
                      <a:pt x="200" y="171"/>
                    </a:lnTo>
                    <a:lnTo>
                      <a:pt x="200" y="171"/>
                    </a:lnTo>
                    <a:lnTo>
                      <a:pt x="314" y="171"/>
                    </a:lnTo>
                    <a:lnTo>
                      <a:pt x="314" y="171"/>
                    </a:lnTo>
                    <a:lnTo>
                      <a:pt x="316" y="173"/>
                    </a:lnTo>
                    <a:lnTo>
                      <a:pt x="316" y="175"/>
                    </a:lnTo>
                    <a:lnTo>
                      <a:pt x="314" y="175"/>
                    </a:lnTo>
                    <a:lnTo>
                      <a:pt x="314" y="17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18">
                <a:extLst>
                  <a:ext uri="{FF2B5EF4-FFF2-40B4-BE49-F238E27FC236}">
                    <a16:creationId xmlns:a16="http://schemas.microsoft.com/office/drawing/2014/main" id="{B098ADFB-DCB8-4B56-8100-335FA0BC87A2}"/>
                  </a:ext>
                </a:extLst>
              </p:cNvPr>
              <p:cNvSpPr>
                <a:spLocks/>
              </p:cNvSpPr>
              <p:nvPr/>
            </p:nvSpPr>
            <p:spPr bwMode="auto">
              <a:xfrm>
                <a:off x="3573463" y="3825876"/>
                <a:ext cx="363538" cy="347663"/>
              </a:xfrm>
              <a:custGeom>
                <a:avLst/>
                <a:gdLst>
                  <a:gd name="T0" fmla="*/ 205 w 229"/>
                  <a:gd name="T1" fmla="*/ 12 h 219"/>
                  <a:gd name="T2" fmla="*/ 201 w 229"/>
                  <a:gd name="T3" fmla="*/ 24 h 219"/>
                  <a:gd name="T4" fmla="*/ 199 w 229"/>
                  <a:gd name="T5" fmla="*/ 84 h 219"/>
                  <a:gd name="T6" fmla="*/ 199 w 229"/>
                  <a:gd name="T7" fmla="*/ 140 h 219"/>
                  <a:gd name="T8" fmla="*/ 193 w 229"/>
                  <a:gd name="T9" fmla="*/ 170 h 219"/>
                  <a:gd name="T10" fmla="*/ 177 w 229"/>
                  <a:gd name="T11" fmla="*/ 195 h 219"/>
                  <a:gd name="T12" fmla="*/ 151 w 229"/>
                  <a:gd name="T13" fmla="*/ 211 h 219"/>
                  <a:gd name="T14" fmla="*/ 116 w 229"/>
                  <a:gd name="T15" fmla="*/ 219 h 219"/>
                  <a:gd name="T16" fmla="*/ 98 w 229"/>
                  <a:gd name="T17" fmla="*/ 217 h 219"/>
                  <a:gd name="T18" fmla="*/ 66 w 229"/>
                  <a:gd name="T19" fmla="*/ 205 h 219"/>
                  <a:gd name="T20" fmla="*/ 44 w 229"/>
                  <a:gd name="T21" fmla="*/ 185 h 219"/>
                  <a:gd name="T22" fmla="*/ 32 w 229"/>
                  <a:gd name="T23" fmla="*/ 158 h 219"/>
                  <a:gd name="T24" fmla="*/ 30 w 229"/>
                  <a:gd name="T25" fmla="*/ 84 h 219"/>
                  <a:gd name="T26" fmla="*/ 30 w 229"/>
                  <a:gd name="T27" fmla="*/ 46 h 219"/>
                  <a:gd name="T28" fmla="*/ 26 w 229"/>
                  <a:gd name="T29" fmla="*/ 14 h 219"/>
                  <a:gd name="T30" fmla="*/ 24 w 229"/>
                  <a:gd name="T31" fmla="*/ 12 h 219"/>
                  <a:gd name="T32" fmla="*/ 0 w 229"/>
                  <a:gd name="T33" fmla="*/ 6 h 219"/>
                  <a:gd name="T34" fmla="*/ 0 w 229"/>
                  <a:gd name="T35" fmla="*/ 4 h 219"/>
                  <a:gd name="T36" fmla="*/ 0 w 229"/>
                  <a:gd name="T37" fmla="*/ 0 h 219"/>
                  <a:gd name="T38" fmla="*/ 86 w 229"/>
                  <a:gd name="T39" fmla="*/ 0 h 219"/>
                  <a:gd name="T40" fmla="*/ 86 w 229"/>
                  <a:gd name="T41" fmla="*/ 6 h 219"/>
                  <a:gd name="T42" fmla="*/ 70 w 229"/>
                  <a:gd name="T43" fmla="*/ 8 h 219"/>
                  <a:gd name="T44" fmla="*/ 62 w 229"/>
                  <a:gd name="T45" fmla="*/ 12 h 219"/>
                  <a:gd name="T46" fmla="*/ 56 w 229"/>
                  <a:gd name="T47" fmla="*/ 24 h 219"/>
                  <a:gd name="T48" fmla="*/ 54 w 229"/>
                  <a:gd name="T49" fmla="*/ 84 h 219"/>
                  <a:gd name="T50" fmla="*/ 54 w 229"/>
                  <a:gd name="T51" fmla="*/ 132 h 219"/>
                  <a:gd name="T52" fmla="*/ 60 w 229"/>
                  <a:gd name="T53" fmla="*/ 162 h 219"/>
                  <a:gd name="T54" fmla="*/ 74 w 229"/>
                  <a:gd name="T55" fmla="*/ 183 h 219"/>
                  <a:gd name="T56" fmla="*/ 96 w 229"/>
                  <a:gd name="T57" fmla="*/ 197 h 219"/>
                  <a:gd name="T58" fmla="*/ 124 w 229"/>
                  <a:gd name="T59" fmla="*/ 203 h 219"/>
                  <a:gd name="T60" fmla="*/ 138 w 229"/>
                  <a:gd name="T61" fmla="*/ 201 h 219"/>
                  <a:gd name="T62" fmla="*/ 159 w 229"/>
                  <a:gd name="T63" fmla="*/ 191 h 219"/>
                  <a:gd name="T64" fmla="*/ 175 w 229"/>
                  <a:gd name="T65" fmla="*/ 174 h 219"/>
                  <a:gd name="T66" fmla="*/ 183 w 229"/>
                  <a:gd name="T67" fmla="*/ 150 h 219"/>
                  <a:gd name="T68" fmla="*/ 183 w 229"/>
                  <a:gd name="T69" fmla="*/ 84 h 219"/>
                  <a:gd name="T70" fmla="*/ 183 w 229"/>
                  <a:gd name="T71" fmla="*/ 46 h 219"/>
                  <a:gd name="T72" fmla="*/ 181 w 229"/>
                  <a:gd name="T73" fmla="*/ 16 h 219"/>
                  <a:gd name="T74" fmla="*/ 177 w 229"/>
                  <a:gd name="T75" fmla="*/ 12 h 219"/>
                  <a:gd name="T76" fmla="*/ 153 w 229"/>
                  <a:gd name="T77" fmla="*/ 6 h 219"/>
                  <a:gd name="T78" fmla="*/ 153 w 229"/>
                  <a:gd name="T79" fmla="*/ 4 h 219"/>
                  <a:gd name="T80" fmla="*/ 153 w 229"/>
                  <a:gd name="T81" fmla="*/ 0 h 219"/>
                  <a:gd name="T82" fmla="*/ 227 w 229"/>
                  <a:gd name="T83" fmla="*/ 0 h 219"/>
                  <a:gd name="T84" fmla="*/ 227 w 229"/>
                  <a:gd name="T85" fmla="*/ 6 h 219"/>
                  <a:gd name="T86" fmla="*/ 213 w 229"/>
                  <a:gd name="T87" fmla="*/ 8 h 219"/>
                  <a:gd name="T88" fmla="*/ 205 w 229"/>
                  <a:gd name="T89" fmla="*/ 12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 h="219">
                    <a:moveTo>
                      <a:pt x="205" y="12"/>
                    </a:moveTo>
                    <a:lnTo>
                      <a:pt x="205" y="12"/>
                    </a:lnTo>
                    <a:lnTo>
                      <a:pt x="203" y="16"/>
                    </a:lnTo>
                    <a:lnTo>
                      <a:pt x="201" y="24"/>
                    </a:lnTo>
                    <a:lnTo>
                      <a:pt x="199" y="46"/>
                    </a:lnTo>
                    <a:lnTo>
                      <a:pt x="199" y="84"/>
                    </a:lnTo>
                    <a:lnTo>
                      <a:pt x="199" y="140"/>
                    </a:lnTo>
                    <a:lnTo>
                      <a:pt x="199" y="140"/>
                    </a:lnTo>
                    <a:lnTo>
                      <a:pt x="197" y="156"/>
                    </a:lnTo>
                    <a:lnTo>
                      <a:pt x="193" y="170"/>
                    </a:lnTo>
                    <a:lnTo>
                      <a:pt x="187" y="183"/>
                    </a:lnTo>
                    <a:lnTo>
                      <a:pt x="177" y="195"/>
                    </a:lnTo>
                    <a:lnTo>
                      <a:pt x="165" y="205"/>
                    </a:lnTo>
                    <a:lnTo>
                      <a:pt x="151" y="211"/>
                    </a:lnTo>
                    <a:lnTo>
                      <a:pt x="134" y="217"/>
                    </a:lnTo>
                    <a:lnTo>
                      <a:pt x="116" y="219"/>
                    </a:lnTo>
                    <a:lnTo>
                      <a:pt x="116" y="219"/>
                    </a:lnTo>
                    <a:lnTo>
                      <a:pt x="98" y="217"/>
                    </a:lnTo>
                    <a:lnTo>
                      <a:pt x="80" y="213"/>
                    </a:lnTo>
                    <a:lnTo>
                      <a:pt x="66" y="205"/>
                    </a:lnTo>
                    <a:lnTo>
                      <a:pt x="54" y="195"/>
                    </a:lnTo>
                    <a:lnTo>
                      <a:pt x="44" y="185"/>
                    </a:lnTo>
                    <a:lnTo>
                      <a:pt x="36" y="172"/>
                    </a:lnTo>
                    <a:lnTo>
                      <a:pt x="32" y="158"/>
                    </a:lnTo>
                    <a:lnTo>
                      <a:pt x="30" y="142"/>
                    </a:lnTo>
                    <a:lnTo>
                      <a:pt x="30" y="84"/>
                    </a:lnTo>
                    <a:lnTo>
                      <a:pt x="30" y="84"/>
                    </a:lnTo>
                    <a:lnTo>
                      <a:pt x="30" y="46"/>
                    </a:lnTo>
                    <a:lnTo>
                      <a:pt x="28" y="24"/>
                    </a:lnTo>
                    <a:lnTo>
                      <a:pt x="26" y="14"/>
                    </a:lnTo>
                    <a:lnTo>
                      <a:pt x="24" y="12"/>
                    </a:lnTo>
                    <a:lnTo>
                      <a:pt x="24" y="12"/>
                    </a:lnTo>
                    <a:lnTo>
                      <a:pt x="16" y="8"/>
                    </a:lnTo>
                    <a:lnTo>
                      <a:pt x="0" y="6"/>
                    </a:lnTo>
                    <a:lnTo>
                      <a:pt x="0" y="6"/>
                    </a:lnTo>
                    <a:lnTo>
                      <a:pt x="0" y="4"/>
                    </a:lnTo>
                    <a:lnTo>
                      <a:pt x="0" y="0"/>
                    </a:lnTo>
                    <a:lnTo>
                      <a:pt x="0" y="0"/>
                    </a:lnTo>
                    <a:lnTo>
                      <a:pt x="86" y="0"/>
                    </a:lnTo>
                    <a:lnTo>
                      <a:pt x="86" y="0"/>
                    </a:lnTo>
                    <a:lnTo>
                      <a:pt x="88" y="4"/>
                    </a:lnTo>
                    <a:lnTo>
                      <a:pt x="86" y="6"/>
                    </a:lnTo>
                    <a:lnTo>
                      <a:pt x="86" y="6"/>
                    </a:lnTo>
                    <a:lnTo>
                      <a:pt x="70" y="8"/>
                    </a:lnTo>
                    <a:lnTo>
                      <a:pt x="62" y="12"/>
                    </a:lnTo>
                    <a:lnTo>
                      <a:pt x="62" y="12"/>
                    </a:lnTo>
                    <a:lnTo>
                      <a:pt x="58" y="14"/>
                    </a:lnTo>
                    <a:lnTo>
                      <a:pt x="56" y="24"/>
                    </a:lnTo>
                    <a:lnTo>
                      <a:pt x="56" y="46"/>
                    </a:lnTo>
                    <a:lnTo>
                      <a:pt x="54" y="84"/>
                    </a:lnTo>
                    <a:lnTo>
                      <a:pt x="54" y="132"/>
                    </a:lnTo>
                    <a:lnTo>
                      <a:pt x="54" y="132"/>
                    </a:lnTo>
                    <a:lnTo>
                      <a:pt x="56" y="148"/>
                    </a:lnTo>
                    <a:lnTo>
                      <a:pt x="60" y="162"/>
                    </a:lnTo>
                    <a:lnTo>
                      <a:pt x="66" y="174"/>
                    </a:lnTo>
                    <a:lnTo>
                      <a:pt x="74" y="183"/>
                    </a:lnTo>
                    <a:lnTo>
                      <a:pt x="84" y="191"/>
                    </a:lnTo>
                    <a:lnTo>
                      <a:pt x="96" y="197"/>
                    </a:lnTo>
                    <a:lnTo>
                      <a:pt x="108" y="201"/>
                    </a:lnTo>
                    <a:lnTo>
                      <a:pt x="124" y="203"/>
                    </a:lnTo>
                    <a:lnTo>
                      <a:pt x="124" y="203"/>
                    </a:lnTo>
                    <a:lnTo>
                      <a:pt x="138" y="201"/>
                    </a:lnTo>
                    <a:lnTo>
                      <a:pt x="150" y="197"/>
                    </a:lnTo>
                    <a:lnTo>
                      <a:pt x="159" y="191"/>
                    </a:lnTo>
                    <a:lnTo>
                      <a:pt x="169" y="183"/>
                    </a:lnTo>
                    <a:lnTo>
                      <a:pt x="175" y="174"/>
                    </a:lnTo>
                    <a:lnTo>
                      <a:pt x="181" y="162"/>
                    </a:lnTo>
                    <a:lnTo>
                      <a:pt x="183" y="150"/>
                    </a:lnTo>
                    <a:lnTo>
                      <a:pt x="183" y="136"/>
                    </a:lnTo>
                    <a:lnTo>
                      <a:pt x="183" y="84"/>
                    </a:lnTo>
                    <a:lnTo>
                      <a:pt x="183" y="84"/>
                    </a:lnTo>
                    <a:lnTo>
                      <a:pt x="183" y="46"/>
                    </a:lnTo>
                    <a:lnTo>
                      <a:pt x="183" y="24"/>
                    </a:lnTo>
                    <a:lnTo>
                      <a:pt x="181" y="16"/>
                    </a:lnTo>
                    <a:lnTo>
                      <a:pt x="177" y="12"/>
                    </a:lnTo>
                    <a:lnTo>
                      <a:pt x="177" y="12"/>
                    </a:lnTo>
                    <a:lnTo>
                      <a:pt x="169" y="8"/>
                    </a:lnTo>
                    <a:lnTo>
                      <a:pt x="153" y="6"/>
                    </a:lnTo>
                    <a:lnTo>
                      <a:pt x="153" y="6"/>
                    </a:lnTo>
                    <a:lnTo>
                      <a:pt x="153" y="4"/>
                    </a:lnTo>
                    <a:lnTo>
                      <a:pt x="153" y="0"/>
                    </a:lnTo>
                    <a:lnTo>
                      <a:pt x="153" y="0"/>
                    </a:lnTo>
                    <a:lnTo>
                      <a:pt x="227" y="0"/>
                    </a:lnTo>
                    <a:lnTo>
                      <a:pt x="227" y="0"/>
                    </a:lnTo>
                    <a:lnTo>
                      <a:pt x="229" y="4"/>
                    </a:lnTo>
                    <a:lnTo>
                      <a:pt x="227" y="6"/>
                    </a:lnTo>
                    <a:lnTo>
                      <a:pt x="227" y="6"/>
                    </a:lnTo>
                    <a:lnTo>
                      <a:pt x="213" y="8"/>
                    </a:lnTo>
                    <a:lnTo>
                      <a:pt x="205" y="12"/>
                    </a:lnTo>
                    <a:lnTo>
                      <a:pt x="205"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19">
                <a:extLst>
                  <a:ext uri="{FF2B5EF4-FFF2-40B4-BE49-F238E27FC236}">
                    <a16:creationId xmlns:a16="http://schemas.microsoft.com/office/drawing/2014/main" id="{D62DCF4F-FB12-4C4F-934C-615365D8BB06}"/>
                  </a:ext>
                </a:extLst>
              </p:cNvPr>
              <p:cNvSpPr>
                <a:spLocks/>
              </p:cNvSpPr>
              <p:nvPr/>
            </p:nvSpPr>
            <p:spPr bwMode="auto">
              <a:xfrm>
                <a:off x="4168776" y="3825876"/>
                <a:ext cx="387350" cy="344488"/>
              </a:xfrm>
              <a:custGeom>
                <a:avLst/>
                <a:gdLst>
                  <a:gd name="T0" fmla="*/ 220 w 244"/>
                  <a:gd name="T1" fmla="*/ 12 h 217"/>
                  <a:gd name="T2" fmla="*/ 216 w 244"/>
                  <a:gd name="T3" fmla="*/ 24 h 217"/>
                  <a:gd name="T4" fmla="*/ 214 w 244"/>
                  <a:gd name="T5" fmla="*/ 84 h 217"/>
                  <a:gd name="T6" fmla="*/ 216 w 244"/>
                  <a:gd name="T7" fmla="*/ 134 h 217"/>
                  <a:gd name="T8" fmla="*/ 216 w 244"/>
                  <a:gd name="T9" fmla="*/ 217 h 217"/>
                  <a:gd name="T10" fmla="*/ 214 w 244"/>
                  <a:gd name="T11" fmla="*/ 217 h 217"/>
                  <a:gd name="T12" fmla="*/ 44 w 244"/>
                  <a:gd name="T13" fmla="*/ 46 h 217"/>
                  <a:gd name="T14" fmla="*/ 46 w 244"/>
                  <a:gd name="T15" fmla="*/ 134 h 217"/>
                  <a:gd name="T16" fmla="*/ 50 w 244"/>
                  <a:gd name="T17" fmla="*/ 191 h 217"/>
                  <a:gd name="T18" fmla="*/ 56 w 244"/>
                  <a:gd name="T19" fmla="*/ 207 h 217"/>
                  <a:gd name="T20" fmla="*/ 66 w 244"/>
                  <a:gd name="T21" fmla="*/ 209 h 217"/>
                  <a:gd name="T22" fmla="*/ 80 w 244"/>
                  <a:gd name="T23" fmla="*/ 211 h 217"/>
                  <a:gd name="T24" fmla="*/ 80 w 244"/>
                  <a:gd name="T25" fmla="*/ 217 h 217"/>
                  <a:gd name="T26" fmla="*/ 0 w 244"/>
                  <a:gd name="T27" fmla="*/ 217 h 217"/>
                  <a:gd name="T28" fmla="*/ 0 w 244"/>
                  <a:gd name="T29" fmla="*/ 215 h 217"/>
                  <a:gd name="T30" fmla="*/ 0 w 244"/>
                  <a:gd name="T31" fmla="*/ 211 h 217"/>
                  <a:gd name="T32" fmla="*/ 24 w 244"/>
                  <a:gd name="T33" fmla="*/ 205 h 217"/>
                  <a:gd name="T34" fmla="*/ 28 w 244"/>
                  <a:gd name="T35" fmla="*/ 203 h 217"/>
                  <a:gd name="T36" fmla="*/ 30 w 244"/>
                  <a:gd name="T37" fmla="*/ 172 h 217"/>
                  <a:gd name="T38" fmla="*/ 30 w 244"/>
                  <a:gd name="T39" fmla="*/ 84 h 217"/>
                  <a:gd name="T40" fmla="*/ 30 w 244"/>
                  <a:gd name="T41" fmla="*/ 42 h 217"/>
                  <a:gd name="T42" fmla="*/ 28 w 244"/>
                  <a:gd name="T43" fmla="*/ 0 h 217"/>
                  <a:gd name="T44" fmla="*/ 32 w 244"/>
                  <a:gd name="T45" fmla="*/ 0 h 217"/>
                  <a:gd name="T46" fmla="*/ 200 w 244"/>
                  <a:gd name="T47" fmla="*/ 174 h 217"/>
                  <a:gd name="T48" fmla="*/ 200 w 244"/>
                  <a:gd name="T49" fmla="*/ 84 h 217"/>
                  <a:gd name="T50" fmla="*/ 196 w 244"/>
                  <a:gd name="T51" fmla="*/ 24 h 217"/>
                  <a:gd name="T52" fmla="*/ 190 w 244"/>
                  <a:gd name="T53" fmla="*/ 12 h 217"/>
                  <a:gd name="T54" fmla="*/ 180 w 244"/>
                  <a:gd name="T55" fmla="*/ 8 h 217"/>
                  <a:gd name="T56" fmla="*/ 164 w 244"/>
                  <a:gd name="T57" fmla="*/ 6 h 217"/>
                  <a:gd name="T58" fmla="*/ 164 w 244"/>
                  <a:gd name="T59" fmla="*/ 0 h 217"/>
                  <a:gd name="T60" fmla="*/ 244 w 244"/>
                  <a:gd name="T61" fmla="*/ 0 h 217"/>
                  <a:gd name="T62" fmla="*/ 244 w 244"/>
                  <a:gd name="T63" fmla="*/ 4 h 217"/>
                  <a:gd name="T64" fmla="*/ 244 w 244"/>
                  <a:gd name="T65" fmla="*/ 6 h 217"/>
                  <a:gd name="T66" fmla="*/ 220 w 244"/>
                  <a:gd name="T67"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4" h="217">
                    <a:moveTo>
                      <a:pt x="220" y="12"/>
                    </a:moveTo>
                    <a:lnTo>
                      <a:pt x="220" y="12"/>
                    </a:lnTo>
                    <a:lnTo>
                      <a:pt x="218" y="14"/>
                    </a:lnTo>
                    <a:lnTo>
                      <a:pt x="216" y="24"/>
                    </a:lnTo>
                    <a:lnTo>
                      <a:pt x="216" y="46"/>
                    </a:lnTo>
                    <a:lnTo>
                      <a:pt x="214" y="84"/>
                    </a:lnTo>
                    <a:lnTo>
                      <a:pt x="216" y="134"/>
                    </a:lnTo>
                    <a:lnTo>
                      <a:pt x="216" y="134"/>
                    </a:lnTo>
                    <a:lnTo>
                      <a:pt x="216" y="176"/>
                    </a:lnTo>
                    <a:lnTo>
                      <a:pt x="216" y="217"/>
                    </a:lnTo>
                    <a:lnTo>
                      <a:pt x="216" y="217"/>
                    </a:lnTo>
                    <a:lnTo>
                      <a:pt x="214" y="217"/>
                    </a:lnTo>
                    <a:lnTo>
                      <a:pt x="210" y="217"/>
                    </a:lnTo>
                    <a:lnTo>
                      <a:pt x="44" y="46"/>
                    </a:lnTo>
                    <a:lnTo>
                      <a:pt x="46" y="134"/>
                    </a:lnTo>
                    <a:lnTo>
                      <a:pt x="46" y="134"/>
                    </a:lnTo>
                    <a:lnTo>
                      <a:pt x="48" y="170"/>
                    </a:lnTo>
                    <a:lnTo>
                      <a:pt x="50" y="191"/>
                    </a:lnTo>
                    <a:lnTo>
                      <a:pt x="52" y="201"/>
                    </a:lnTo>
                    <a:lnTo>
                      <a:pt x="56" y="207"/>
                    </a:lnTo>
                    <a:lnTo>
                      <a:pt x="56" y="207"/>
                    </a:lnTo>
                    <a:lnTo>
                      <a:pt x="66" y="209"/>
                    </a:lnTo>
                    <a:lnTo>
                      <a:pt x="80" y="211"/>
                    </a:lnTo>
                    <a:lnTo>
                      <a:pt x="80" y="211"/>
                    </a:lnTo>
                    <a:lnTo>
                      <a:pt x="80" y="215"/>
                    </a:lnTo>
                    <a:lnTo>
                      <a:pt x="80" y="217"/>
                    </a:lnTo>
                    <a:lnTo>
                      <a:pt x="80" y="217"/>
                    </a:lnTo>
                    <a:lnTo>
                      <a:pt x="0" y="217"/>
                    </a:lnTo>
                    <a:lnTo>
                      <a:pt x="0" y="217"/>
                    </a:lnTo>
                    <a:lnTo>
                      <a:pt x="0" y="215"/>
                    </a:lnTo>
                    <a:lnTo>
                      <a:pt x="0" y="211"/>
                    </a:lnTo>
                    <a:lnTo>
                      <a:pt x="0" y="211"/>
                    </a:lnTo>
                    <a:lnTo>
                      <a:pt x="16" y="209"/>
                    </a:lnTo>
                    <a:lnTo>
                      <a:pt x="24" y="205"/>
                    </a:lnTo>
                    <a:lnTo>
                      <a:pt x="24" y="205"/>
                    </a:lnTo>
                    <a:lnTo>
                      <a:pt x="28" y="203"/>
                    </a:lnTo>
                    <a:lnTo>
                      <a:pt x="30" y="193"/>
                    </a:lnTo>
                    <a:lnTo>
                      <a:pt x="30" y="172"/>
                    </a:lnTo>
                    <a:lnTo>
                      <a:pt x="30" y="134"/>
                    </a:lnTo>
                    <a:lnTo>
                      <a:pt x="30" y="84"/>
                    </a:lnTo>
                    <a:lnTo>
                      <a:pt x="30" y="84"/>
                    </a:lnTo>
                    <a:lnTo>
                      <a:pt x="30" y="42"/>
                    </a:lnTo>
                    <a:lnTo>
                      <a:pt x="28" y="0"/>
                    </a:lnTo>
                    <a:lnTo>
                      <a:pt x="28" y="0"/>
                    </a:lnTo>
                    <a:lnTo>
                      <a:pt x="28" y="0"/>
                    </a:lnTo>
                    <a:lnTo>
                      <a:pt x="32" y="0"/>
                    </a:lnTo>
                    <a:lnTo>
                      <a:pt x="36" y="0"/>
                    </a:lnTo>
                    <a:lnTo>
                      <a:pt x="200" y="174"/>
                    </a:lnTo>
                    <a:lnTo>
                      <a:pt x="200" y="84"/>
                    </a:lnTo>
                    <a:lnTo>
                      <a:pt x="200" y="84"/>
                    </a:lnTo>
                    <a:lnTo>
                      <a:pt x="198" y="46"/>
                    </a:lnTo>
                    <a:lnTo>
                      <a:pt x="196" y="24"/>
                    </a:lnTo>
                    <a:lnTo>
                      <a:pt x="194" y="14"/>
                    </a:lnTo>
                    <a:lnTo>
                      <a:pt x="190" y="12"/>
                    </a:lnTo>
                    <a:lnTo>
                      <a:pt x="190" y="12"/>
                    </a:lnTo>
                    <a:lnTo>
                      <a:pt x="180" y="8"/>
                    </a:lnTo>
                    <a:lnTo>
                      <a:pt x="164" y="6"/>
                    </a:lnTo>
                    <a:lnTo>
                      <a:pt x="164" y="6"/>
                    </a:lnTo>
                    <a:lnTo>
                      <a:pt x="164" y="4"/>
                    </a:lnTo>
                    <a:lnTo>
                      <a:pt x="164" y="0"/>
                    </a:lnTo>
                    <a:lnTo>
                      <a:pt x="164" y="0"/>
                    </a:lnTo>
                    <a:lnTo>
                      <a:pt x="244" y="0"/>
                    </a:lnTo>
                    <a:lnTo>
                      <a:pt x="244" y="0"/>
                    </a:lnTo>
                    <a:lnTo>
                      <a:pt x="244" y="4"/>
                    </a:lnTo>
                    <a:lnTo>
                      <a:pt x="244" y="6"/>
                    </a:lnTo>
                    <a:lnTo>
                      <a:pt x="244" y="6"/>
                    </a:lnTo>
                    <a:lnTo>
                      <a:pt x="228" y="8"/>
                    </a:lnTo>
                    <a:lnTo>
                      <a:pt x="220" y="12"/>
                    </a:lnTo>
                    <a:lnTo>
                      <a:pt x="22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20">
                <a:extLst>
                  <a:ext uri="{FF2B5EF4-FFF2-40B4-BE49-F238E27FC236}">
                    <a16:creationId xmlns:a16="http://schemas.microsoft.com/office/drawing/2014/main" id="{A8E7D338-7FE9-4B5B-A92B-A324980729B3}"/>
                  </a:ext>
                </a:extLst>
              </p:cNvPr>
              <p:cNvSpPr>
                <a:spLocks/>
              </p:cNvSpPr>
              <p:nvPr/>
            </p:nvSpPr>
            <p:spPr bwMode="auto">
              <a:xfrm>
                <a:off x="4826001" y="3825876"/>
                <a:ext cx="142875" cy="344488"/>
              </a:xfrm>
              <a:custGeom>
                <a:avLst/>
                <a:gdLst>
                  <a:gd name="T0" fmla="*/ 0 w 90"/>
                  <a:gd name="T1" fmla="*/ 217 h 217"/>
                  <a:gd name="T2" fmla="*/ 0 w 90"/>
                  <a:gd name="T3" fmla="*/ 217 h 217"/>
                  <a:gd name="T4" fmla="*/ 0 w 90"/>
                  <a:gd name="T5" fmla="*/ 215 h 217"/>
                  <a:gd name="T6" fmla="*/ 0 w 90"/>
                  <a:gd name="T7" fmla="*/ 211 h 217"/>
                  <a:gd name="T8" fmla="*/ 0 w 90"/>
                  <a:gd name="T9" fmla="*/ 211 h 217"/>
                  <a:gd name="T10" fmla="*/ 16 w 90"/>
                  <a:gd name="T11" fmla="*/ 209 h 217"/>
                  <a:gd name="T12" fmla="*/ 26 w 90"/>
                  <a:gd name="T13" fmla="*/ 207 h 217"/>
                  <a:gd name="T14" fmla="*/ 26 w 90"/>
                  <a:gd name="T15" fmla="*/ 207 h 217"/>
                  <a:gd name="T16" fmla="*/ 28 w 90"/>
                  <a:gd name="T17" fmla="*/ 203 h 217"/>
                  <a:gd name="T18" fmla="*/ 30 w 90"/>
                  <a:gd name="T19" fmla="*/ 193 h 217"/>
                  <a:gd name="T20" fmla="*/ 32 w 90"/>
                  <a:gd name="T21" fmla="*/ 172 h 217"/>
                  <a:gd name="T22" fmla="*/ 32 w 90"/>
                  <a:gd name="T23" fmla="*/ 134 h 217"/>
                  <a:gd name="T24" fmla="*/ 32 w 90"/>
                  <a:gd name="T25" fmla="*/ 84 h 217"/>
                  <a:gd name="T26" fmla="*/ 32 w 90"/>
                  <a:gd name="T27" fmla="*/ 84 h 217"/>
                  <a:gd name="T28" fmla="*/ 32 w 90"/>
                  <a:gd name="T29" fmla="*/ 46 h 217"/>
                  <a:gd name="T30" fmla="*/ 30 w 90"/>
                  <a:gd name="T31" fmla="*/ 24 h 217"/>
                  <a:gd name="T32" fmla="*/ 28 w 90"/>
                  <a:gd name="T33" fmla="*/ 14 h 217"/>
                  <a:gd name="T34" fmla="*/ 26 w 90"/>
                  <a:gd name="T35" fmla="*/ 12 h 217"/>
                  <a:gd name="T36" fmla="*/ 26 w 90"/>
                  <a:gd name="T37" fmla="*/ 12 h 217"/>
                  <a:gd name="T38" fmla="*/ 16 w 90"/>
                  <a:gd name="T39" fmla="*/ 8 h 217"/>
                  <a:gd name="T40" fmla="*/ 0 w 90"/>
                  <a:gd name="T41" fmla="*/ 6 h 217"/>
                  <a:gd name="T42" fmla="*/ 0 w 90"/>
                  <a:gd name="T43" fmla="*/ 6 h 217"/>
                  <a:gd name="T44" fmla="*/ 0 w 90"/>
                  <a:gd name="T45" fmla="*/ 4 h 217"/>
                  <a:gd name="T46" fmla="*/ 0 w 90"/>
                  <a:gd name="T47" fmla="*/ 0 h 217"/>
                  <a:gd name="T48" fmla="*/ 0 w 90"/>
                  <a:gd name="T49" fmla="*/ 0 h 217"/>
                  <a:gd name="T50" fmla="*/ 90 w 90"/>
                  <a:gd name="T51" fmla="*/ 0 h 217"/>
                  <a:gd name="T52" fmla="*/ 90 w 90"/>
                  <a:gd name="T53" fmla="*/ 0 h 217"/>
                  <a:gd name="T54" fmla="*/ 90 w 90"/>
                  <a:gd name="T55" fmla="*/ 4 h 217"/>
                  <a:gd name="T56" fmla="*/ 90 w 90"/>
                  <a:gd name="T57" fmla="*/ 6 h 217"/>
                  <a:gd name="T58" fmla="*/ 90 w 90"/>
                  <a:gd name="T59" fmla="*/ 6 h 217"/>
                  <a:gd name="T60" fmla="*/ 74 w 90"/>
                  <a:gd name="T61" fmla="*/ 8 h 217"/>
                  <a:gd name="T62" fmla="*/ 64 w 90"/>
                  <a:gd name="T63" fmla="*/ 12 h 217"/>
                  <a:gd name="T64" fmla="*/ 64 w 90"/>
                  <a:gd name="T65" fmla="*/ 12 h 217"/>
                  <a:gd name="T66" fmla="*/ 62 w 90"/>
                  <a:gd name="T67" fmla="*/ 14 h 217"/>
                  <a:gd name="T68" fmla="*/ 58 w 90"/>
                  <a:gd name="T69" fmla="*/ 24 h 217"/>
                  <a:gd name="T70" fmla="*/ 58 w 90"/>
                  <a:gd name="T71" fmla="*/ 46 h 217"/>
                  <a:gd name="T72" fmla="*/ 56 w 90"/>
                  <a:gd name="T73" fmla="*/ 84 h 217"/>
                  <a:gd name="T74" fmla="*/ 56 w 90"/>
                  <a:gd name="T75" fmla="*/ 134 h 217"/>
                  <a:gd name="T76" fmla="*/ 56 w 90"/>
                  <a:gd name="T77" fmla="*/ 134 h 217"/>
                  <a:gd name="T78" fmla="*/ 58 w 90"/>
                  <a:gd name="T79" fmla="*/ 172 h 217"/>
                  <a:gd name="T80" fmla="*/ 58 w 90"/>
                  <a:gd name="T81" fmla="*/ 193 h 217"/>
                  <a:gd name="T82" fmla="*/ 62 w 90"/>
                  <a:gd name="T83" fmla="*/ 203 h 217"/>
                  <a:gd name="T84" fmla="*/ 64 w 90"/>
                  <a:gd name="T85" fmla="*/ 207 h 217"/>
                  <a:gd name="T86" fmla="*/ 64 w 90"/>
                  <a:gd name="T87" fmla="*/ 207 h 217"/>
                  <a:gd name="T88" fmla="*/ 74 w 90"/>
                  <a:gd name="T89" fmla="*/ 209 h 217"/>
                  <a:gd name="T90" fmla="*/ 90 w 90"/>
                  <a:gd name="T91" fmla="*/ 211 h 217"/>
                  <a:gd name="T92" fmla="*/ 90 w 90"/>
                  <a:gd name="T93" fmla="*/ 211 h 217"/>
                  <a:gd name="T94" fmla="*/ 90 w 90"/>
                  <a:gd name="T95" fmla="*/ 215 h 217"/>
                  <a:gd name="T96" fmla="*/ 90 w 90"/>
                  <a:gd name="T97" fmla="*/ 217 h 217"/>
                  <a:gd name="T98" fmla="*/ 90 w 90"/>
                  <a:gd name="T99" fmla="*/ 217 h 217"/>
                  <a:gd name="T100" fmla="*/ 0 w 90"/>
                  <a:gd name="T101" fmla="*/ 217 h 217"/>
                  <a:gd name="T102" fmla="*/ 0 w 90"/>
                  <a:gd name="T103"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0" h="217">
                    <a:moveTo>
                      <a:pt x="0" y="217"/>
                    </a:moveTo>
                    <a:lnTo>
                      <a:pt x="0" y="217"/>
                    </a:lnTo>
                    <a:lnTo>
                      <a:pt x="0" y="215"/>
                    </a:lnTo>
                    <a:lnTo>
                      <a:pt x="0" y="211"/>
                    </a:lnTo>
                    <a:lnTo>
                      <a:pt x="0" y="211"/>
                    </a:lnTo>
                    <a:lnTo>
                      <a:pt x="16" y="209"/>
                    </a:lnTo>
                    <a:lnTo>
                      <a:pt x="26" y="207"/>
                    </a:lnTo>
                    <a:lnTo>
                      <a:pt x="26" y="207"/>
                    </a:lnTo>
                    <a:lnTo>
                      <a:pt x="28" y="203"/>
                    </a:lnTo>
                    <a:lnTo>
                      <a:pt x="30" y="193"/>
                    </a:lnTo>
                    <a:lnTo>
                      <a:pt x="32" y="172"/>
                    </a:lnTo>
                    <a:lnTo>
                      <a:pt x="32" y="134"/>
                    </a:lnTo>
                    <a:lnTo>
                      <a:pt x="32" y="84"/>
                    </a:lnTo>
                    <a:lnTo>
                      <a:pt x="32" y="84"/>
                    </a:lnTo>
                    <a:lnTo>
                      <a:pt x="32" y="46"/>
                    </a:lnTo>
                    <a:lnTo>
                      <a:pt x="30" y="24"/>
                    </a:lnTo>
                    <a:lnTo>
                      <a:pt x="28" y="14"/>
                    </a:lnTo>
                    <a:lnTo>
                      <a:pt x="26" y="12"/>
                    </a:lnTo>
                    <a:lnTo>
                      <a:pt x="26" y="12"/>
                    </a:lnTo>
                    <a:lnTo>
                      <a:pt x="16" y="8"/>
                    </a:lnTo>
                    <a:lnTo>
                      <a:pt x="0" y="6"/>
                    </a:lnTo>
                    <a:lnTo>
                      <a:pt x="0" y="6"/>
                    </a:lnTo>
                    <a:lnTo>
                      <a:pt x="0" y="4"/>
                    </a:lnTo>
                    <a:lnTo>
                      <a:pt x="0" y="0"/>
                    </a:lnTo>
                    <a:lnTo>
                      <a:pt x="0" y="0"/>
                    </a:lnTo>
                    <a:lnTo>
                      <a:pt x="90" y="0"/>
                    </a:lnTo>
                    <a:lnTo>
                      <a:pt x="90" y="0"/>
                    </a:lnTo>
                    <a:lnTo>
                      <a:pt x="90" y="4"/>
                    </a:lnTo>
                    <a:lnTo>
                      <a:pt x="90" y="6"/>
                    </a:lnTo>
                    <a:lnTo>
                      <a:pt x="90" y="6"/>
                    </a:lnTo>
                    <a:lnTo>
                      <a:pt x="74" y="8"/>
                    </a:lnTo>
                    <a:lnTo>
                      <a:pt x="64" y="12"/>
                    </a:lnTo>
                    <a:lnTo>
                      <a:pt x="64" y="12"/>
                    </a:lnTo>
                    <a:lnTo>
                      <a:pt x="62" y="14"/>
                    </a:lnTo>
                    <a:lnTo>
                      <a:pt x="58" y="24"/>
                    </a:lnTo>
                    <a:lnTo>
                      <a:pt x="58" y="46"/>
                    </a:lnTo>
                    <a:lnTo>
                      <a:pt x="56" y="84"/>
                    </a:lnTo>
                    <a:lnTo>
                      <a:pt x="56" y="134"/>
                    </a:lnTo>
                    <a:lnTo>
                      <a:pt x="56" y="134"/>
                    </a:lnTo>
                    <a:lnTo>
                      <a:pt x="58" y="172"/>
                    </a:lnTo>
                    <a:lnTo>
                      <a:pt x="58" y="193"/>
                    </a:lnTo>
                    <a:lnTo>
                      <a:pt x="62" y="203"/>
                    </a:lnTo>
                    <a:lnTo>
                      <a:pt x="64" y="207"/>
                    </a:lnTo>
                    <a:lnTo>
                      <a:pt x="64" y="207"/>
                    </a:lnTo>
                    <a:lnTo>
                      <a:pt x="74" y="209"/>
                    </a:lnTo>
                    <a:lnTo>
                      <a:pt x="90" y="211"/>
                    </a:lnTo>
                    <a:lnTo>
                      <a:pt x="90" y="211"/>
                    </a:lnTo>
                    <a:lnTo>
                      <a:pt x="90" y="215"/>
                    </a:lnTo>
                    <a:lnTo>
                      <a:pt x="90" y="217"/>
                    </a:lnTo>
                    <a:lnTo>
                      <a:pt x="90" y="217"/>
                    </a:lnTo>
                    <a:lnTo>
                      <a:pt x="0" y="217"/>
                    </a:lnTo>
                    <a:lnTo>
                      <a:pt x="0"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21">
                <a:extLst>
                  <a:ext uri="{FF2B5EF4-FFF2-40B4-BE49-F238E27FC236}">
                    <a16:creationId xmlns:a16="http://schemas.microsoft.com/office/drawing/2014/main" id="{FAA2A493-D93C-4819-AEAC-1E841E5A3CD6}"/>
                  </a:ext>
                </a:extLst>
              </p:cNvPr>
              <p:cNvSpPr>
                <a:spLocks/>
              </p:cNvSpPr>
              <p:nvPr/>
            </p:nvSpPr>
            <p:spPr bwMode="auto">
              <a:xfrm>
                <a:off x="5187951" y="3825876"/>
                <a:ext cx="361950" cy="344488"/>
              </a:xfrm>
              <a:custGeom>
                <a:avLst/>
                <a:gdLst>
                  <a:gd name="T0" fmla="*/ 208 w 228"/>
                  <a:gd name="T1" fmla="*/ 12 h 217"/>
                  <a:gd name="T2" fmla="*/ 200 w 228"/>
                  <a:gd name="T3" fmla="*/ 24 h 217"/>
                  <a:gd name="T4" fmla="*/ 172 w 228"/>
                  <a:gd name="T5" fmla="*/ 84 h 217"/>
                  <a:gd name="T6" fmla="*/ 154 w 228"/>
                  <a:gd name="T7" fmla="*/ 134 h 217"/>
                  <a:gd name="T8" fmla="*/ 122 w 228"/>
                  <a:gd name="T9" fmla="*/ 215 h 217"/>
                  <a:gd name="T10" fmla="*/ 120 w 228"/>
                  <a:gd name="T11" fmla="*/ 217 h 217"/>
                  <a:gd name="T12" fmla="*/ 112 w 228"/>
                  <a:gd name="T13" fmla="*/ 217 h 217"/>
                  <a:gd name="T14" fmla="*/ 110 w 228"/>
                  <a:gd name="T15" fmla="*/ 215 h 217"/>
                  <a:gd name="T16" fmla="*/ 58 w 228"/>
                  <a:gd name="T17" fmla="*/ 84 h 217"/>
                  <a:gd name="T18" fmla="*/ 34 w 228"/>
                  <a:gd name="T19" fmla="*/ 28 h 217"/>
                  <a:gd name="T20" fmla="*/ 22 w 228"/>
                  <a:gd name="T21" fmla="*/ 12 h 217"/>
                  <a:gd name="T22" fmla="*/ 14 w 228"/>
                  <a:gd name="T23" fmla="*/ 8 h 217"/>
                  <a:gd name="T24" fmla="*/ 0 w 228"/>
                  <a:gd name="T25" fmla="*/ 6 h 217"/>
                  <a:gd name="T26" fmla="*/ 0 w 228"/>
                  <a:gd name="T27" fmla="*/ 0 h 217"/>
                  <a:gd name="T28" fmla="*/ 78 w 228"/>
                  <a:gd name="T29" fmla="*/ 0 h 217"/>
                  <a:gd name="T30" fmla="*/ 80 w 228"/>
                  <a:gd name="T31" fmla="*/ 4 h 217"/>
                  <a:gd name="T32" fmla="*/ 78 w 228"/>
                  <a:gd name="T33" fmla="*/ 6 h 217"/>
                  <a:gd name="T34" fmla="*/ 62 w 228"/>
                  <a:gd name="T35" fmla="*/ 10 h 217"/>
                  <a:gd name="T36" fmla="*/ 60 w 228"/>
                  <a:gd name="T37" fmla="*/ 14 h 217"/>
                  <a:gd name="T38" fmla="*/ 64 w 228"/>
                  <a:gd name="T39" fmla="*/ 32 h 217"/>
                  <a:gd name="T40" fmla="*/ 120 w 228"/>
                  <a:gd name="T41" fmla="*/ 180 h 217"/>
                  <a:gd name="T42" fmla="*/ 158 w 228"/>
                  <a:gd name="T43" fmla="*/ 84 h 217"/>
                  <a:gd name="T44" fmla="*/ 176 w 228"/>
                  <a:gd name="T45" fmla="*/ 36 h 217"/>
                  <a:gd name="T46" fmla="*/ 180 w 228"/>
                  <a:gd name="T47" fmla="*/ 16 h 217"/>
                  <a:gd name="T48" fmla="*/ 178 w 228"/>
                  <a:gd name="T49" fmla="*/ 12 h 217"/>
                  <a:gd name="T50" fmla="*/ 168 w 228"/>
                  <a:gd name="T51" fmla="*/ 6 h 217"/>
                  <a:gd name="T52" fmla="*/ 160 w 228"/>
                  <a:gd name="T53" fmla="*/ 6 h 217"/>
                  <a:gd name="T54" fmla="*/ 160 w 228"/>
                  <a:gd name="T55" fmla="*/ 0 h 217"/>
                  <a:gd name="T56" fmla="*/ 228 w 228"/>
                  <a:gd name="T57" fmla="*/ 0 h 217"/>
                  <a:gd name="T58" fmla="*/ 228 w 228"/>
                  <a:gd name="T59" fmla="*/ 4 h 217"/>
                  <a:gd name="T60" fmla="*/ 228 w 228"/>
                  <a:gd name="T61" fmla="*/ 6 h 217"/>
                  <a:gd name="T62" fmla="*/ 208 w 228"/>
                  <a:gd name="T63"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8" h="217">
                    <a:moveTo>
                      <a:pt x="208" y="12"/>
                    </a:moveTo>
                    <a:lnTo>
                      <a:pt x="208" y="12"/>
                    </a:lnTo>
                    <a:lnTo>
                      <a:pt x="206" y="14"/>
                    </a:lnTo>
                    <a:lnTo>
                      <a:pt x="200" y="24"/>
                    </a:lnTo>
                    <a:lnTo>
                      <a:pt x="188" y="46"/>
                    </a:lnTo>
                    <a:lnTo>
                      <a:pt x="172" y="84"/>
                    </a:lnTo>
                    <a:lnTo>
                      <a:pt x="154" y="134"/>
                    </a:lnTo>
                    <a:lnTo>
                      <a:pt x="154" y="134"/>
                    </a:lnTo>
                    <a:lnTo>
                      <a:pt x="136" y="176"/>
                    </a:lnTo>
                    <a:lnTo>
                      <a:pt x="122" y="215"/>
                    </a:lnTo>
                    <a:lnTo>
                      <a:pt x="122" y="215"/>
                    </a:lnTo>
                    <a:lnTo>
                      <a:pt x="120" y="217"/>
                    </a:lnTo>
                    <a:lnTo>
                      <a:pt x="116" y="217"/>
                    </a:lnTo>
                    <a:lnTo>
                      <a:pt x="112" y="217"/>
                    </a:lnTo>
                    <a:lnTo>
                      <a:pt x="110" y="215"/>
                    </a:lnTo>
                    <a:lnTo>
                      <a:pt x="110" y="215"/>
                    </a:lnTo>
                    <a:lnTo>
                      <a:pt x="78" y="134"/>
                    </a:lnTo>
                    <a:lnTo>
                      <a:pt x="58" y="84"/>
                    </a:lnTo>
                    <a:lnTo>
                      <a:pt x="58" y="84"/>
                    </a:lnTo>
                    <a:lnTo>
                      <a:pt x="34" y="28"/>
                    </a:lnTo>
                    <a:lnTo>
                      <a:pt x="28" y="16"/>
                    </a:lnTo>
                    <a:lnTo>
                      <a:pt x="22" y="12"/>
                    </a:lnTo>
                    <a:lnTo>
                      <a:pt x="22" y="12"/>
                    </a:lnTo>
                    <a:lnTo>
                      <a:pt x="14" y="8"/>
                    </a:lnTo>
                    <a:lnTo>
                      <a:pt x="0" y="6"/>
                    </a:lnTo>
                    <a:lnTo>
                      <a:pt x="0" y="6"/>
                    </a:lnTo>
                    <a:lnTo>
                      <a:pt x="0" y="4"/>
                    </a:lnTo>
                    <a:lnTo>
                      <a:pt x="0" y="0"/>
                    </a:lnTo>
                    <a:lnTo>
                      <a:pt x="0" y="0"/>
                    </a:lnTo>
                    <a:lnTo>
                      <a:pt x="78" y="0"/>
                    </a:lnTo>
                    <a:lnTo>
                      <a:pt x="78" y="0"/>
                    </a:lnTo>
                    <a:lnTo>
                      <a:pt x="80" y="4"/>
                    </a:lnTo>
                    <a:lnTo>
                      <a:pt x="78" y="6"/>
                    </a:lnTo>
                    <a:lnTo>
                      <a:pt x="78" y="6"/>
                    </a:lnTo>
                    <a:lnTo>
                      <a:pt x="64" y="8"/>
                    </a:lnTo>
                    <a:lnTo>
                      <a:pt x="62" y="10"/>
                    </a:lnTo>
                    <a:lnTo>
                      <a:pt x="60" y="14"/>
                    </a:lnTo>
                    <a:lnTo>
                      <a:pt x="60" y="14"/>
                    </a:lnTo>
                    <a:lnTo>
                      <a:pt x="60" y="20"/>
                    </a:lnTo>
                    <a:lnTo>
                      <a:pt x="64" y="32"/>
                    </a:lnTo>
                    <a:lnTo>
                      <a:pt x="84" y="84"/>
                    </a:lnTo>
                    <a:lnTo>
                      <a:pt x="120" y="180"/>
                    </a:lnTo>
                    <a:lnTo>
                      <a:pt x="158" y="84"/>
                    </a:lnTo>
                    <a:lnTo>
                      <a:pt x="158" y="84"/>
                    </a:lnTo>
                    <a:lnTo>
                      <a:pt x="170" y="56"/>
                    </a:lnTo>
                    <a:lnTo>
                      <a:pt x="176" y="36"/>
                    </a:lnTo>
                    <a:lnTo>
                      <a:pt x="178" y="24"/>
                    </a:lnTo>
                    <a:lnTo>
                      <a:pt x="180" y="16"/>
                    </a:lnTo>
                    <a:lnTo>
                      <a:pt x="180" y="16"/>
                    </a:lnTo>
                    <a:lnTo>
                      <a:pt x="178" y="12"/>
                    </a:lnTo>
                    <a:lnTo>
                      <a:pt x="174" y="8"/>
                    </a:lnTo>
                    <a:lnTo>
                      <a:pt x="168" y="6"/>
                    </a:lnTo>
                    <a:lnTo>
                      <a:pt x="160" y="6"/>
                    </a:lnTo>
                    <a:lnTo>
                      <a:pt x="160" y="6"/>
                    </a:lnTo>
                    <a:lnTo>
                      <a:pt x="158" y="4"/>
                    </a:lnTo>
                    <a:lnTo>
                      <a:pt x="160" y="0"/>
                    </a:lnTo>
                    <a:lnTo>
                      <a:pt x="160" y="0"/>
                    </a:lnTo>
                    <a:lnTo>
                      <a:pt x="228" y="0"/>
                    </a:lnTo>
                    <a:lnTo>
                      <a:pt x="228" y="0"/>
                    </a:lnTo>
                    <a:lnTo>
                      <a:pt x="228" y="4"/>
                    </a:lnTo>
                    <a:lnTo>
                      <a:pt x="228" y="6"/>
                    </a:lnTo>
                    <a:lnTo>
                      <a:pt x="228" y="6"/>
                    </a:lnTo>
                    <a:lnTo>
                      <a:pt x="216" y="8"/>
                    </a:lnTo>
                    <a:lnTo>
                      <a:pt x="208" y="12"/>
                    </a:lnTo>
                    <a:lnTo>
                      <a:pt x="208"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22">
                <a:extLst>
                  <a:ext uri="{FF2B5EF4-FFF2-40B4-BE49-F238E27FC236}">
                    <a16:creationId xmlns:a16="http://schemas.microsoft.com/office/drawing/2014/main" id="{EE098C52-19FA-4061-9846-2E17A9F90306}"/>
                  </a:ext>
                </a:extLst>
              </p:cNvPr>
              <p:cNvSpPr>
                <a:spLocks/>
              </p:cNvSpPr>
              <p:nvPr/>
            </p:nvSpPr>
            <p:spPr bwMode="auto">
              <a:xfrm>
                <a:off x="5778501" y="3825876"/>
                <a:ext cx="234950" cy="344488"/>
              </a:xfrm>
              <a:custGeom>
                <a:avLst/>
                <a:gdLst>
                  <a:gd name="T0" fmla="*/ 140 w 148"/>
                  <a:gd name="T1" fmla="*/ 211 h 217"/>
                  <a:gd name="T2" fmla="*/ 126 w 148"/>
                  <a:gd name="T3" fmla="*/ 217 h 217"/>
                  <a:gd name="T4" fmla="*/ 56 w 148"/>
                  <a:gd name="T5" fmla="*/ 215 h 217"/>
                  <a:gd name="T6" fmla="*/ 0 w 148"/>
                  <a:gd name="T7" fmla="*/ 217 h 217"/>
                  <a:gd name="T8" fmla="*/ 0 w 148"/>
                  <a:gd name="T9" fmla="*/ 215 h 217"/>
                  <a:gd name="T10" fmla="*/ 2 w 148"/>
                  <a:gd name="T11" fmla="*/ 211 h 217"/>
                  <a:gd name="T12" fmla="*/ 24 w 148"/>
                  <a:gd name="T13" fmla="*/ 207 h 217"/>
                  <a:gd name="T14" fmla="*/ 28 w 148"/>
                  <a:gd name="T15" fmla="*/ 203 h 217"/>
                  <a:gd name="T16" fmla="*/ 30 w 148"/>
                  <a:gd name="T17" fmla="*/ 172 h 217"/>
                  <a:gd name="T18" fmla="*/ 32 w 148"/>
                  <a:gd name="T19" fmla="*/ 84 h 217"/>
                  <a:gd name="T20" fmla="*/ 30 w 148"/>
                  <a:gd name="T21" fmla="*/ 46 h 217"/>
                  <a:gd name="T22" fmla="*/ 28 w 148"/>
                  <a:gd name="T23" fmla="*/ 14 h 217"/>
                  <a:gd name="T24" fmla="*/ 24 w 148"/>
                  <a:gd name="T25" fmla="*/ 12 h 217"/>
                  <a:gd name="T26" fmla="*/ 2 w 148"/>
                  <a:gd name="T27" fmla="*/ 6 h 217"/>
                  <a:gd name="T28" fmla="*/ 0 w 148"/>
                  <a:gd name="T29" fmla="*/ 4 h 217"/>
                  <a:gd name="T30" fmla="*/ 0 w 148"/>
                  <a:gd name="T31" fmla="*/ 0 h 217"/>
                  <a:gd name="T32" fmla="*/ 88 w 148"/>
                  <a:gd name="T33" fmla="*/ 2 h 217"/>
                  <a:gd name="T34" fmla="*/ 138 w 148"/>
                  <a:gd name="T35" fmla="*/ 0 h 217"/>
                  <a:gd name="T36" fmla="*/ 140 w 148"/>
                  <a:gd name="T37" fmla="*/ 2 h 217"/>
                  <a:gd name="T38" fmla="*/ 136 w 148"/>
                  <a:gd name="T39" fmla="*/ 44 h 217"/>
                  <a:gd name="T40" fmla="*/ 132 w 148"/>
                  <a:gd name="T41" fmla="*/ 44 h 217"/>
                  <a:gd name="T42" fmla="*/ 130 w 148"/>
                  <a:gd name="T43" fmla="*/ 44 h 217"/>
                  <a:gd name="T44" fmla="*/ 128 w 148"/>
                  <a:gd name="T45" fmla="*/ 26 h 217"/>
                  <a:gd name="T46" fmla="*/ 126 w 148"/>
                  <a:gd name="T47" fmla="*/ 22 h 217"/>
                  <a:gd name="T48" fmla="*/ 112 w 148"/>
                  <a:gd name="T49" fmla="*/ 16 h 217"/>
                  <a:gd name="T50" fmla="*/ 86 w 148"/>
                  <a:gd name="T51" fmla="*/ 14 h 217"/>
                  <a:gd name="T52" fmla="*/ 56 w 148"/>
                  <a:gd name="T53" fmla="*/ 14 h 217"/>
                  <a:gd name="T54" fmla="*/ 56 w 148"/>
                  <a:gd name="T55" fmla="*/ 52 h 217"/>
                  <a:gd name="T56" fmla="*/ 84 w 148"/>
                  <a:gd name="T57" fmla="*/ 100 h 217"/>
                  <a:gd name="T58" fmla="*/ 102 w 148"/>
                  <a:gd name="T59" fmla="*/ 100 h 217"/>
                  <a:gd name="T60" fmla="*/ 116 w 148"/>
                  <a:gd name="T61" fmla="*/ 94 h 217"/>
                  <a:gd name="T62" fmla="*/ 122 w 148"/>
                  <a:gd name="T63" fmla="*/ 84 h 217"/>
                  <a:gd name="T64" fmla="*/ 124 w 148"/>
                  <a:gd name="T65" fmla="*/ 84 h 217"/>
                  <a:gd name="T66" fmla="*/ 126 w 148"/>
                  <a:gd name="T67" fmla="*/ 84 h 217"/>
                  <a:gd name="T68" fmla="*/ 124 w 148"/>
                  <a:gd name="T69" fmla="*/ 132 h 217"/>
                  <a:gd name="T70" fmla="*/ 120 w 148"/>
                  <a:gd name="T71" fmla="*/ 132 h 217"/>
                  <a:gd name="T72" fmla="*/ 118 w 148"/>
                  <a:gd name="T73" fmla="*/ 122 h 217"/>
                  <a:gd name="T74" fmla="*/ 114 w 148"/>
                  <a:gd name="T75" fmla="*/ 116 h 217"/>
                  <a:gd name="T76" fmla="*/ 106 w 148"/>
                  <a:gd name="T77" fmla="*/ 112 h 217"/>
                  <a:gd name="T78" fmla="*/ 56 w 148"/>
                  <a:gd name="T79" fmla="*/ 110 h 217"/>
                  <a:gd name="T80" fmla="*/ 56 w 148"/>
                  <a:gd name="T81" fmla="*/ 134 h 217"/>
                  <a:gd name="T82" fmla="*/ 58 w 148"/>
                  <a:gd name="T83" fmla="*/ 180 h 217"/>
                  <a:gd name="T84" fmla="*/ 64 w 148"/>
                  <a:gd name="T85" fmla="*/ 197 h 217"/>
                  <a:gd name="T86" fmla="*/ 66 w 148"/>
                  <a:gd name="T87" fmla="*/ 201 h 217"/>
                  <a:gd name="T88" fmla="*/ 94 w 148"/>
                  <a:gd name="T89" fmla="*/ 205 h 217"/>
                  <a:gd name="T90" fmla="*/ 108 w 148"/>
                  <a:gd name="T91" fmla="*/ 203 h 217"/>
                  <a:gd name="T92" fmla="*/ 126 w 148"/>
                  <a:gd name="T93" fmla="*/ 199 h 217"/>
                  <a:gd name="T94" fmla="*/ 132 w 148"/>
                  <a:gd name="T95" fmla="*/ 193 h 217"/>
                  <a:gd name="T96" fmla="*/ 142 w 148"/>
                  <a:gd name="T97" fmla="*/ 172 h 217"/>
                  <a:gd name="T98" fmla="*/ 144 w 148"/>
                  <a:gd name="T99" fmla="*/ 170 h 217"/>
                  <a:gd name="T100" fmla="*/ 148 w 148"/>
                  <a:gd name="T101" fmla="*/ 172 h 217"/>
                  <a:gd name="T102" fmla="*/ 144 w 148"/>
                  <a:gd name="T103" fmla="*/ 197 h 217"/>
                  <a:gd name="T104" fmla="*/ 140 w 148"/>
                  <a:gd name="T105" fmla="*/ 2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8" h="217">
                    <a:moveTo>
                      <a:pt x="140" y="211"/>
                    </a:moveTo>
                    <a:lnTo>
                      <a:pt x="140" y="211"/>
                    </a:lnTo>
                    <a:lnTo>
                      <a:pt x="136" y="215"/>
                    </a:lnTo>
                    <a:lnTo>
                      <a:pt x="126" y="217"/>
                    </a:lnTo>
                    <a:lnTo>
                      <a:pt x="126" y="217"/>
                    </a:lnTo>
                    <a:lnTo>
                      <a:pt x="56" y="215"/>
                    </a:lnTo>
                    <a:lnTo>
                      <a:pt x="56" y="215"/>
                    </a:lnTo>
                    <a:lnTo>
                      <a:pt x="0" y="217"/>
                    </a:lnTo>
                    <a:lnTo>
                      <a:pt x="0" y="217"/>
                    </a:lnTo>
                    <a:lnTo>
                      <a:pt x="0" y="215"/>
                    </a:lnTo>
                    <a:lnTo>
                      <a:pt x="2" y="211"/>
                    </a:lnTo>
                    <a:lnTo>
                      <a:pt x="2" y="211"/>
                    </a:lnTo>
                    <a:lnTo>
                      <a:pt x="16" y="209"/>
                    </a:lnTo>
                    <a:lnTo>
                      <a:pt x="24" y="207"/>
                    </a:lnTo>
                    <a:lnTo>
                      <a:pt x="24" y="207"/>
                    </a:lnTo>
                    <a:lnTo>
                      <a:pt x="28" y="203"/>
                    </a:lnTo>
                    <a:lnTo>
                      <a:pt x="30" y="193"/>
                    </a:lnTo>
                    <a:lnTo>
                      <a:pt x="30" y="172"/>
                    </a:lnTo>
                    <a:lnTo>
                      <a:pt x="32" y="134"/>
                    </a:lnTo>
                    <a:lnTo>
                      <a:pt x="32" y="84"/>
                    </a:lnTo>
                    <a:lnTo>
                      <a:pt x="32" y="84"/>
                    </a:lnTo>
                    <a:lnTo>
                      <a:pt x="30" y="46"/>
                    </a:lnTo>
                    <a:lnTo>
                      <a:pt x="30" y="24"/>
                    </a:lnTo>
                    <a:lnTo>
                      <a:pt x="28" y="14"/>
                    </a:lnTo>
                    <a:lnTo>
                      <a:pt x="24" y="12"/>
                    </a:lnTo>
                    <a:lnTo>
                      <a:pt x="24" y="12"/>
                    </a:lnTo>
                    <a:lnTo>
                      <a:pt x="16" y="8"/>
                    </a:lnTo>
                    <a:lnTo>
                      <a:pt x="2" y="6"/>
                    </a:lnTo>
                    <a:lnTo>
                      <a:pt x="2" y="6"/>
                    </a:lnTo>
                    <a:lnTo>
                      <a:pt x="0" y="4"/>
                    </a:lnTo>
                    <a:lnTo>
                      <a:pt x="0" y="0"/>
                    </a:lnTo>
                    <a:lnTo>
                      <a:pt x="0" y="0"/>
                    </a:lnTo>
                    <a:lnTo>
                      <a:pt x="88" y="2"/>
                    </a:lnTo>
                    <a:lnTo>
                      <a:pt x="88" y="2"/>
                    </a:lnTo>
                    <a:lnTo>
                      <a:pt x="118" y="2"/>
                    </a:lnTo>
                    <a:lnTo>
                      <a:pt x="138" y="0"/>
                    </a:lnTo>
                    <a:lnTo>
                      <a:pt x="138" y="0"/>
                    </a:lnTo>
                    <a:lnTo>
                      <a:pt x="140" y="2"/>
                    </a:lnTo>
                    <a:lnTo>
                      <a:pt x="140" y="2"/>
                    </a:lnTo>
                    <a:lnTo>
                      <a:pt x="136" y="44"/>
                    </a:lnTo>
                    <a:lnTo>
                      <a:pt x="136" y="44"/>
                    </a:lnTo>
                    <a:lnTo>
                      <a:pt x="132" y="44"/>
                    </a:lnTo>
                    <a:lnTo>
                      <a:pt x="130" y="44"/>
                    </a:lnTo>
                    <a:lnTo>
                      <a:pt x="130" y="44"/>
                    </a:lnTo>
                    <a:lnTo>
                      <a:pt x="130" y="32"/>
                    </a:lnTo>
                    <a:lnTo>
                      <a:pt x="128" y="26"/>
                    </a:lnTo>
                    <a:lnTo>
                      <a:pt x="126" y="22"/>
                    </a:lnTo>
                    <a:lnTo>
                      <a:pt x="126" y="22"/>
                    </a:lnTo>
                    <a:lnTo>
                      <a:pt x="120" y="18"/>
                    </a:lnTo>
                    <a:lnTo>
                      <a:pt x="112" y="16"/>
                    </a:lnTo>
                    <a:lnTo>
                      <a:pt x="100" y="14"/>
                    </a:lnTo>
                    <a:lnTo>
                      <a:pt x="86" y="14"/>
                    </a:lnTo>
                    <a:lnTo>
                      <a:pt x="86" y="14"/>
                    </a:lnTo>
                    <a:lnTo>
                      <a:pt x="56" y="14"/>
                    </a:lnTo>
                    <a:lnTo>
                      <a:pt x="56" y="14"/>
                    </a:lnTo>
                    <a:lnTo>
                      <a:pt x="56" y="52"/>
                    </a:lnTo>
                    <a:lnTo>
                      <a:pt x="56" y="100"/>
                    </a:lnTo>
                    <a:lnTo>
                      <a:pt x="84" y="100"/>
                    </a:lnTo>
                    <a:lnTo>
                      <a:pt x="84" y="100"/>
                    </a:lnTo>
                    <a:lnTo>
                      <a:pt x="102" y="100"/>
                    </a:lnTo>
                    <a:lnTo>
                      <a:pt x="114" y="96"/>
                    </a:lnTo>
                    <a:lnTo>
                      <a:pt x="116" y="94"/>
                    </a:lnTo>
                    <a:lnTo>
                      <a:pt x="118" y="92"/>
                    </a:lnTo>
                    <a:lnTo>
                      <a:pt x="122" y="84"/>
                    </a:lnTo>
                    <a:lnTo>
                      <a:pt x="122" y="84"/>
                    </a:lnTo>
                    <a:lnTo>
                      <a:pt x="124" y="84"/>
                    </a:lnTo>
                    <a:lnTo>
                      <a:pt x="126" y="84"/>
                    </a:lnTo>
                    <a:lnTo>
                      <a:pt x="126" y="84"/>
                    </a:lnTo>
                    <a:lnTo>
                      <a:pt x="124" y="132"/>
                    </a:lnTo>
                    <a:lnTo>
                      <a:pt x="124" y="132"/>
                    </a:lnTo>
                    <a:lnTo>
                      <a:pt x="122" y="134"/>
                    </a:lnTo>
                    <a:lnTo>
                      <a:pt x="120" y="132"/>
                    </a:lnTo>
                    <a:lnTo>
                      <a:pt x="120" y="132"/>
                    </a:lnTo>
                    <a:lnTo>
                      <a:pt x="118" y="122"/>
                    </a:lnTo>
                    <a:lnTo>
                      <a:pt x="114" y="116"/>
                    </a:lnTo>
                    <a:lnTo>
                      <a:pt x="114" y="116"/>
                    </a:lnTo>
                    <a:lnTo>
                      <a:pt x="112" y="114"/>
                    </a:lnTo>
                    <a:lnTo>
                      <a:pt x="106" y="112"/>
                    </a:lnTo>
                    <a:lnTo>
                      <a:pt x="82" y="110"/>
                    </a:lnTo>
                    <a:lnTo>
                      <a:pt x="56" y="110"/>
                    </a:lnTo>
                    <a:lnTo>
                      <a:pt x="56" y="134"/>
                    </a:lnTo>
                    <a:lnTo>
                      <a:pt x="56" y="134"/>
                    </a:lnTo>
                    <a:lnTo>
                      <a:pt x="56" y="162"/>
                    </a:lnTo>
                    <a:lnTo>
                      <a:pt x="58" y="180"/>
                    </a:lnTo>
                    <a:lnTo>
                      <a:pt x="60" y="191"/>
                    </a:lnTo>
                    <a:lnTo>
                      <a:pt x="64" y="197"/>
                    </a:lnTo>
                    <a:lnTo>
                      <a:pt x="64" y="197"/>
                    </a:lnTo>
                    <a:lnTo>
                      <a:pt x="66" y="201"/>
                    </a:lnTo>
                    <a:lnTo>
                      <a:pt x="72" y="203"/>
                    </a:lnTo>
                    <a:lnTo>
                      <a:pt x="94" y="205"/>
                    </a:lnTo>
                    <a:lnTo>
                      <a:pt x="94" y="205"/>
                    </a:lnTo>
                    <a:lnTo>
                      <a:pt x="108" y="203"/>
                    </a:lnTo>
                    <a:lnTo>
                      <a:pt x="118" y="201"/>
                    </a:lnTo>
                    <a:lnTo>
                      <a:pt x="126" y="199"/>
                    </a:lnTo>
                    <a:lnTo>
                      <a:pt x="132" y="193"/>
                    </a:lnTo>
                    <a:lnTo>
                      <a:pt x="132" y="193"/>
                    </a:lnTo>
                    <a:lnTo>
                      <a:pt x="138" y="185"/>
                    </a:lnTo>
                    <a:lnTo>
                      <a:pt x="142" y="172"/>
                    </a:lnTo>
                    <a:lnTo>
                      <a:pt x="142" y="172"/>
                    </a:lnTo>
                    <a:lnTo>
                      <a:pt x="144" y="170"/>
                    </a:lnTo>
                    <a:lnTo>
                      <a:pt x="146" y="172"/>
                    </a:lnTo>
                    <a:lnTo>
                      <a:pt x="148" y="172"/>
                    </a:lnTo>
                    <a:lnTo>
                      <a:pt x="148" y="172"/>
                    </a:lnTo>
                    <a:lnTo>
                      <a:pt x="144" y="197"/>
                    </a:lnTo>
                    <a:lnTo>
                      <a:pt x="140" y="211"/>
                    </a:lnTo>
                    <a:lnTo>
                      <a:pt x="140" y="2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23">
                <a:extLst>
                  <a:ext uri="{FF2B5EF4-FFF2-40B4-BE49-F238E27FC236}">
                    <a16:creationId xmlns:a16="http://schemas.microsoft.com/office/drawing/2014/main" id="{EBB4AD20-DD0A-446B-A0CA-2493EDF29EAB}"/>
                  </a:ext>
                </a:extLst>
              </p:cNvPr>
              <p:cNvSpPr>
                <a:spLocks noEditPoints="1"/>
              </p:cNvSpPr>
              <p:nvPr/>
            </p:nvSpPr>
            <p:spPr bwMode="auto">
              <a:xfrm>
                <a:off x="6283326" y="3825876"/>
                <a:ext cx="352425" cy="344488"/>
              </a:xfrm>
              <a:custGeom>
                <a:avLst/>
                <a:gdLst>
                  <a:gd name="T0" fmla="*/ 200 w 222"/>
                  <a:gd name="T1" fmla="*/ 215 h 217"/>
                  <a:gd name="T2" fmla="*/ 176 w 222"/>
                  <a:gd name="T3" fmla="*/ 213 h 217"/>
                  <a:gd name="T4" fmla="*/ 156 w 222"/>
                  <a:gd name="T5" fmla="*/ 205 h 217"/>
                  <a:gd name="T6" fmla="*/ 144 w 222"/>
                  <a:gd name="T7" fmla="*/ 193 h 217"/>
                  <a:gd name="T8" fmla="*/ 112 w 222"/>
                  <a:gd name="T9" fmla="*/ 154 h 217"/>
                  <a:gd name="T10" fmla="*/ 94 w 222"/>
                  <a:gd name="T11" fmla="*/ 124 h 217"/>
                  <a:gd name="T12" fmla="*/ 54 w 222"/>
                  <a:gd name="T13" fmla="*/ 124 h 217"/>
                  <a:gd name="T14" fmla="*/ 54 w 222"/>
                  <a:gd name="T15" fmla="*/ 134 h 217"/>
                  <a:gd name="T16" fmla="*/ 56 w 222"/>
                  <a:gd name="T17" fmla="*/ 193 h 217"/>
                  <a:gd name="T18" fmla="*/ 62 w 222"/>
                  <a:gd name="T19" fmla="*/ 207 h 217"/>
                  <a:gd name="T20" fmla="*/ 72 w 222"/>
                  <a:gd name="T21" fmla="*/ 209 h 217"/>
                  <a:gd name="T22" fmla="*/ 90 w 222"/>
                  <a:gd name="T23" fmla="*/ 211 h 217"/>
                  <a:gd name="T24" fmla="*/ 92 w 222"/>
                  <a:gd name="T25" fmla="*/ 217 h 217"/>
                  <a:gd name="T26" fmla="*/ 0 w 222"/>
                  <a:gd name="T27" fmla="*/ 217 h 217"/>
                  <a:gd name="T28" fmla="*/ 0 w 222"/>
                  <a:gd name="T29" fmla="*/ 215 h 217"/>
                  <a:gd name="T30" fmla="*/ 0 w 222"/>
                  <a:gd name="T31" fmla="*/ 211 h 217"/>
                  <a:gd name="T32" fmla="*/ 24 w 222"/>
                  <a:gd name="T33" fmla="*/ 207 h 217"/>
                  <a:gd name="T34" fmla="*/ 26 w 222"/>
                  <a:gd name="T35" fmla="*/ 203 h 217"/>
                  <a:gd name="T36" fmla="*/ 30 w 222"/>
                  <a:gd name="T37" fmla="*/ 172 h 217"/>
                  <a:gd name="T38" fmla="*/ 30 w 222"/>
                  <a:gd name="T39" fmla="*/ 84 h 217"/>
                  <a:gd name="T40" fmla="*/ 30 w 222"/>
                  <a:gd name="T41" fmla="*/ 46 h 217"/>
                  <a:gd name="T42" fmla="*/ 26 w 222"/>
                  <a:gd name="T43" fmla="*/ 14 h 217"/>
                  <a:gd name="T44" fmla="*/ 24 w 222"/>
                  <a:gd name="T45" fmla="*/ 12 h 217"/>
                  <a:gd name="T46" fmla="*/ 0 w 222"/>
                  <a:gd name="T47" fmla="*/ 6 h 217"/>
                  <a:gd name="T48" fmla="*/ 0 w 222"/>
                  <a:gd name="T49" fmla="*/ 4 h 217"/>
                  <a:gd name="T50" fmla="*/ 0 w 222"/>
                  <a:gd name="T51" fmla="*/ 0 h 217"/>
                  <a:gd name="T52" fmla="*/ 42 w 222"/>
                  <a:gd name="T53" fmla="*/ 2 h 217"/>
                  <a:gd name="T54" fmla="*/ 84 w 222"/>
                  <a:gd name="T55" fmla="*/ 0 h 217"/>
                  <a:gd name="T56" fmla="*/ 116 w 222"/>
                  <a:gd name="T57" fmla="*/ 6 h 217"/>
                  <a:gd name="T58" fmla="*/ 138 w 222"/>
                  <a:gd name="T59" fmla="*/ 18 h 217"/>
                  <a:gd name="T60" fmla="*/ 152 w 222"/>
                  <a:gd name="T61" fmla="*/ 36 h 217"/>
                  <a:gd name="T62" fmla="*/ 156 w 222"/>
                  <a:gd name="T63" fmla="*/ 54 h 217"/>
                  <a:gd name="T64" fmla="*/ 156 w 222"/>
                  <a:gd name="T65" fmla="*/ 64 h 217"/>
                  <a:gd name="T66" fmla="*/ 150 w 222"/>
                  <a:gd name="T67" fmla="*/ 82 h 217"/>
                  <a:gd name="T68" fmla="*/ 132 w 222"/>
                  <a:gd name="T69" fmla="*/ 104 h 217"/>
                  <a:gd name="T70" fmla="*/ 116 w 222"/>
                  <a:gd name="T71" fmla="*/ 116 h 217"/>
                  <a:gd name="T72" fmla="*/ 160 w 222"/>
                  <a:gd name="T73" fmla="*/ 176 h 217"/>
                  <a:gd name="T74" fmla="*/ 184 w 222"/>
                  <a:gd name="T75" fmla="*/ 197 h 217"/>
                  <a:gd name="T76" fmla="*/ 204 w 222"/>
                  <a:gd name="T77" fmla="*/ 207 h 217"/>
                  <a:gd name="T78" fmla="*/ 212 w 222"/>
                  <a:gd name="T79" fmla="*/ 209 h 217"/>
                  <a:gd name="T80" fmla="*/ 222 w 222"/>
                  <a:gd name="T81" fmla="*/ 209 h 217"/>
                  <a:gd name="T82" fmla="*/ 222 w 222"/>
                  <a:gd name="T83" fmla="*/ 213 h 217"/>
                  <a:gd name="T84" fmla="*/ 200 w 222"/>
                  <a:gd name="T85" fmla="*/ 215 h 217"/>
                  <a:gd name="T86" fmla="*/ 82 w 222"/>
                  <a:gd name="T87" fmla="*/ 12 h 217"/>
                  <a:gd name="T88" fmla="*/ 68 w 222"/>
                  <a:gd name="T89" fmla="*/ 12 h 217"/>
                  <a:gd name="T90" fmla="*/ 60 w 222"/>
                  <a:gd name="T91" fmla="*/ 16 h 217"/>
                  <a:gd name="T92" fmla="*/ 56 w 222"/>
                  <a:gd name="T93" fmla="*/ 34 h 217"/>
                  <a:gd name="T94" fmla="*/ 54 w 222"/>
                  <a:gd name="T95" fmla="*/ 84 h 217"/>
                  <a:gd name="T96" fmla="*/ 56 w 222"/>
                  <a:gd name="T97" fmla="*/ 104 h 217"/>
                  <a:gd name="T98" fmla="*/ 58 w 222"/>
                  <a:gd name="T99" fmla="*/ 110 h 217"/>
                  <a:gd name="T100" fmla="*/ 68 w 222"/>
                  <a:gd name="T101" fmla="*/ 114 h 217"/>
                  <a:gd name="T102" fmla="*/ 86 w 222"/>
                  <a:gd name="T103" fmla="*/ 114 h 217"/>
                  <a:gd name="T104" fmla="*/ 104 w 222"/>
                  <a:gd name="T105" fmla="*/ 110 h 217"/>
                  <a:gd name="T106" fmla="*/ 118 w 222"/>
                  <a:gd name="T107" fmla="*/ 100 h 217"/>
                  <a:gd name="T108" fmla="*/ 126 w 222"/>
                  <a:gd name="T109" fmla="*/ 86 h 217"/>
                  <a:gd name="T110" fmla="*/ 128 w 222"/>
                  <a:gd name="T111" fmla="*/ 66 h 217"/>
                  <a:gd name="T112" fmla="*/ 128 w 222"/>
                  <a:gd name="T113" fmla="*/ 56 h 217"/>
                  <a:gd name="T114" fmla="*/ 122 w 222"/>
                  <a:gd name="T115" fmla="*/ 36 h 217"/>
                  <a:gd name="T116" fmla="*/ 112 w 222"/>
                  <a:gd name="T117" fmla="*/ 20 h 217"/>
                  <a:gd name="T118" fmla="*/ 94 w 222"/>
                  <a:gd name="T119" fmla="*/ 12 h 217"/>
                  <a:gd name="T120" fmla="*/ 82 w 222"/>
                  <a:gd name="T121" fmla="*/ 1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2" h="217">
                    <a:moveTo>
                      <a:pt x="200" y="215"/>
                    </a:moveTo>
                    <a:lnTo>
                      <a:pt x="200" y="215"/>
                    </a:lnTo>
                    <a:lnTo>
                      <a:pt x="188" y="215"/>
                    </a:lnTo>
                    <a:lnTo>
                      <a:pt x="176" y="213"/>
                    </a:lnTo>
                    <a:lnTo>
                      <a:pt x="166" y="209"/>
                    </a:lnTo>
                    <a:lnTo>
                      <a:pt x="156" y="205"/>
                    </a:lnTo>
                    <a:lnTo>
                      <a:pt x="156" y="205"/>
                    </a:lnTo>
                    <a:lnTo>
                      <a:pt x="144" y="193"/>
                    </a:lnTo>
                    <a:lnTo>
                      <a:pt x="128" y="178"/>
                    </a:lnTo>
                    <a:lnTo>
                      <a:pt x="112" y="154"/>
                    </a:lnTo>
                    <a:lnTo>
                      <a:pt x="94" y="124"/>
                    </a:lnTo>
                    <a:lnTo>
                      <a:pt x="94" y="124"/>
                    </a:lnTo>
                    <a:lnTo>
                      <a:pt x="74" y="124"/>
                    </a:lnTo>
                    <a:lnTo>
                      <a:pt x="54" y="124"/>
                    </a:lnTo>
                    <a:lnTo>
                      <a:pt x="54" y="134"/>
                    </a:lnTo>
                    <a:lnTo>
                      <a:pt x="54" y="134"/>
                    </a:lnTo>
                    <a:lnTo>
                      <a:pt x="56" y="172"/>
                    </a:lnTo>
                    <a:lnTo>
                      <a:pt x="56" y="193"/>
                    </a:lnTo>
                    <a:lnTo>
                      <a:pt x="60" y="203"/>
                    </a:lnTo>
                    <a:lnTo>
                      <a:pt x="62" y="207"/>
                    </a:lnTo>
                    <a:lnTo>
                      <a:pt x="62" y="207"/>
                    </a:lnTo>
                    <a:lnTo>
                      <a:pt x="72" y="209"/>
                    </a:lnTo>
                    <a:lnTo>
                      <a:pt x="90" y="211"/>
                    </a:lnTo>
                    <a:lnTo>
                      <a:pt x="90" y="211"/>
                    </a:lnTo>
                    <a:lnTo>
                      <a:pt x="92" y="215"/>
                    </a:lnTo>
                    <a:lnTo>
                      <a:pt x="92" y="217"/>
                    </a:lnTo>
                    <a:lnTo>
                      <a:pt x="92" y="217"/>
                    </a:lnTo>
                    <a:lnTo>
                      <a:pt x="0" y="217"/>
                    </a:lnTo>
                    <a:lnTo>
                      <a:pt x="0" y="217"/>
                    </a:lnTo>
                    <a:lnTo>
                      <a:pt x="0" y="215"/>
                    </a:lnTo>
                    <a:lnTo>
                      <a:pt x="0" y="211"/>
                    </a:lnTo>
                    <a:lnTo>
                      <a:pt x="0" y="211"/>
                    </a:lnTo>
                    <a:lnTo>
                      <a:pt x="16" y="209"/>
                    </a:lnTo>
                    <a:lnTo>
                      <a:pt x="24" y="207"/>
                    </a:lnTo>
                    <a:lnTo>
                      <a:pt x="24" y="207"/>
                    </a:lnTo>
                    <a:lnTo>
                      <a:pt x="26" y="203"/>
                    </a:lnTo>
                    <a:lnTo>
                      <a:pt x="28" y="193"/>
                    </a:lnTo>
                    <a:lnTo>
                      <a:pt x="30" y="172"/>
                    </a:lnTo>
                    <a:lnTo>
                      <a:pt x="30" y="134"/>
                    </a:lnTo>
                    <a:lnTo>
                      <a:pt x="30" y="84"/>
                    </a:lnTo>
                    <a:lnTo>
                      <a:pt x="30" y="84"/>
                    </a:lnTo>
                    <a:lnTo>
                      <a:pt x="30" y="46"/>
                    </a:lnTo>
                    <a:lnTo>
                      <a:pt x="28" y="24"/>
                    </a:lnTo>
                    <a:lnTo>
                      <a:pt x="26" y="14"/>
                    </a:lnTo>
                    <a:lnTo>
                      <a:pt x="24" y="12"/>
                    </a:lnTo>
                    <a:lnTo>
                      <a:pt x="24" y="12"/>
                    </a:lnTo>
                    <a:lnTo>
                      <a:pt x="16" y="8"/>
                    </a:lnTo>
                    <a:lnTo>
                      <a:pt x="0" y="6"/>
                    </a:lnTo>
                    <a:lnTo>
                      <a:pt x="0" y="6"/>
                    </a:lnTo>
                    <a:lnTo>
                      <a:pt x="0" y="4"/>
                    </a:lnTo>
                    <a:lnTo>
                      <a:pt x="0" y="0"/>
                    </a:lnTo>
                    <a:lnTo>
                      <a:pt x="0" y="0"/>
                    </a:lnTo>
                    <a:lnTo>
                      <a:pt x="42" y="2"/>
                    </a:lnTo>
                    <a:lnTo>
                      <a:pt x="42" y="2"/>
                    </a:lnTo>
                    <a:lnTo>
                      <a:pt x="84" y="0"/>
                    </a:lnTo>
                    <a:lnTo>
                      <a:pt x="84" y="0"/>
                    </a:lnTo>
                    <a:lnTo>
                      <a:pt x="100" y="2"/>
                    </a:lnTo>
                    <a:lnTo>
                      <a:pt x="116" y="6"/>
                    </a:lnTo>
                    <a:lnTo>
                      <a:pt x="128" y="12"/>
                    </a:lnTo>
                    <a:lnTo>
                      <a:pt x="138" y="18"/>
                    </a:lnTo>
                    <a:lnTo>
                      <a:pt x="146" y="26"/>
                    </a:lnTo>
                    <a:lnTo>
                      <a:pt x="152" y="36"/>
                    </a:lnTo>
                    <a:lnTo>
                      <a:pt x="156" y="44"/>
                    </a:lnTo>
                    <a:lnTo>
                      <a:pt x="156" y="54"/>
                    </a:lnTo>
                    <a:lnTo>
                      <a:pt x="156" y="54"/>
                    </a:lnTo>
                    <a:lnTo>
                      <a:pt x="156" y="64"/>
                    </a:lnTo>
                    <a:lnTo>
                      <a:pt x="154" y="74"/>
                    </a:lnTo>
                    <a:lnTo>
                      <a:pt x="150" y="82"/>
                    </a:lnTo>
                    <a:lnTo>
                      <a:pt x="144" y="90"/>
                    </a:lnTo>
                    <a:lnTo>
                      <a:pt x="132" y="104"/>
                    </a:lnTo>
                    <a:lnTo>
                      <a:pt x="116" y="116"/>
                    </a:lnTo>
                    <a:lnTo>
                      <a:pt x="116" y="116"/>
                    </a:lnTo>
                    <a:lnTo>
                      <a:pt x="146" y="160"/>
                    </a:lnTo>
                    <a:lnTo>
                      <a:pt x="160" y="176"/>
                    </a:lnTo>
                    <a:lnTo>
                      <a:pt x="172" y="187"/>
                    </a:lnTo>
                    <a:lnTo>
                      <a:pt x="184" y="197"/>
                    </a:lnTo>
                    <a:lnTo>
                      <a:pt x="194" y="205"/>
                    </a:lnTo>
                    <a:lnTo>
                      <a:pt x="204" y="207"/>
                    </a:lnTo>
                    <a:lnTo>
                      <a:pt x="212" y="209"/>
                    </a:lnTo>
                    <a:lnTo>
                      <a:pt x="212" y="209"/>
                    </a:lnTo>
                    <a:lnTo>
                      <a:pt x="222" y="209"/>
                    </a:lnTo>
                    <a:lnTo>
                      <a:pt x="222" y="209"/>
                    </a:lnTo>
                    <a:lnTo>
                      <a:pt x="222" y="211"/>
                    </a:lnTo>
                    <a:lnTo>
                      <a:pt x="222" y="213"/>
                    </a:lnTo>
                    <a:lnTo>
                      <a:pt x="222" y="213"/>
                    </a:lnTo>
                    <a:lnTo>
                      <a:pt x="200" y="215"/>
                    </a:lnTo>
                    <a:lnTo>
                      <a:pt x="200" y="215"/>
                    </a:lnTo>
                    <a:close/>
                    <a:moveTo>
                      <a:pt x="82" y="12"/>
                    </a:moveTo>
                    <a:lnTo>
                      <a:pt x="82" y="12"/>
                    </a:lnTo>
                    <a:lnTo>
                      <a:pt x="68" y="12"/>
                    </a:lnTo>
                    <a:lnTo>
                      <a:pt x="60" y="16"/>
                    </a:lnTo>
                    <a:lnTo>
                      <a:pt x="60" y="16"/>
                    </a:lnTo>
                    <a:lnTo>
                      <a:pt x="58" y="20"/>
                    </a:lnTo>
                    <a:lnTo>
                      <a:pt x="56" y="34"/>
                    </a:lnTo>
                    <a:lnTo>
                      <a:pt x="56" y="54"/>
                    </a:lnTo>
                    <a:lnTo>
                      <a:pt x="54" y="84"/>
                    </a:lnTo>
                    <a:lnTo>
                      <a:pt x="54" y="84"/>
                    </a:lnTo>
                    <a:lnTo>
                      <a:pt x="56" y="104"/>
                    </a:lnTo>
                    <a:lnTo>
                      <a:pt x="58" y="110"/>
                    </a:lnTo>
                    <a:lnTo>
                      <a:pt x="58" y="110"/>
                    </a:lnTo>
                    <a:lnTo>
                      <a:pt x="62" y="112"/>
                    </a:lnTo>
                    <a:lnTo>
                      <a:pt x="68" y="114"/>
                    </a:lnTo>
                    <a:lnTo>
                      <a:pt x="86" y="114"/>
                    </a:lnTo>
                    <a:lnTo>
                      <a:pt x="86" y="114"/>
                    </a:lnTo>
                    <a:lnTo>
                      <a:pt x="96" y="114"/>
                    </a:lnTo>
                    <a:lnTo>
                      <a:pt x="104" y="110"/>
                    </a:lnTo>
                    <a:lnTo>
                      <a:pt x="112" y="106"/>
                    </a:lnTo>
                    <a:lnTo>
                      <a:pt x="118" y="100"/>
                    </a:lnTo>
                    <a:lnTo>
                      <a:pt x="122" y="94"/>
                    </a:lnTo>
                    <a:lnTo>
                      <a:pt x="126" y="86"/>
                    </a:lnTo>
                    <a:lnTo>
                      <a:pt x="128" y="76"/>
                    </a:lnTo>
                    <a:lnTo>
                      <a:pt x="128" y="66"/>
                    </a:lnTo>
                    <a:lnTo>
                      <a:pt x="128" y="66"/>
                    </a:lnTo>
                    <a:lnTo>
                      <a:pt x="128" y="56"/>
                    </a:lnTo>
                    <a:lnTo>
                      <a:pt x="126" y="44"/>
                    </a:lnTo>
                    <a:lnTo>
                      <a:pt x="122" y="36"/>
                    </a:lnTo>
                    <a:lnTo>
                      <a:pt x="118" y="28"/>
                    </a:lnTo>
                    <a:lnTo>
                      <a:pt x="112" y="20"/>
                    </a:lnTo>
                    <a:lnTo>
                      <a:pt x="104" y="16"/>
                    </a:lnTo>
                    <a:lnTo>
                      <a:pt x="94" y="12"/>
                    </a:lnTo>
                    <a:lnTo>
                      <a:pt x="82" y="12"/>
                    </a:lnTo>
                    <a:lnTo>
                      <a:pt x="8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24">
                <a:extLst>
                  <a:ext uri="{FF2B5EF4-FFF2-40B4-BE49-F238E27FC236}">
                    <a16:creationId xmlns:a16="http://schemas.microsoft.com/office/drawing/2014/main" id="{5CFF765D-4D74-4663-B599-627005BA9672}"/>
                  </a:ext>
                </a:extLst>
              </p:cNvPr>
              <p:cNvSpPr>
                <a:spLocks/>
              </p:cNvSpPr>
              <p:nvPr/>
            </p:nvSpPr>
            <p:spPr bwMode="auto">
              <a:xfrm>
                <a:off x="6838951" y="3822701"/>
                <a:ext cx="196850" cy="347663"/>
              </a:xfrm>
              <a:custGeom>
                <a:avLst/>
                <a:gdLst>
                  <a:gd name="T0" fmla="*/ 54 w 124"/>
                  <a:gd name="T1" fmla="*/ 219 h 219"/>
                  <a:gd name="T2" fmla="*/ 32 w 124"/>
                  <a:gd name="T3" fmla="*/ 217 h 219"/>
                  <a:gd name="T4" fmla="*/ 6 w 124"/>
                  <a:gd name="T5" fmla="*/ 205 h 219"/>
                  <a:gd name="T6" fmla="*/ 2 w 124"/>
                  <a:gd name="T7" fmla="*/ 199 h 219"/>
                  <a:gd name="T8" fmla="*/ 0 w 124"/>
                  <a:gd name="T9" fmla="*/ 156 h 219"/>
                  <a:gd name="T10" fmla="*/ 2 w 124"/>
                  <a:gd name="T11" fmla="*/ 154 h 219"/>
                  <a:gd name="T12" fmla="*/ 6 w 124"/>
                  <a:gd name="T13" fmla="*/ 156 h 219"/>
                  <a:gd name="T14" fmla="*/ 8 w 124"/>
                  <a:gd name="T15" fmla="*/ 174 h 219"/>
                  <a:gd name="T16" fmla="*/ 16 w 124"/>
                  <a:gd name="T17" fmla="*/ 185 h 219"/>
                  <a:gd name="T18" fmla="*/ 32 w 124"/>
                  <a:gd name="T19" fmla="*/ 203 h 219"/>
                  <a:gd name="T20" fmla="*/ 58 w 124"/>
                  <a:gd name="T21" fmla="*/ 209 h 219"/>
                  <a:gd name="T22" fmla="*/ 66 w 124"/>
                  <a:gd name="T23" fmla="*/ 207 h 219"/>
                  <a:gd name="T24" fmla="*/ 82 w 124"/>
                  <a:gd name="T25" fmla="*/ 201 h 219"/>
                  <a:gd name="T26" fmla="*/ 92 w 124"/>
                  <a:gd name="T27" fmla="*/ 191 h 219"/>
                  <a:gd name="T28" fmla="*/ 98 w 124"/>
                  <a:gd name="T29" fmla="*/ 178 h 219"/>
                  <a:gd name="T30" fmla="*/ 98 w 124"/>
                  <a:gd name="T31" fmla="*/ 170 h 219"/>
                  <a:gd name="T32" fmla="*/ 94 w 124"/>
                  <a:gd name="T33" fmla="*/ 152 h 219"/>
                  <a:gd name="T34" fmla="*/ 84 w 124"/>
                  <a:gd name="T35" fmla="*/ 138 h 219"/>
                  <a:gd name="T36" fmla="*/ 54 w 124"/>
                  <a:gd name="T37" fmla="*/ 114 h 219"/>
                  <a:gd name="T38" fmla="*/ 24 w 124"/>
                  <a:gd name="T39" fmla="*/ 90 h 219"/>
                  <a:gd name="T40" fmla="*/ 14 w 124"/>
                  <a:gd name="T41" fmla="*/ 74 h 219"/>
                  <a:gd name="T42" fmla="*/ 10 w 124"/>
                  <a:gd name="T43" fmla="*/ 56 h 219"/>
                  <a:gd name="T44" fmla="*/ 10 w 124"/>
                  <a:gd name="T45" fmla="*/ 44 h 219"/>
                  <a:gd name="T46" fmla="*/ 20 w 124"/>
                  <a:gd name="T47" fmla="*/ 24 h 219"/>
                  <a:gd name="T48" fmla="*/ 36 w 124"/>
                  <a:gd name="T49" fmla="*/ 8 h 219"/>
                  <a:gd name="T50" fmla="*/ 58 w 124"/>
                  <a:gd name="T51" fmla="*/ 2 h 219"/>
                  <a:gd name="T52" fmla="*/ 68 w 124"/>
                  <a:gd name="T53" fmla="*/ 0 h 219"/>
                  <a:gd name="T54" fmla="*/ 96 w 124"/>
                  <a:gd name="T55" fmla="*/ 4 h 219"/>
                  <a:gd name="T56" fmla="*/ 112 w 124"/>
                  <a:gd name="T57" fmla="*/ 6 h 219"/>
                  <a:gd name="T58" fmla="*/ 112 w 124"/>
                  <a:gd name="T59" fmla="*/ 6 h 219"/>
                  <a:gd name="T60" fmla="*/ 114 w 124"/>
                  <a:gd name="T61" fmla="*/ 8 h 219"/>
                  <a:gd name="T62" fmla="*/ 114 w 124"/>
                  <a:gd name="T63" fmla="*/ 52 h 219"/>
                  <a:gd name="T64" fmla="*/ 108 w 124"/>
                  <a:gd name="T65" fmla="*/ 52 h 219"/>
                  <a:gd name="T66" fmla="*/ 108 w 124"/>
                  <a:gd name="T67" fmla="*/ 44 h 219"/>
                  <a:gd name="T68" fmla="*/ 100 w 124"/>
                  <a:gd name="T69" fmla="*/ 30 h 219"/>
                  <a:gd name="T70" fmla="*/ 96 w 124"/>
                  <a:gd name="T71" fmla="*/ 24 h 219"/>
                  <a:gd name="T72" fmla="*/ 84 w 124"/>
                  <a:gd name="T73" fmla="*/ 14 h 219"/>
                  <a:gd name="T74" fmla="*/ 66 w 124"/>
                  <a:gd name="T75" fmla="*/ 12 h 219"/>
                  <a:gd name="T76" fmla="*/ 60 w 124"/>
                  <a:gd name="T77" fmla="*/ 12 h 219"/>
                  <a:gd name="T78" fmla="*/ 46 w 124"/>
                  <a:gd name="T79" fmla="*/ 16 h 219"/>
                  <a:gd name="T80" fmla="*/ 38 w 124"/>
                  <a:gd name="T81" fmla="*/ 24 h 219"/>
                  <a:gd name="T82" fmla="*/ 32 w 124"/>
                  <a:gd name="T83" fmla="*/ 38 h 219"/>
                  <a:gd name="T84" fmla="*/ 32 w 124"/>
                  <a:gd name="T85" fmla="*/ 44 h 219"/>
                  <a:gd name="T86" fmla="*/ 36 w 124"/>
                  <a:gd name="T87" fmla="*/ 60 h 219"/>
                  <a:gd name="T88" fmla="*/ 46 w 124"/>
                  <a:gd name="T89" fmla="*/ 72 h 219"/>
                  <a:gd name="T90" fmla="*/ 78 w 124"/>
                  <a:gd name="T91" fmla="*/ 96 h 219"/>
                  <a:gd name="T92" fmla="*/ 110 w 124"/>
                  <a:gd name="T93" fmla="*/ 124 h 219"/>
                  <a:gd name="T94" fmla="*/ 120 w 124"/>
                  <a:gd name="T95" fmla="*/ 140 h 219"/>
                  <a:gd name="T96" fmla="*/ 124 w 124"/>
                  <a:gd name="T97" fmla="*/ 158 h 219"/>
                  <a:gd name="T98" fmla="*/ 122 w 124"/>
                  <a:gd name="T99" fmla="*/ 172 h 219"/>
                  <a:gd name="T100" fmla="*/ 110 w 124"/>
                  <a:gd name="T101" fmla="*/ 195 h 219"/>
                  <a:gd name="T102" fmla="*/ 90 w 124"/>
                  <a:gd name="T103" fmla="*/ 211 h 219"/>
                  <a:gd name="T104" fmla="*/ 66 w 124"/>
                  <a:gd name="T105" fmla="*/ 219 h 219"/>
                  <a:gd name="T106" fmla="*/ 54 w 124"/>
                  <a:gd name="T107" fmla="*/ 21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4" h="219">
                    <a:moveTo>
                      <a:pt x="54" y="219"/>
                    </a:moveTo>
                    <a:lnTo>
                      <a:pt x="54" y="219"/>
                    </a:lnTo>
                    <a:lnTo>
                      <a:pt x="42" y="219"/>
                    </a:lnTo>
                    <a:lnTo>
                      <a:pt x="32" y="217"/>
                    </a:lnTo>
                    <a:lnTo>
                      <a:pt x="16" y="211"/>
                    </a:lnTo>
                    <a:lnTo>
                      <a:pt x="6" y="205"/>
                    </a:lnTo>
                    <a:lnTo>
                      <a:pt x="2" y="199"/>
                    </a:lnTo>
                    <a:lnTo>
                      <a:pt x="2" y="199"/>
                    </a:lnTo>
                    <a:lnTo>
                      <a:pt x="0" y="180"/>
                    </a:lnTo>
                    <a:lnTo>
                      <a:pt x="0" y="156"/>
                    </a:lnTo>
                    <a:lnTo>
                      <a:pt x="0" y="156"/>
                    </a:lnTo>
                    <a:lnTo>
                      <a:pt x="2" y="154"/>
                    </a:lnTo>
                    <a:lnTo>
                      <a:pt x="4" y="154"/>
                    </a:lnTo>
                    <a:lnTo>
                      <a:pt x="6" y="156"/>
                    </a:lnTo>
                    <a:lnTo>
                      <a:pt x="6" y="156"/>
                    </a:lnTo>
                    <a:lnTo>
                      <a:pt x="8" y="174"/>
                    </a:lnTo>
                    <a:lnTo>
                      <a:pt x="16" y="185"/>
                    </a:lnTo>
                    <a:lnTo>
                      <a:pt x="16" y="185"/>
                    </a:lnTo>
                    <a:lnTo>
                      <a:pt x="24" y="195"/>
                    </a:lnTo>
                    <a:lnTo>
                      <a:pt x="32" y="203"/>
                    </a:lnTo>
                    <a:lnTo>
                      <a:pt x="44" y="207"/>
                    </a:lnTo>
                    <a:lnTo>
                      <a:pt x="58" y="209"/>
                    </a:lnTo>
                    <a:lnTo>
                      <a:pt x="58" y="209"/>
                    </a:lnTo>
                    <a:lnTo>
                      <a:pt x="66" y="207"/>
                    </a:lnTo>
                    <a:lnTo>
                      <a:pt x="76" y="205"/>
                    </a:lnTo>
                    <a:lnTo>
                      <a:pt x="82" y="201"/>
                    </a:lnTo>
                    <a:lnTo>
                      <a:pt x="88" y="197"/>
                    </a:lnTo>
                    <a:lnTo>
                      <a:pt x="92" y="191"/>
                    </a:lnTo>
                    <a:lnTo>
                      <a:pt x="96" y="184"/>
                    </a:lnTo>
                    <a:lnTo>
                      <a:pt x="98" y="178"/>
                    </a:lnTo>
                    <a:lnTo>
                      <a:pt x="98" y="170"/>
                    </a:lnTo>
                    <a:lnTo>
                      <a:pt x="98" y="170"/>
                    </a:lnTo>
                    <a:lnTo>
                      <a:pt x="96" y="160"/>
                    </a:lnTo>
                    <a:lnTo>
                      <a:pt x="94" y="152"/>
                    </a:lnTo>
                    <a:lnTo>
                      <a:pt x="90" y="146"/>
                    </a:lnTo>
                    <a:lnTo>
                      <a:pt x="84" y="138"/>
                    </a:lnTo>
                    <a:lnTo>
                      <a:pt x="70" y="126"/>
                    </a:lnTo>
                    <a:lnTo>
                      <a:pt x="54" y="114"/>
                    </a:lnTo>
                    <a:lnTo>
                      <a:pt x="38" y="102"/>
                    </a:lnTo>
                    <a:lnTo>
                      <a:pt x="24" y="90"/>
                    </a:lnTo>
                    <a:lnTo>
                      <a:pt x="18" y="82"/>
                    </a:lnTo>
                    <a:lnTo>
                      <a:pt x="14" y="74"/>
                    </a:lnTo>
                    <a:lnTo>
                      <a:pt x="10" y="66"/>
                    </a:lnTo>
                    <a:lnTo>
                      <a:pt x="10" y="56"/>
                    </a:lnTo>
                    <a:lnTo>
                      <a:pt x="10" y="56"/>
                    </a:lnTo>
                    <a:lnTo>
                      <a:pt x="10" y="44"/>
                    </a:lnTo>
                    <a:lnTo>
                      <a:pt x="14" y="32"/>
                    </a:lnTo>
                    <a:lnTo>
                      <a:pt x="20" y="24"/>
                    </a:lnTo>
                    <a:lnTo>
                      <a:pt x="28" y="16"/>
                    </a:lnTo>
                    <a:lnTo>
                      <a:pt x="36" y="8"/>
                    </a:lnTo>
                    <a:lnTo>
                      <a:pt x="46" y="4"/>
                    </a:lnTo>
                    <a:lnTo>
                      <a:pt x="58" y="2"/>
                    </a:lnTo>
                    <a:lnTo>
                      <a:pt x="68" y="0"/>
                    </a:lnTo>
                    <a:lnTo>
                      <a:pt x="68" y="0"/>
                    </a:lnTo>
                    <a:lnTo>
                      <a:pt x="84" y="2"/>
                    </a:lnTo>
                    <a:lnTo>
                      <a:pt x="96" y="4"/>
                    </a:lnTo>
                    <a:lnTo>
                      <a:pt x="104" y="6"/>
                    </a:lnTo>
                    <a:lnTo>
                      <a:pt x="112" y="6"/>
                    </a:lnTo>
                    <a:lnTo>
                      <a:pt x="112" y="6"/>
                    </a:lnTo>
                    <a:lnTo>
                      <a:pt x="112" y="6"/>
                    </a:lnTo>
                    <a:lnTo>
                      <a:pt x="114" y="8"/>
                    </a:lnTo>
                    <a:lnTo>
                      <a:pt x="114" y="8"/>
                    </a:lnTo>
                    <a:lnTo>
                      <a:pt x="114" y="52"/>
                    </a:lnTo>
                    <a:lnTo>
                      <a:pt x="114" y="52"/>
                    </a:lnTo>
                    <a:lnTo>
                      <a:pt x="110" y="54"/>
                    </a:lnTo>
                    <a:lnTo>
                      <a:pt x="108" y="52"/>
                    </a:lnTo>
                    <a:lnTo>
                      <a:pt x="108" y="52"/>
                    </a:lnTo>
                    <a:lnTo>
                      <a:pt x="108" y="44"/>
                    </a:lnTo>
                    <a:lnTo>
                      <a:pt x="104" y="36"/>
                    </a:lnTo>
                    <a:lnTo>
                      <a:pt x="100" y="30"/>
                    </a:lnTo>
                    <a:lnTo>
                      <a:pt x="96" y="24"/>
                    </a:lnTo>
                    <a:lnTo>
                      <a:pt x="96" y="24"/>
                    </a:lnTo>
                    <a:lnTo>
                      <a:pt x="90" y="18"/>
                    </a:lnTo>
                    <a:lnTo>
                      <a:pt x="84" y="14"/>
                    </a:lnTo>
                    <a:lnTo>
                      <a:pt x="76" y="12"/>
                    </a:lnTo>
                    <a:lnTo>
                      <a:pt x="66" y="12"/>
                    </a:lnTo>
                    <a:lnTo>
                      <a:pt x="66" y="12"/>
                    </a:lnTo>
                    <a:lnTo>
                      <a:pt x="60" y="12"/>
                    </a:lnTo>
                    <a:lnTo>
                      <a:pt x="52" y="14"/>
                    </a:lnTo>
                    <a:lnTo>
                      <a:pt x="46" y="16"/>
                    </a:lnTo>
                    <a:lnTo>
                      <a:pt x="42" y="20"/>
                    </a:lnTo>
                    <a:lnTo>
                      <a:pt x="38" y="24"/>
                    </a:lnTo>
                    <a:lnTo>
                      <a:pt x="34" y="30"/>
                    </a:lnTo>
                    <a:lnTo>
                      <a:pt x="32" y="38"/>
                    </a:lnTo>
                    <a:lnTo>
                      <a:pt x="32" y="44"/>
                    </a:lnTo>
                    <a:lnTo>
                      <a:pt x="32" y="44"/>
                    </a:lnTo>
                    <a:lnTo>
                      <a:pt x="32" y="52"/>
                    </a:lnTo>
                    <a:lnTo>
                      <a:pt x="36" y="60"/>
                    </a:lnTo>
                    <a:lnTo>
                      <a:pt x="40" y="66"/>
                    </a:lnTo>
                    <a:lnTo>
                      <a:pt x="46" y="72"/>
                    </a:lnTo>
                    <a:lnTo>
                      <a:pt x="60" y="84"/>
                    </a:lnTo>
                    <a:lnTo>
                      <a:pt x="78" y="96"/>
                    </a:lnTo>
                    <a:lnTo>
                      <a:pt x="94" y="110"/>
                    </a:lnTo>
                    <a:lnTo>
                      <a:pt x="110" y="124"/>
                    </a:lnTo>
                    <a:lnTo>
                      <a:pt x="116" y="132"/>
                    </a:lnTo>
                    <a:lnTo>
                      <a:pt x="120" y="140"/>
                    </a:lnTo>
                    <a:lnTo>
                      <a:pt x="122" y="148"/>
                    </a:lnTo>
                    <a:lnTo>
                      <a:pt x="124" y="158"/>
                    </a:lnTo>
                    <a:lnTo>
                      <a:pt x="124" y="158"/>
                    </a:lnTo>
                    <a:lnTo>
                      <a:pt x="122" y="172"/>
                    </a:lnTo>
                    <a:lnTo>
                      <a:pt x="118" y="185"/>
                    </a:lnTo>
                    <a:lnTo>
                      <a:pt x="110" y="195"/>
                    </a:lnTo>
                    <a:lnTo>
                      <a:pt x="102" y="205"/>
                    </a:lnTo>
                    <a:lnTo>
                      <a:pt x="90" y="211"/>
                    </a:lnTo>
                    <a:lnTo>
                      <a:pt x="78" y="217"/>
                    </a:lnTo>
                    <a:lnTo>
                      <a:pt x="66" y="219"/>
                    </a:lnTo>
                    <a:lnTo>
                      <a:pt x="54" y="219"/>
                    </a:lnTo>
                    <a:lnTo>
                      <a:pt x="54" y="2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25">
                <a:extLst>
                  <a:ext uri="{FF2B5EF4-FFF2-40B4-BE49-F238E27FC236}">
                    <a16:creationId xmlns:a16="http://schemas.microsoft.com/office/drawing/2014/main" id="{AA830EA2-A8D2-480D-9916-AA080C3886B1}"/>
                  </a:ext>
                </a:extLst>
              </p:cNvPr>
              <p:cNvSpPr>
                <a:spLocks/>
              </p:cNvSpPr>
              <p:nvPr/>
            </p:nvSpPr>
            <p:spPr bwMode="auto">
              <a:xfrm>
                <a:off x="7315201" y="3825876"/>
                <a:ext cx="146050" cy="344488"/>
              </a:xfrm>
              <a:custGeom>
                <a:avLst/>
                <a:gdLst>
                  <a:gd name="T0" fmla="*/ 0 w 92"/>
                  <a:gd name="T1" fmla="*/ 217 h 217"/>
                  <a:gd name="T2" fmla="*/ 0 w 92"/>
                  <a:gd name="T3" fmla="*/ 217 h 217"/>
                  <a:gd name="T4" fmla="*/ 0 w 92"/>
                  <a:gd name="T5" fmla="*/ 215 h 217"/>
                  <a:gd name="T6" fmla="*/ 0 w 92"/>
                  <a:gd name="T7" fmla="*/ 211 h 217"/>
                  <a:gd name="T8" fmla="*/ 0 w 92"/>
                  <a:gd name="T9" fmla="*/ 211 h 217"/>
                  <a:gd name="T10" fmla="*/ 16 w 92"/>
                  <a:gd name="T11" fmla="*/ 209 h 217"/>
                  <a:gd name="T12" fmla="*/ 26 w 92"/>
                  <a:gd name="T13" fmla="*/ 207 h 217"/>
                  <a:gd name="T14" fmla="*/ 26 w 92"/>
                  <a:gd name="T15" fmla="*/ 207 h 217"/>
                  <a:gd name="T16" fmla="*/ 30 w 92"/>
                  <a:gd name="T17" fmla="*/ 203 h 217"/>
                  <a:gd name="T18" fmla="*/ 32 w 92"/>
                  <a:gd name="T19" fmla="*/ 193 h 217"/>
                  <a:gd name="T20" fmla="*/ 32 w 92"/>
                  <a:gd name="T21" fmla="*/ 172 h 217"/>
                  <a:gd name="T22" fmla="*/ 34 w 92"/>
                  <a:gd name="T23" fmla="*/ 134 h 217"/>
                  <a:gd name="T24" fmla="*/ 34 w 92"/>
                  <a:gd name="T25" fmla="*/ 84 h 217"/>
                  <a:gd name="T26" fmla="*/ 34 w 92"/>
                  <a:gd name="T27" fmla="*/ 84 h 217"/>
                  <a:gd name="T28" fmla="*/ 32 w 92"/>
                  <a:gd name="T29" fmla="*/ 46 h 217"/>
                  <a:gd name="T30" fmla="*/ 32 w 92"/>
                  <a:gd name="T31" fmla="*/ 24 h 217"/>
                  <a:gd name="T32" fmla="*/ 30 w 92"/>
                  <a:gd name="T33" fmla="*/ 14 h 217"/>
                  <a:gd name="T34" fmla="*/ 26 w 92"/>
                  <a:gd name="T35" fmla="*/ 12 h 217"/>
                  <a:gd name="T36" fmla="*/ 26 w 92"/>
                  <a:gd name="T37" fmla="*/ 12 h 217"/>
                  <a:gd name="T38" fmla="*/ 16 w 92"/>
                  <a:gd name="T39" fmla="*/ 8 h 217"/>
                  <a:gd name="T40" fmla="*/ 0 w 92"/>
                  <a:gd name="T41" fmla="*/ 6 h 217"/>
                  <a:gd name="T42" fmla="*/ 0 w 92"/>
                  <a:gd name="T43" fmla="*/ 6 h 217"/>
                  <a:gd name="T44" fmla="*/ 0 w 92"/>
                  <a:gd name="T45" fmla="*/ 4 h 217"/>
                  <a:gd name="T46" fmla="*/ 0 w 92"/>
                  <a:gd name="T47" fmla="*/ 0 h 217"/>
                  <a:gd name="T48" fmla="*/ 0 w 92"/>
                  <a:gd name="T49" fmla="*/ 0 h 217"/>
                  <a:gd name="T50" fmla="*/ 90 w 92"/>
                  <a:gd name="T51" fmla="*/ 0 h 217"/>
                  <a:gd name="T52" fmla="*/ 90 w 92"/>
                  <a:gd name="T53" fmla="*/ 0 h 217"/>
                  <a:gd name="T54" fmla="*/ 92 w 92"/>
                  <a:gd name="T55" fmla="*/ 4 h 217"/>
                  <a:gd name="T56" fmla="*/ 90 w 92"/>
                  <a:gd name="T57" fmla="*/ 6 h 217"/>
                  <a:gd name="T58" fmla="*/ 90 w 92"/>
                  <a:gd name="T59" fmla="*/ 6 h 217"/>
                  <a:gd name="T60" fmla="*/ 74 w 92"/>
                  <a:gd name="T61" fmla="*/ 8 h 217"/>
                  <a:gd name="T62" fmla="*/ 64 w 92"/>
                  <a:gd name="T63" fmla="*/ 12 h 217"/>
                  <a:gd name="T64" fmla="*/ 64 w 92"/>
                  <a:gd name="T65" fmla="*/ 12 h 217"/>
                  <a:gd name="T66" fmla="*/ 62 w 92"/>
                  <a:gd name="T67" fmla="*/ 14 h 217"/>
                  <a:gd name="T68" fmla="*/ 60 w 92"/>
                  <a:gd name="T69" fmla="*/ 24 h 217"/>
                  <a:gd name="T70" fmla="*/ 58 w 92"/>
                  <a:gd name="T71" fmla="*/ 46 h 217"/>
                  <a:gd name="T72" fmla="*/ 58 w 92"/>
                  <a:gd name="T73" fmla="*/ 84 h 217"/>
                  <a:gd name="T74" fmla="*/ 58 w 92"/>
                  <a:gd name="T75" fmla="*/ 134 h 217"/>
                  <a:gd name="T76" fmla="*/ 58 w 92"/>
                  <a:gd name="T77" fmla="*/ 134 h 217"/>
                  <a:gd name="T78" fmla="*/ 58 w 92"/>
                  <a:gd name="T79" fmla="*/ 172 h 217"/>
                  <a:gd name="T80" fmla="*/ 60 w 92"/>
                  <a:gd name="T81" fmla="*/ 193 h 217"/>
                  <a:gd name="T82" fmla="*/ 62 w 92"/>
                  <a:gd name="T83" fmla="*/ 203 h 217"/>
                  <a:gd name="T84" fmla="*/ 64 w 92"/>
                  <a:gd name="T85" fmla="*/ 207 h 217"/>
                  <a:gd name="T86" fmla="*/ 64 w 92"/>
                  <a:gd name="T87" fmla="*/ 207 h 217"/>
                  <a:gd name="T88" fmla="*/ 74 w 92"/>
                  <a:gd name="T89" fmla="*/ 209 h 217"/>
                  <a:gd name="T90" fmla="*/ 90 w 92"/>
                  <a:gd name="T91" fmla="*/ 211 h 217"/>
                  <a:gd name="T92" fmla="*/ 90 w 92"/>
                  <a:gd name="T93" fmla="*/ 211 h 217"/>
                  <a:gd name="T94" fmla="*/ 92 w 92"/>
                  <a:gd name="T95" fmla="*/ 215 h 217"/>
                  <a:gd name="T96" fmla="*/ 90 w 92"/>
                  <a:gd name="T97" fmla="*/ 217 h 217"/>
                  <a:gd name="T98" fmla="*/ 90 w 92"/>
                  <a:gd name="T99" fmla="*/ 217 h 217"/>
                  <a:gd name="T100" fmla="*/ 0 w 92"/>
                  <a:gd name="T101" fmla="*/ 217 h 217"/>
                  <a:gd name="T102" fmla="*/ 0 w 92"/>
                  <a:gd name="T103"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2" h="217">
                    <a:moveTo>
                      <a:pt x="0" y="217"/>
                    </a:moveTo>
                    <a:lnTo>
                      <a:pt x="0" y="217"/>
                    </a:lnTo>
                    <a:lnTo>
                      <a:pt x="0" y="215"/>
                    </a:lnTo>
                    <a:lnTo>
                      <a:pt x="0" y="211"/>
                    </a:lnTo>
                    <a:lnTo>
                      <a:pt x="0" y="211"/>
                    </a:lnTo>
                    <a:lnTo>
                      <a:pt x="16" y="209"/>
                    </a:lnTo>
                    <a:lnTo>
                      <a:pt x="26" y="207"/>
                    </a:lnTo>
                    <a:lnTo>
                      <a:pt x="26" y="207"/>
                    </a:lnTo>
                    <a:lnTo>
                      <a:pt x="30" y="203"/>
                    </a:lnTo>
                    <a:lnTo>
                      <a:pt x="32" y="193"/>
                    </a:lnTo>
                    <a:lnTo>
                      <a:pt x="32" y="172"/>
                    </a:lnTo>
                    <a:lnTo>
                      <a:pt x="34" y="134"/>
                    </a:lnTo>
                    <a:lnTo>
                      <a:pt x="34" y="84"/>
                    </a:lnTo>
                    <a:lnTo>
                      <a:pt x="34" y="84"/>
                    </a:lnTo>
                    <a:lnTo>
                      <a:pt x="32" y="46"/>
                    </a:lnTo>
                    <a:lnTo>
                      <a:pt x="32" y="24"/>
                    </a:lnTo>
                    <a:lnTo>
                      <a:pt x="30" y="14"/>
                    </a:lnTo>
                    <a:lnTo>
                      <a:pt x="26" y="12"/>
                    </a:lnTo>
                    <a:lnTo>
                      <a:pt x="26" y="12"/>
                    </a:lnTo>
                    <a:lnTo>
                      <a:pt x="16" y="8"/>
                    </a:lnTo>
                    <a:lnTo>
                      <a:pt x="0" y="6"/>
                    </a:lnTo>
                    <a:lnTo>
                      <a:pt x="0" y="6"/>
                    </a:lnTo>
                    <a:lnTo>
                      <a:pt x="0" y="4"/>
                    </a:lnTo>
                    <a:lnTo>
                      <a:pt x="0" y="0"/>
                    </a:lnTo>
                    <a:lnTo>
                      <a:pt x="0" y="0"/>
                    </a:lnTo>
                    <a:lnTo>
                      <a:pt x="90" y="0"/>
                    </a:lnTo>
                    <a:lnTo>
                      <a:pt x="90" y="0"/>
                    </a:lnTo>
                    <a:lnTo>
                      <a:pt x="92" y="4"/>
                    </a:lnTo>
                    <a:lnTo>
                      <a:pt x="90" y="6"/>
                    </a:lnTo>
                    <a:lnTo>
                      <a:pt x="90" y="6"/>
                    </a:lnTo>
                    <a:lnTo>
                      <a:pt x="74" y="8"/>
                    </a:lnTo>
                    <a:lnTo>
                      <a:pt x="64" y="12"/>
                    </a:lnTo>
                    <a:lnTo>
                      <a:pt x="64" y="12"/>
                    </a:lnTo>
                    <a:lnTo>
                      <a:pt x="62" y="14"/>
                    </a:lnTo>
                    <a:lnTo>
                      <a:pt x="60" y="24"/>
                    </a:lnTo>
                    <a:lnTo>
                      <a:pt x="58" y="46"/>
                    </a:lnTo>
                    <a:lnTo>
                      <a:pt x="58" y="84"/>
                    </a:lnTo>
                    <a:lnTo>
                      <a:pt x="58" y="134"/>
                    </a:lnTo>
                    <a:lnTo>
                      <a:pt x="58" y="134"/>
                    </a:lnTo>
                    <a:lnTo>
                      <a:pt x="58" y="172"/>
                    </a:lnTo>
                    <a:lnTo>
                      <a:pt x="60" y="193"/>
                    </a:lnTo>
                    <a:lnTo>
                      <a:pt x="62" y="203"/>
                    </a:lnTo>
                    <a:lnTo>
                      <a:pt x="64" y="207"/>
                    </a:lnTo>
                    <a:lnTo>
                      <a:pt x="64" y="207"/>
                    </a:lnTo>
                    <a:lnTo>
                      <a:pt x="74" y="209"/>
                    </a:lnTo>
                    <a:lnTo>
                      <a:pt x="90" y="211"/>
                    </a:lnTo>
                    <a:lnTo>
                      <a:pt x="90" y="211"/>
                    </a:lnTo>
                    <a:lnTo>
                      <a:pt x="92" y="215"/>
                    </a:lnTo>
                    <a:lnTo>
                      <a:pt x="90" y="217"/>
                    </a:lnTo>
                    <a:lnTo>
                      <a:pt x="90" y="217"/>
                    </a:lnTo>
                    <a:lnTo>
                      <a:pt x="0" y="217"/>
                    </a:lnTo>
                    <a:lnTo>
                      <a:pt x="0" y="2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26">
                <a:extLst>
                  <a:ext uri="{FF2B5EF4-FFF2-40B4-BE49-F238E27FC236}">
                    <a16:creationId xmlns:a16="http://schemas.microsoft.com/office/drawing/2014/main" id="{7F08F1C7-CA7E-40D9-90A0-9F865E37DEDC}"/>
                  </a:ext>
                </a:extLst>
              </p:cNvPr>
              <p:cNvSpPr>
                <a:spLocks/>
              </p:cNvSpPr>
              <p:nvPr/>
            </p:nvSpPr>
            <p:spPr bwMode="auto">
              <a:xfrm>
                <a:off x="7696201" y="3822701"/>
                <a:ext cx="320675" cy="347663"/>
              </a:xfrm>
              <a:custGeom>
                <a:avLst/>
                <a:gdLst>
                  <a:gd name="T0" fmla="*/ 198 w 202"/>
                  <a:gd name="T1" fmla="*/ 50 h 219"/>
                  <a:gd name="T2" fmla="*/ 194 w 202"/>
                  <a:gd name="T3" fmla="*/ 48 h 219"/>
                  <a:gd name="T4" fmla="*/ 192 w 202"/>
                  <a:gd name="T5" fmla="*/ 36 h 219"/>
                  <a:gd name="T6" fmla="*/ 188 w 202"/>
                  <a:gd name="T7" fmla="*/ 26 h 219"/>
                  <a:gd name="T8" fmla="*/ 182 w 202"/>
                  <a:gd name="T9" fmla="*/ 22 h 219"/>
                  <a:gd name="T10" fmla="*/ 154 w 202"/>
                  <a:gd name="T11" fmla="*/ 16 h 219"/>
                  <a:gd name="T12" fmla="*/ 130 w 202"/>
                  <a:gd name="T13" fmla="*/ 16 h 219"/>
                  <a:gd name="T14" fmla="*/ 116 w 202"/>
                  <a:gd name="T15" fmla="*/ 16 h 219"/>
                  <a:gd name="T16" fmla="*/ 114 w 202"/>
                  <a:gd name="T17" fmla="*/ 54 h 219"/>
                  <a:gd name="T18" fmla="*/ 114 w 202"/>
                  <a:gd name="T19" fmla="*/ 136 h 219"/>
                  <a:gd name="T20" fmla="*/ 116 w 202"/>
                  <a:gd name="T21" fmla="*/ 195 h 219"/>
                  <a:gd name="T22" fmla="*/ 122 w 202"/>
                  <a:gd name="T23" fmla="*/ 209 h 219"/>
                  <a:gd name="T24" fmla="*/ 130 w 202"/>
                  <a:gd name="T25" fmla="*/ 211 h 219"/>
                  <a:gd name="T26" fmla="*/ 146 w 202"/>
                  <a:gd name="T27" fmla="*/ 213 h 219"/>
                  <a:gd name="T28" fmla="*/ 148 w 202"/>
                  <a:gd name="T29" fmla="*/ 219 h 219"/>
                  <a:gd name="T30" fmla="*/ 58 w 202"/>
                  <a:gd name="T31" fmla="*/ 219 h 219"/>
                  <a:gd name="T32" fmla="*/ 56 w 202"/>
                  <a:gd name="T33" fmla="*/ 217 h 219"/>
                  <a:gd name="T34" fmla="*/ 58 w 202"/>
                  <a:gd name="T35" fmla="*/ 213 h 219"/>
                  <a:gd name="T36" fmla="*/ 84 w 202"/>
                  <a:gd name="T37" fmla="*/ 209 h 219"/>
                  <a:gd name="T38" fmla="*/ 86 w 202"/>
                  <a:gd name="T39" fmla="*/ 205 h 219"/>
                  <a:gd name="T40" fmla="*/ 90 w 202"/>
                  <a:gd name="T41" fmla="*/ 174 h 219"/>
                  <a:gd name="T42" fmla="*/ 90 w 202"/>
                  <a:gd name="T43" fmla="*/ 54 h 219"/>
                  <a:gd name="T44" fmla="*/ 90 w 202"/>
                  <a:gd name="T45" fmla="*/ 28 h 219"/>
                  <a:gd name="T46" fmla="*/ 88 w 202"/>
                  <a:gd name="T47" fmla="*/ 16 h 219"/>
                  <a:gd name="T48" fmla="*/ 72 w 202"/>
                  <a:gd name="T49" fmla="*/ 16 h 219"/>
                  <a:gd name="T50" fmla="*/ 34 w 202"/>
                  <a:gd name="T51" fmla="*/ 18 h 219"/>
                  <a:gd name="T52" fmla="*/ 14 w 202"/>
                  <a:gd name="T53" fmla="*/ 26 h 219"/>
                  <a:gd name="T54" fmla="*/ 10 w 202"/>
                  <a:gd name="T55" fmla="*/ 32 h 219"/>
                  <a:gd name="T56" fmla="*/ 4 w 202"/>
                  <a:gd name="T57" fmla="*/ 50 h 219"/>
                  <a:gd name="T58" fmla="*/ 2 w 202"/>
                  <a:gd name="T59" fmla="*/ 50 h 219"/>
                  <a:gd name="T60" fmla="*/ 0 w 202"/>
                  <a:gd name="T61" fmla="*/ 48 h 219"/>
                  <a:gd name="T62" fmla="*/ 4 w 202"/>
                  <a:gd name="T63" fmla="*/ 2 h 219"/>
                  <a:gd name="T64" fmla="*/ 6 w 202"/>
                  <a:gd name="T65" fmla="*/ 0 h 219"/>
                  <a:gd name="T66" fmla="*/ 102 w 202"/>
                  <a:gd name="T67" fmla="*/ 4 h 219"/>
                  <a:gd name="T68" fmla="*/ 178 w 202"/>
                  <a:gd name="T69" fmla="*/ 2 h 219"/>
                  <a:gd name="T70" fmla="*/ 200 w 202"/>
                  <a:gd name="T71" fmla="*/ 0 h 219"/>
                  <a:gd name="T72" fmla="*/ 202 w 202"/>
                  <a:gd name="T73" fmla="*/ 0 h 219"/>
                  <a:gd name="T74" fmla="*/ 202 w 202"/>
                  <a:gd name="T75" fmla="*/ 2 h 219"/>
                  <a:gd name="T76" fmla="*/ 198 w 202"/>
                  <a:gd name="T77" fmla="*/ 5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19">
                    <a:moveTo>
                      <a:pt x="198" y="50"/>
                    </a:moveTo>
                    <a:lnTo>
                      <a:pt x="198" y="50"/>
                    </a:lnTo>
                    <a:lnTo>
                      <a:pt x="196" y="50"/>
                    </a:lnTo>
                    <a:lnTo>
                      <a:pt x="194" y="48"/>
                    </a:lnTo>
                    <a:lnTo>
                      <a:pt x="194" y="48"/>
                    </a:lnTo>
                    <a:lnTo>
                      <a:pt x="192" y="36"/>
                    </a:lnTo>
                    <a:lnTo>
                      <a:pt x="190" y="30"/>
                    </a:lnTo>
                    <a:lnTo>
                      <a:pt x="188" y="26"/>
                    </a:lnTo>
                    <a:lnTo>
                      <a:pt x="188" y="26"/>
                    </a:lnTo>
                    <a:lnTo>
                      <a:pt x="182" y="22"/>
                    </a:lnTo>
                    <a:lnTo>
                      <a:pt x="170" y="18"/>
                    </a:lnTo>
                    <a:lnTo>
                      <a:pt x="154" y="16"/>
                    </a:lnTo>
                    <a:lnTo>
                      <a:pt x="130" y="16"/>
                    </a:lnTo>
                    <a:lnTo>
                      <a:pt x="130" y="16"/>
                    </a:lnTo>
                    <a:lnTo>
                      <a:pt x="116" y="16"/>
                    </a:lnTo>
                    <a:lnTo>
                      <a:pt x="116" y="16"/>
                    </a:lnTo>
                    <a:lnTo>
                      <a:pt x="114" y="28"/>
                    </a:lnTo>
                    <a:lnTo>
                      <a:pt x="114" y="54"/>
                    </a:lnTo>
                    <a:lnTo>
                      <a:pt x="114" y="136"/>
                    </a:lnTo>
                    <a:lnTo>
                      <a:pt x="114" y="136"/>
                    </a:lnTo>
                    <a:lnTo>
                      <a:pt x="114" y="174"/>
                    </a:lnTo>
                    <a:lnTo>
                      <a:pt x="116" y="195"/>
                    </a:lnTo>
                    <a:lnTo>
                      <a:pt x="118" y="205"/>
                    </a:lnTo>
                    <a:lnTo>
                      <a:pt x="122" y="209"/>
                    </a:lnTo>
                    <a:lnTo>
                      <a:pt x="122" y="209"/>
                    </a:lnTo>
                    <a:lnTo>
                      <a:pt x="130" y="211"/>
                    </a:lnTo>
                    <a:lnTo>
                      <a:pt x="146" y="213"/>
                    </a:lnTo>
                    <a:lnTo>
                      <a:pt x="146" y="213"/>
                    </a:lnTo>
                    <a:lnTo>
                      <a:pt x="148" y="217"/>
                    </a:lnTo>
                    <a:lnTo>
                      <a:pt x="148" y="219"/>
                    </a:lnTo>
                    <a:lnTo>
                      <a:pt x="148" y="219"/>
                    </a:lnTo>
                    <a:lnTo>
                      <a:pt x="58" y="219"/>
                    </a:lnTo>
                    <a:lnTo>
                      <a:pt x="58" y="219"/>
                    </a:lnTo>
                    <a:lnTo>
                      <a:pt x="56" y="217"/>
                    </a:lnTo>
                    <a:lnTo>
                      <a:pt x="58" y="213"/>
                    </a:lnTo>
                    <a:lnTo>
                      <a:pt x="58" y="213"/>
                    </a:lnTo>
                    <a:lnTo>
                      <a:pt x="74" y="211"/>
                    </a:lnTo>
                    <a:lnTo>
                      <a:pt x="84" y="209"/>
                    </a:lnTo>
                    <a:lnTo>
                      <a:pt x="84" y="209"/>
                    </a:lnTo>
                    <a:lnTo>
                      <a:pt x="86" y="205"/>
                    </a:lnTo>
                    <a:lnTo>
                      <a:pt x="88" y="195"/>
                    </a:lnTo>
                    <a:lnTo>
                      <a:pt x="90" y="174"/>
                    </a:lnTo>
                    <a:lnTo>
                      <a:pt x="90" y="136"/>
                    </a:lnTo>
                    <a:lnTo>
                      <a:pt x="90" y="54"/>
                    </a:lnTo>
                    <a:lnTo>
                      <a:pt x="90" y="54"/>
                    </a:lnTo>
                    <a:lnTo>
                      <a:pt x="90" y="28"/>
                    </a:lnTo>
                    <a:lnTo>
                      <a:pt x="88" y="16"/>
                    </a:lnTo>
                    <a:lnTo>
                      <a:pt x="88" y="16"/>
                    </a:lnTo>
                    <a:lnTo>
                      <a:pt x="72" y="16"/>
                    </a:lnTo>
                    <a:lnTo>
                      <a:pt x="72" y="16"/>
                    </a:lnTo>
                    <a:lnTo>
                      <a:pt x="50" y="16"/>
                    </a:lnTo>
                    <a:lnTo>
                      <a:pt x="34" y="18"/>
                    </a:lnTo>
                    <a:lnTo>
                      <a:pt x="22" y="22"/>
                    </a:lnTo>
                    <a:lnTo>
                      <a:pt x="14" y="26"/>
                    </a:lnTo>
                    <a:lnTo>
                      <a:pt x="14" y="26"/>
                    </a:lnTo>
                    <a:lnTo>
                      <a:pt x="10" y="32"/>
                    </a:lnTo>
                    <a:lnTo>
                      <a:pt x="8" y="36"/>
                    </a:lnTo>
                    <a:lnTo>
                      <a:pt x="4" y="50"/>
                    </a:lnTo>
                    <a:lnTo>
                      <a:pt x="4" y="50"/>
                    </a:lnTo>
                    <a:lnTo>
                      <a:pt x="2" y="50"/>
                    </a:lnTo>
                    <a:lnTo>
                      <a:pt x="0" y="48"/>
                    </a:lnTo>
                    <a:lnTo>
                      <a:pt x="0" y="48"/>
                    </a:lnTo>
                    <a:lnTo>
                      <a:pt x="4" y="2"/>
                    </a:lnTo>
                    <a:lnTo>
                      <a:pt x="4" y="2"/>
                    </a:lnTo>
                    <a:lnTo>
                      <a:pt x="6" y="0"/>
                    </a:lnTo>
                    <a:lnTo>
                      <a:pt x="6" y="0"/>
                    </a:lnTo>
                    <a:lnTo>
                      <a:pt x="36" y="4"/>
                    </a:lnTo>
                    <a:lnTo>
                      <a:pt x="102" y="4"/>
                    </a:lnTo>
                    <a:lnTo>
                      <a:pt x="102" y="4"/>
                    </a:lnTo>
                    <a:lnTo>
                      <a:pt x="178" y="2"/>
                    </a:lnTo>
                    <a:lnTo>
                      <a:pt x="194" y="2"/>
                    </a:lnTo>
                    <a:lnTo>
                      <a:pt x="200" y="0"/>
                    </a:lnTo>
                    <a:lnTo>
                      <a:pt x="200" y="0"/>
                    </a:lnTo>
                    <a:lnTo>
                      <a:pt x="202" y="0"/>
                    </a:lnTo>
                    <a:lnTo>
                      <a:pt x="202" y="2"/>
                    </a:lnTo>
                    <a:lnTo>
                      <a:pt x="202" y="2"/>
                    </a:lnTo>
                    <a:lnTo>
                      <a:pt x="200" y="24"/>
                    </a:lnTo>
                    <a:lnTo>
                      <a:pt x="198" y="50"/>
                    </a:lnTo>
                    <a:lnTo>
                      <a:pt x="198"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27">
                <a:extLst>
                  <a:ext uri="{FF2B5EF4-FFF2-40B4-BE49-F238E27FC236}">
                    <a16:creationId xmlns:a16="http://schemas.microsoft.com/office/drawing/2014/main" id="{A610E897-5D49-4A28-AE4E-AA1781B46D93}"/>
                  </a:ext>
                </a:extLst>
              </p:cNvPr>
              <p:cNvSpPr>
                <a:spLocks/>
              </p:cNvSpPr>
              <p:nvPr/>
            </p:nvSpPr>
            <p:spPr bwMode="auto">
              <a:xfrm>
                <a:off x="8226426" y="3825876"/>
                <a:ext cx="344488" cy="344488"/>
              </a:xfrm>
              <a:custGeom>
                <a:avLst/>
                <a:gdLst>
                  <a:gd name="T0" fmla="*/ 195 w 217"/>
                  <a:gd name="T1" fmla="*/ 10 h 217"/>
                  <a:gd name="T2" fmla="*/ 187 w 217"/>
                  <a:gd name="T3" fmla="*/ 16 h 217"/>
                  <a:gd name="T4" fmla="*/ 161 w 217"/>
                  <a:gd name="T5" fmla="*/ 54 h 217"/>
                  <a:gd name="T6" fmla="*/ 143 w 217"/>
                  <a:gd name="T7" fmla="*/ 84 h 217"/>
                  <a:gd name="T8" fmla="*/ 121 w 217"/>
                  <a:gd name="T9" fmla="*/ 134 h 217"/>
                  <a:gd name="T10" fmla="*/ 121 w 217"/>
                  <a:gd name="T11" fmla="*/ 172 h 217"/>
                  <a:gd name="T12" fmla="*/ 125 w 217"/>
                  <a:gd name="T13" fmla="*/ 203 h 217"/>
                  <a:gd name="T14" fmla="*/ 127 w 217"/>
                  <a:gd name="T15" fmla="*/ 207 h 217"/>
                  <a:gd name="T16" fmla="*/ 153 w 217"/>
                  <a:gd name="T17" fmla="*/ 211 h 217"/>
                  <a:gd name="T18" fmla="*/ 155 w 217"/>
                  <a:gd name="T19" fmla="*/ 215 h 217"/>
                  <a:gd name="T20" fmla="*/ 153 w 217"/>
                  <a:gd name="T21" fmla="*/ 217 h 217"/>
                  <a:gd name="T22" fmla="*/ 64 w 217"/>
                  <a:gd name="T23" fmla="*/ 217 h 217"/>
                  <a:gd name="T24" fmla="*/ 64 w 217"/>
                  <a:gd name="T25" fmla="*/ 211 h 217"/>
                  <a:gd name="T26" fmla="*/ 80 w 217"/>
                  <a:gd name="T27" fmla="*/ 209 h 217"/>
                  <a:gd name="T28" fmla="*/ 90 w 217"/>
                  <a:gd name="T29" fmla="*/ 207 h 217"/>
                  <a:gd name="T30" fmla="*/ 94 w 217"/>
                  <a:gd name="T31" fmla="*/ 193 h 217"/>
                  <a:gd name="T32" fmla="*/ 96 w 217"/>
                  <a:gd name="T33" fmla="*/ 134 h 217"/>
                  <a:gd name="T34" fmla="*/ 96 w 217"/>
                  <a:gd name="T35" fmla="*/ 124 h 217"/>
                  <a:gd name="T36" fmla="*/ 54 w 217"/>
                  <a:gd name="T37" fmla="*/ 54 h 217"/>
                  <a:gd name="T38" fmla="*/ 30 w 217"/>
                  <a:gd name="T39" fmla="*/ 16 h 217"/>
                  <a:gd name="T40" fmla="*/ 20 w 217"/>
                  <a:gd name="T41" fmla="*/ 8 h 217"/>
                  <a:gd name="T42" fmla="*/ 12 w 217"/>
                  <a:gd name="T43" fmla="*/ 6 h 217"/>
                  <a:gd name="T44" fmla="*/ 0 w 217"/>
                  <a:gd name="T45" fmla="*/ 4 h 217"/>
                  <a:gd name="T46" fmla="*/ 0 w 217"/>
                  <a:gd name="T47" fmla="*/ 0 h 217"/>
                  <a:gd name="T48" fmla="*/ 76 w 217"/>
                  <a:gd name="T49" fmla="*/ 0 h 217"/>
                  <a:gd name="T50" fmla="*/ 76 w 217"/>
                  <a:gd name="T51" fmla="*/ 2 h 217"/>
                  <a:gd name="T52" fmla="*/ 76 w 217"/>
                  <a:gd name="T53" fmla="*/ 4 h 217"/>
                  <a:gd name="T54" fmla="*/ 60 w 217"/>
                  <a:gd name="T55" fmla="*/ 8 h 217"/>
                  <a:gd name="T56" fmla="*/ 58 w 217"/>
                  <a:gd name="T57" fmla="*/ 10 h 217"/>
                  <a:gd name="T58" fmla="*/ 82 w 217"/>
                  <a:gd name="T59" fmla="*/ 50 h 217"/>
                  <a:gd name="T60" fmla="*/ 147 w 217"/>
                  <a:gd name="T61" fmla="*/ 52 h 217"/>
                  <a:gd name="T62" fmla="*/ 161 w 217"/>
                  <a:gd name="T63" fmla="*/ 30 h 217"/>
                  <a:gd name="T64" fmla="*/ 167 w 217"/>
                  <a:gd name="T65" fmla="*/ 10 h 217"/>
                  <a:gd name="T66" fmla="*/ 165 w 217"/>
                  <a:gd name="T67" fmla="*/ 8 h 217"/>
                  <a:gd name="T68" fmla="*/ 147 w 217"/>
                  <a:gd name="T69" fmla="*/ 4 h 217"/>
                  <a:gd name="T70" fmla="*/ 147 w 217"/>
                  <a:gd name="T71" fmla="*/ 2 h 217"/>
                  <a:gd name="T72" fmla="*/ 147 w 217"/>
                  <a:gd name="T73" fmla="*/ 0 h 217"/>
                  <a:gd name="T74" fmla="*/ 217 w 217"/>
                  <a:gd name="T75" fmla="*/ 0 h 217"/>
                  <a:gd name="T76" fmla="*/ 217 w 217"/>
                  <a:gd name="T77" fmla="*/ 4 h 217"/>
                  <a:gd name="T78" fmla="*/ 205 w 217"/>
                  <a:gd name="T79" fmla="*/ 6 h 217"/>
                  <a:gd name="T80" fmla="*/ 195 w 217"/>
                  <a:gd name="T81" fmla="*/ 1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 h="217">
                    <a:moveTo>
                      <a:pt x="195" y="10"/>
                    </a:moveTo>
                    <a:lnTo>
                      <a:pt x="195" y="10"/>
                    </a:lnTo>
                    <a:lnTo>
                      <a:pt x="193" y="12"/>
                    </a:lnTo>
                    <a:lnTo>
                      <a:pt x="187" y="16"/>
                    </a:lnTo>
                    <a:lnTo>
                      <a:pt x="177" y="30"/>
                    </a:lnTo>
                    <a:lnTo>
                      <a:pt x="161" y="54"/>
                    </a:lnTo>
                    <a:lnTo>
                      <a:pt x="143" y="84"/>
                    </a:lnTo>
                    <a:lnTo>
                      <a:pt x="143" y="84"/>
                    </a:lnTo>
                    <a:lnTo>
                      <a:pt x="121" y="122"/>
                    </a:lnTo>
                    <a:lnTo>
                      <a:pt x="121" y="134"/>
                    </a:lnTo>
                    <a:lnTo>
                      <a:pt x="121" y="134"/>
                    </a:lnTo>
                    <a:lnTo>
                      <a:pt x="121" y="172"/>
                    </a:lnTo>
                    <a:lnTo>
                      <a:pt x="123" y="193"/>
                    </a:lnTo>
                    <a:lnTo>
                      <a:pt x="125" y="203"/>
                    </a:lnTo>
                    <a:lnTo>
                      <a:pt x="127" y="207"/>
                    </a:lnTo>
                    <a:lnTo>
                      <a:pt x="127" y="207"/>
                    </a:lnTo>
                    <a:lnTo>
                      <a:pt x="137" y="209"/>
                    </a:lnTo>
                    <a:lnTo>
                      <a:pt x="153" y="211"/>
                    </a:lnTo>
                    <a:lnTo>
                      <a:pt x="153" y="211"/>
                    </a:lnTo>
                    <a:lnTo>
                      <a:pt x="155" y="215"/>
                    </a:lnTo>
                    <a:lnTo>
                      <a:pt x="153" y="217"/>
                    </a:lnTo>
                    <a:lnTo>
                      <a:pt x="153" y="217"/>
                    </a:lnTo>
                    <a:lnTo>
                      <a:pt x="64" y="217"/>
                    </a:lnTo>
                    <a:lnTo>
                      <a:pt x="64" y="217"/>
                    </a:lnTo>
                    <a:lnTo>
                      <a:pt x="64" y="215"/>
                    </a:lnTo>
                    <a:lnTo>
                      <a:pt x="64" y="211"/>
                    </a:lnTo>
                    <a:lnTo>
                      <a:pt x="64" y="211"/>
                    </a:lnTo>
                    <a:lnTo>
                      <a:pt x="80" y="209"/>
                    </a:lnTo>
                    <a:lnTo>
                      <a:pt x="90" y="207"/>
                    </a:lnTo>
                    <a:lnTo>
                      <a:pt x="90" y="207"/>
                    </a:lnTo>
                    <a:lnTo>
                      <a:pt x="92" y="203"/>
                    </a:lnTo>
                    <a:lnTo>
                      <a:pt x="94" y="193"/>
                    </a:lnTo>
                    <a:lnTo>
                      <a:pt x="96" y="172"/>
                    </a:lnTo>
                    <a:lnTo>
                      <a:pt x="96" y="134"/>
                    </a:lnTo>
                    <a:lnTo>
                      <a:pt x="96" y="124"/>
                    </a:lnTo>
                    <a:lnTo>
                      <a:pt x="96" y="124"/>
                    </a:lnTo>
                    <a:lnTo>
                      <a:pt x="74" y="84"/>
                    </a:lnTo>
                    <a:lnTo>
                      <a:pt x="54" y="54"/>
                    </a:lnTo>
                    <a:lnTo>
                      <a:pt x="54" y="54"/>
                    </a:lnTo>
                    <a:lnTo>
                      <a:pt x="30" y="16"/>
                    </a:lnTo>
                    <a:lnTo>
                      <a:pt x="24" y="10"/>
                    </a:lnTo>
                    <a:lnTo>
                      <a:pt x="20" y="8"/>
                    </a:lnTo>
                    <a:lnTo>
                      <a:pt x="20" y="8"/>
                    </a:lnTo>
                    <a:lnTo>
                      <a:pt x="12" y="6"/>
                    </a:lnTo>
                    <a:lnTo>
                      <a:pt x="0" y="4"/>
                    </a:lnTo>
                    <a:lnTo>
                      <a:pt x="0" y="4"/>
                    </a:lnTo>
                    <a:lnTo>
                      <a:pt x="0" y="2"/>
                    </a:lnTo>
                    <a:lnTo>
                      <a:pt x="0" y="0"/>
                    </a:lnTo>
                    <a:lnTo>
                      <a:pt x="0" y="0"/>
                    </a:lnTo>
                    <a:lnTo>
                      <a:pt x="76" y="0"/>
                    </a:lnTo>
                    <a:lnTo>
                      <a:pt x="76" y="0"/>
                    </a:lnTo>
                    <a:lnTo>
                      <a:pt x="76" y="2"/>
                    </a:lnTo>
                    <a:lnTo>
                      <a:pt x="76" y="4"/>
                    </a:lnTo>
                    <a:lnTo>
                      <a:pt x="76" y="4"/>
                    </a:lnTo>
                    <a:lnTo>
                      <a:pt x="66" y="6"/>
                    </a:lnTo>
                    <a:lnTo>
                      <a:pt x="60" y="8"/>
                    </a:lnTo>
                    <a:lnTo>
                      <a:pt x="60" y="8"/>
                    </a:lnTo>
                    <a:lnTo>
                      <a:pt x="58" y="10"/>
                    </a:lnTo>
                    <a:lnTo>
                      <a:pt x="60" y="16"/>
                    </a:lnTo>
                    <a:lnTo>
                      <a:pt x="82" y="50"/>
                    </a:lnTo>
                    <a:lnTo>
                      <a:pt x="113" y="108"/>
                    </a:lnTo>
                    <a:lnTo>
                      <a:pt x="147" y="52"/>
                    </a:lnTo>
                    <a:lnTo>
                      <a:pt x="147" y="52"/>
                    </a:lnTo>
                    <a:lnTo>
                      <a:pt x="161" y="30"/>
                    </a:lnTo>
                    <a:lnTo>
                      <a:pt x="167" y="16"/>
                    </a:lnTo>
                    <a:lnTo>
                      <a:pt x="167" y="10"/>
                    </a:lnTo>
                    <a:lnTo>
                      <a:pt x="165" y="8"/>
                    </a:lnTo>
                    <a:lnTo>
                      <a:pt x="165" y="8"/>
                    </a:lnTo>
                    <a:lnTo>
                      <a:pt x="159" y="6"/>
                    </a:lnTo>
                    <a:lnTo>
                      <a:pt x="147" y="4"/>
                    </a:lnTo>
                    <a:lnTo>
                      <a:pt x="147" y="4"/>
                    </a:lnTo>
                    <a:lnTo>
                      <a:pt x="147" y="2"/>
                    </a:lnTo>
                    <a:lnTo>
                      <a:pt x="147" y="0"/>
                    </a:lnTo>
                    <a:lnTo>
                      <a:pt x="147" y="0"/>
                    </a:lnTo>
                    <a:lnTo>
                      <a:pt x="217" y="0"/>
                    </a:lnTo>
                    <a:lnTo>
                      <a:pt x="217" y="0"/>
                    </a:lnTo>
                    <a:lnTo>
                      <a:pt x="217" y="2"/>
                    </a:lnTo>
                    <a:lnTo>
                      <a:pt x="217" y="4"/>
                    </a:lnTo>
                    <a:lnTo>
                      <a:pt x="217" y="4"/>
                    </a:lnTo>
                    <a:lnTo>
                      <a:pt x="205" y="6"/>
                    </a:lnTo>
                    <a:lnTo>
                      <a:pt x="195" y="10"/>
                    </a:lnTo>
                    <a:lnTo>
                      <a:pt x="195"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cxnSp>
          <p:nvCxnSpPr>
            <p:cNvPr id="84" name="Straight Connector 83">
              <a:extLst>
                <a:ext uri="{FF2B5EF4-FFF2-40B4-BE49-F238E27FC236}">
                  <a16:creationId xmlns:a16="http://schemas.microsoft.com/office/drawing/2014/main" id="{B0F9959D-8048-4B08-8A93-320B2A5AAE58}"/>
                </a:ext>
              </a:extLst>
            </p:cNvPr>
            <p:cNvCxnSpPr/>
            <p:nvPr userDrawn="1"/>
          </p:nvCxnSpPr>
          <p:spPr>
            <a:xfrm>
              <a:off x="995361" y="6407944"/>
              <a:ext cx="0" cy="27622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495300" y="1257300"/>
            <a:ext cx="11201400" cy="49196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436970" y="6356350"/>
            <a:ext cx="114442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904ECA1-52E8-4023-9B08-E780DEC4B806}" type="datetime1">
              <a:rPr lang="en-US" smtClean="0"/>
              <a:t>10/13/2020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9406404" y="6356350"/>
            <a:ext cx="2745971" cy="365125"/>
          </a:xfrm>
          <a:prstGeom prst="rect">
            <a:avLst/>
          </a:prstGeom>
        </p:spPr>
        <p:txBody>
          <a:bodyPr vert="horz" lIns="91440" tIns="45720" rIns="91440" bIns="45720" rtlCol="0" anchor="ctr"/>
          <a:lstStyle>
            <a:lvl1pPr algn="r">
              <a:defRPr sz="1800">
                <a:solidFill>
                  <a:schemeClr val="bg1"/>
                </a:solidFill>
              </a:defRPr>
            </a:lvl1pPr>
          </a:lstStyle>
          <a:p>
            <a:fld id="{330EA680-D336-4FF7-8B7A-9848BB0A1C32}" type="slidenum">
              <a:rPr lang="en-US" smtClean="0"/>
              <a:pPr/>
              <a:t>‹#›</a:t>
            </a:fld>
            <a:endParaRPr lang="en-US" dirty="0"/>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image" Target="../media/image4.sv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sv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sv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12648" y="1143000"/>
            <a:ext cx="11091672" cy="2138364"/>
          </a:xfrm>
        </p:spPr>
        <p:txBody>
          <a:bodyPr>
            <a:normAutofit fontScale="90000"/>
          </a:bodyPr>
          <a:lstStyle/>
          <a:p>
            <a:pPr algn="l"/>
            <a:r>
              <a:rPr lang="en-US" sz="5400" dirty="0"/>
              <a:t>Partial TMR for Improving the Soft Error</a:t>
            </a:r>
            <a:br>
              <a:rPr lang="en-US" sz="5400" dirty="0"/>
            </a:br>
            <a:r>
              <a:rPr lang="en-US" sz="5400" dirty="0"/>
              <a:t>Reliability of SRAM-Based FPGA Designs</a:t>
            </a:r>
          </a:p>
        </p:txBody>
      </p:sp>
      <p:sp>
        <p:nvSpPr>
          <p:cNvPr id="3" name="Subtitle 2"/>
          <p:cNvSpPr>
            <a:spLocks noGrp="1"/>
          </p:cNvSpPr>
          <p:nvPr>
            <p:ph type="subTitle" idx="1"/>
          </p:nvPr>
        </p:nvSpPr>
        <p:spPr/>
        <p:txBody>
          <a:bodyPr/>
          <a:lstStyle/>
          <a:p>
            <a:pPr algn="l"/>
            <a:r>
              <a:rPr lang="en-US" dirty="0"/>
              <a:t>Andrew M. Keller and Michael J. </a:t>
            </a:r>
            <a:r>
              <a:rPr lang="en-US" dirty="0" err="1"/>
              <a:t>Wirthlin</a:t>
            </a:r>
            <a:br>
              <a:rPr lang="en-US" dirty="0"/>
            </a:br>
            <a:r>
              <a:rPr lang="en-US" dirty="0"/>
              <a:t>Brigham Young University</a:t>
            </a:r>
            <a:br>
              <a:rPr lang="en-US" dirty="0"/>
            </a:br>
            <a:r>
              <a:rPr lang="en-US" dirty="0"/>
              <a:t>Configurable Computing Lab</a:t>
            </a:r>
            <a:br>
              <a:rPr lang="en-US" dirty="0"/>
            </a:br>
            <a:r>
              <a:rPr lang="en-US" dirty="0"/>
              <a:t>Provo, Utah 84602, USA</a:t>
            </a:r>
          </a:p>
          <a:p>
            <a:pPr algn="l"/>
            <a:br>
              <a:rPr lang="en-US" dirty="0"/>
            </a:br>
            <a:r>
              <a:rPr lang="en-US" dirty="0"/>
              <a:t>National Science Foundation SHREC</a:t>
            </a:r>
          </a:p>
        </p:txBody>
      </p:sp>
      <p:cxnSp>
        <p:nvCxnSpPr>
          <p:cNvPr id="5" name="Straight Connector 4">
            <a:extLst>
              <a:ext uri="{FF2B5EF4-FFF2-40B4-BE49-F238E27FC236}">
                <a16:creationId xmlns:a16="http://schemas.microsoft.com/office/drawing/2014/main" id="{C3A86BE2-F077-4630-AD13-160EF81383C9}"/>
              </a:ext>
            </a:extLst>
          </p:cNvPr>
          <p:cNvCxnSpPr>
            <a:cxnSpLocks/>
          </p:cNvCxnSpPr>
          <p:nvPr/>
        </p:nvCxnSpPr>
        <p:spPr>
          <a:xfrm>
            <a:off x="609600" y="1143000"/>
            <a:ext cx="0" cy="2171700"/>
          </a:xfrm>
          <a:prstGeom prst="line">
            <a:avLst/>
          </a:prstGeom>
          <a:ln w="38100">
            <a:solidFill>
              <a:srgbClr val="002255"/>
            </a:solidFill>
          </a:ln>
        </p:spPr>
        <p:style>
          <a:lnRef idx="1">
            <a:schemeClr val="accent1"/>
          </a:lnRef>
          <a:fillRef idx="0">
            <a:schemeClr val="accent1"/>
          </a:fillRef>
          <a:effectRef idx="0">
            <a:schemeClr val="accent1"/>
          </a:effectRef>
          <a:fontRef idx="minor">
            <a:schemeClr val="tx1"/>
          </a:fontRef>
        </p:style>
      </p:cxnSp>
      <p:grpSp>
        <p:nvGrpSpPr>
          <p:cNvPr id="8" name="Group 4">
            <a:extLst>
              <a:ext uri="{FF2B5EF4-FFF2-40B4-BE49-F238E27FC236}">
                <a16:creationId xmlns:a16="http://schemas.microsoft.com/office/drawing/2014/main" id="{7BAE7B90-5CD7-4BD1-941B-10C1940BE439}"/>
              </a:ext>
            </a:extLst>
          </p:cNvPr>
          <p:cNvGrpSpPr>
            <a:grpSpLocks noChangeAspect="1"/>
          </p:cNvGrpSpPr>
          <p:nvPr/>
        </p:nvGrpSpPr>
        <p:grpSpPr bwMode="auto">
          <a:xfrm>
            <a:off x="8496666" y="3594552"/>
            <a:ext cx="3390534" cy="995258"/>
            <a:chOff x="682" y="1233"/>
            <a:chExt cx="6316" cy="1854"/>
          </a:xfrm>
        </p:grpSpPr>
        <p:sp>
          <p:nvSpPr>
            <p:cNvPr id="9" name="AutoShape 3">
              <a:extLst>
                <a:ext uri="{FF2B5EF4-FFF2-40B4-BE49-F238E27FC236}">
                  <a16:creationId xmlns:a16="http://schemas.microsoft.com/office/drawing/2014/main" id="{EAFDF5BD-276C-4F64-97F4-5765B138CE40}"/>
                </a:ext>
              </a:extLst>
            </p:cNvPr>
            <p:cNvSpPr>
              <a:spLocks noChangeAspect="1" noChangeArrowheads="1" noTextEdit="1"/>
            </p:cNvSpPr>
            <p:nvPr/>
          </p:nvSpPr>
          <p:spPr bwMode="auto">
            <a:xfrm>
              <a:off x="682" y="1233"/>
              <a:ext cx="6316" cy="1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Freeform 5">
              <a:extLst>
                <a:ext uri="{FF2B5EF4-FFF2-40B4-BE49-F238E27FC236}">
                  <a16:creationId xmlns:a16="http://schemas.microsoft.com/office/drawing/2014/main" id="{08365D90-17C8-4244-8831-F399E0ABCCAA}"/>
                </a:ext>
              </a:extLst>
            </p:cNvPr>
            <p:cNvSpPr>
              <a:spLocks noEditPoints="1"/>
            </p:cNvSpPr>
            <p:nvPr/>
          </p:nvSpPr>
          <p:spPr bwMode="auto">
            <a:xfrm>
              <a:off x="933" y="1586"/>
              <a:ext cx="1145" cy="1151"/>
            </a:xfrm>
            <a:custGeom>
              <a:avLst/>
              <a:gdLst>
                <a:gd name="T0" fmla="*/ 429 w 429"/>
                <a:gd name="T1" fmla="*/ 215 h 430"/>
                <a:gd name="T2" fmla="*/ 215 w 429"/>
                <a:gd name="T3" fmla="*/ 430 h 430"/>
                <a:gd name="T4" fmla="*/ 0 w 429"/>
                <a:gd name="T5" fmla="*/ 215 h 430"/>
                <a:gd name="T6" fmla="*/ 215 w 429"/>
                <a:gd name="T7" fmla="*/ 0 h 430"/>
                <a:gd name="T8" fmla="*/ 429 w 429"/>
                <a:gd name="T9" fmla="*/ 215 h 430"/>
                <a:gd name="T10" fmla="*/ 215 w 429"/>
                <a:gd name="T11" fmla="*/ 39 h 430"/>
                <a:gd name="T12" fmla="*/ 39 w 429"/>
                <a:gd name="T13" fmla="*/ 215 h 430"/>
                <a:gd name="T14" fmla="*/ 215 w 429"/>
                <a:gd name="T15" fmla="*/ 391 h 430"/>
                <a:gd name="T16" fmla="*/ 391 w 429"/>
                <a:gd name="T17" fmla="*/ 215 h 430"/>
                <a:gd name="T18" fmla="*/ 215 w 429"/>
                <a:gd name="T19" fmla="*/ 39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9" h="430">
                  <a:moveTo>
                    <a:pt x="429" y="215"/>
                  </a:moveTo>
                  <a:cubicBezTo>
                    <a:pt x="429" y="334"/>
                    <a:pt x="333" y="430"/>
                    <a:pt x="215" y="430"/>
                  </a:cubicBezTo>
                  <a:cubicBezTo>
                    <a:pt x="96" y="430"/>
                    <a:pt x="0" y="334"/>
                    <a:pt x="0" y="215"/>
                  </a:cubicBezTo>
                  <a:cubicBezTo>
                    <a:pt x="0" y="96"/>
                    <a:pt x="96" y="0"/>
                    <a:pt x="215" y="0"/>
                  </a:cubicBezTo>
                  <a:cubicBezTo>
                    <a:pt x="333" y="0"/>
                    <a:pt x="429" y="96"/>
                    <a:pt x="429" y="215"/>
                  </a:cubicBezTo>
                  <a:moveTo>
                    <a:pt x="215" y="39"/>
                  </a:moveTo>
                  <a:cubicBezTo>
                    <a:pt x="118" y="39"/>
                    <a:pt x="39" y="118"/>
                    <a:pt x="39" y="215"/>
                  </a:cubicBezTo>
                  <a:cubicBezTo>
                    <a:pt x="39" y="312"/>
                    <a:pt x="118" y="391"/>
                    <a:pt x="215" y="391"/>
                  </a:cubicBezTo>
                  <a:cubicBezTo>
                    <a:pt x="312" y="391"/>
                    <a:pt x="391" y="312"/>
                    <a:pt x="391" y="215"/>
                  </a:cubicBezTo>
                  <a:cubicBezTo>
                    <a:pt x="391" y="118"/>
                    <a:pt x="312" y="39"/>
                    <a:pt x="215" y="39"/>
                  </a:cubicBezTo>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5CFEE1A1-0F8D-4D3B-8021-7F7879957A45}"/>
                </a:ext>
              </a:extLst>
            </p:cNvPr>
            <p:cNvSpPr>
              <a:spLocks noEditPoints="1"/>
            </p:cNvSpPr>
            <p:nvPr/>
          </p:nvSpPr>
          <p:spPr bwMode="auto">
            <a:xfrm>
              <a:off x="1141" y="1795"/>
              <a:ext cx="731" cy="733"/>
            </a:xfrm>
            <a:custGeom>
              <a:avLst/>
              <a:gdLst>
                <a:gd name="T0" fmla="*/ 274 w 274"/>
                <a:gd name="T1" fmla="*/ 137 h 274"/>
                <a:gd name="T2" fmla="*/ 137 w 274"/>
                <a:gd name="T3" fmla="*/ 274 h 274"/>
                <a:gd name="T4" fmla="*/ 0 w 274"/>
                <a:gd name="T5" fmla="*/ 137 h 274"/>
                <a:gd name="T6" fmla="*/ 137 w 274"/>
                <a:gd name="T7" fmla="*/ 0 h 274"/>
                <a:gd name="T8" fmla="*/ 274 w 274"/>
                <a:gd name="T9" fmla="*/ 137 h 274"/>
                <a:gd name="T10" fmla="*/ 137 w 274"/>
                <a:gd name="T11" fmla="*/ 39 h 274"/>
                <a:gd name="T12" fmla="*/ 38 w 274"/>
                <a:gd name="T13" fmla="*/ 137 h 274"/>
                <a:gd name="T14" fmla="*/ 137 w 274"/>
                <a:gd name="T15" fmla="*/ 235 h 274"/>
                <a:gd name="T16" fmla="*/ 235 w 274"/>
                <a:gd name="T17" fmla="*/ 137 h 274"/>
                <a:gd name="T18" fmla="*/ 137 w 274"/>
                <a:gd name="T19" fmla="*/ 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274" y="137"/>
                  </a:moveTo>
                  <a:cubicBezTo>
                    <a:pt x="274" y="213"/>
                    <a:pt x="213" y="274"/>
                    <a:pt x="137" y="274"/>
                  </a:cubicBezTo>
                  <a:cubicBezTo>
                    <a:pt x="61" y="274"/>
                    <a:pt x="0" y="213"/>
                    <a:pt x="0" y="137"/>
                  </a:cubicBezTo>
                  <a:cubicBezTo>
                    <a:pt x="0" y="61"/>
                    <a:pt x="61" y="0"/>
                    <a:pt x="137" y="0"/>
                  </a:cubicBezTo>
                  <a:cubicBezTo>
                    <a:pt x="213" y="0"/>
                    <a:pt x="274" y="61"/>
                    <a:pt x="274" y="137"/>
                  </a:cubicBezTo>
                  <a:moveTo>
                    <a:pt x="137" y="39"/>
                  </a:moveTo>
                  <a:cubicBezTo>
                    <a:pt x="82" y="39"/>
                    <a:pt x="38" y="83"/>
                    <a:pt x="38" y="137"/>
                  </a:cubicBezTo>
                  <a:cubicBezTo>
                    <a:pt x="38" y="191"/>
                    <a:pt x="82" y="235"/>
                    <a:pt x="137" y="235"/>
                  </a:cubicBezTo>
                  <a:cubicBezTo>
                    <a:pt x="191" y="235"/>
                    <a:pt x="235" y="191"/>
                    <a:pt x="235" y="137"/>
                  </a:cubicBezTo>
                  <a:cubicBezTo>
                    <a:pt x="235" y="83"/>
                    <a:pt x="191" y="39"/>
                    <a:pt x="137" y="39"/>
                  </a:cubicBezTo>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Oval 7">
              <a:extLst>
                <a:ext uri="{FF2B5EF4-FFF2-40B4-BE49-F238E27FC236}">
                  <a16:creationId xmlns:a16="http://schemas.microsoft.com/office/drawing/2014/main" id="{69E5D81E-B4F8-470C-A1A3-ECFDAA689F37}"/>
                </a:ext>
              </a:extLst>
            </p:cNvPr>
            <p:cNvSpPr>
              <a:spLocks noChangeArrowheads="1"/>
            </p:cNvSpPr>
            <p:nvPr/>
          </p:nvSpPr>
          <p:spPr bwMode="auto">
            <a:xfrm>
              <a:off x="1346" y="2001"/>
              <a:ext cx="321" cy="321"/>
            </a:xfrm>
            <a:prstGeom prst="ellipse">
              <a:avLst/>
            </a:pr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Freeform 8">
              <a:extLst>
                <a:ext uri="{FF2B5EF4-FFF2-40B4-BE49-F238E27FC236}">
                  <a16:creationId xmlns:a16="http://schemas.microsoft.com/office/drawing/2014/main" id="{F65E2465-131F-4869-89A5-477DFFD5DF07}"/>
                </a:ext>
              </a:extLst>
            </p:cNvPr>
            <p:cNvSpPr>
              <a:spLocks/>
            </p:cNvSpPr>
            <p:nvPr/>
          </p:nvSpPr>
          <p:spPr bwMode="auto">
            <a:xfrm>
              <a:off x="1381" y="2322"/>
              <a:ext cx="251" cy="682"/>
            </a:xfrm>
            <a:custGeom>
              <a:avLst/>
              <a:gdLst>
                <a:gd name="T0" fmla="*/ 62 w 94"/>
                <a:gd name="T1" fmla="*/ 183 h 255"/>
                <a:gd name="T2" fmla="*/ 62 w 94"/>
                <a:gd name="T3" fmla="*/ 80 h 255"/>
                <a:gd name="T4" fmla="*/ 94 w 94"/>
                <a:gd name="T5" fmla="*/ 80 h 255"/>
                <a:gd name="T6" fmla="*/ 47 w 94"/>
                <a:gd name="T7" fmla="*/ 0 h 255"/>
                <a:gd name="T8" fmla="*/ 0 w 94"/>
                <a:gd name="T9" fmla="*/ 80 h 255"/>
                <a:gd name="T10" fmla="*/ 32 w 94"/>
                <a:gd name="T11" fmla="*/ 80 h 255"/>
                <a:gd name="T12" fmla="*/ 32 w 94"/>
                <a:gd name="T13" fmla="*/ 183 h 255"/>
                <a:gd name="T14" fmla="*/ 9 w 94"/>
                <a:gd name="T15" fmla="*/ 217 h 255"/>
                <a:gd name="T16" fmla="*/ 47 w 94"/>
                <a:gd name="T17" fmla="*/ 255 h 255"/>
                <a:gd name="T18" fmla="*/ 85 w 94"/>
                <a:gd name="T19" fmla="*/ 217 h 255"/>
                <a:gd name="T20" fmla="*/ 62 w 94"/>
                <a:gd name="T21" fmla="*/ 18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255">
                  <a:moveTo>
                    <a:pt x="62" y="183"/>
                  </a:moveTo>
                  <a:cubicBezTo>
                    <a:pt x="62" y="80"/>
                    <a:pt x="62" y="80"/>
                    <a:pt x="62" y="80"/>
                  </a:cubicBezTo>
                  <a:cubicBezTo>
                    <a:pt x="94" y="80"/>
                    <a:pt x="94" y="80"/>
                    <a:pt x="94" y="80"/>
                  </a:cubicBezTo>
                  <a:cubicBezTo>
                    <a:pt x="47" y="0"/>
                    <a:pt x="47" y="0"/>
                    <a:pt x="47" y="0"/>
                  </a:cubicBezTo>
                  <a:cubicBezTo>
                    <a:pt x="0" y="80"/>
                    <a:pt x="0" y="80"/>
                    <a:pt x="0" y="80"/>
                  </a:cubicBezTo>
                  <a:cubicBezTo>
                    <a:pt x="32" y="80"/>
                    <a:pt x="32" y="80"/>
                    <a:pt x="32" y="80"/>
                  </a:cubicBezTo>
                  <a:cubicBezTo>
                    <a:pt x="32" y="183"/>
                    <a:pt x="32" y="183"/>
                    <a:pt x="32" y="183"/>
                  </a:cubicBezTo>
                  <a:cubicBezTo>
                    <a:pt x="19" y="188"/>
                    <a:pt x="9" y="202"/>
                    <a:pt x="9" y="217"/>
                  </a:cubicBezTo>
                  <a:cubicBezTo>
                    <a:pt x="9" y="238"/>
                    <a:pt x="26" y="255"/>
                    <a:pt x="47" y="255"/>
                  </a:cubicBezTo>
                  <a:cubicBezTo>
                    <a:pt x="68" y="255"/>
                    <a:pt x="85" y="238"/>
                    <a:pt x="85" y="217"/>
                  </a:cubicBezTo>
                  <a:cubicBezTo>
                    <a:pt x="85" y="202"/>
                    <a:pt x="75" y="188"/>
                    <a:pt x="62" y="183"/>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Freeform 9">
              <a:extLst>
                <a:ext uri="{FF2B5EF4-FFF2-40B4-BE49-F238E27FC236}">
                  <a16:creationId xmlns:a16="http://schemas.microsoft.com/office/drawing/2014/main" id="{73CC03A1-6638-49AF-9D80-0CC5A715B8A4}"/>
                </a:ext>
              </a:extLst>
            </p:cNvPr>
            <p:cNvSpPr>
              <a:spLocks/>
            </p:cNvSpPr>
            <p:nvPr/>
          </p:nvSpPr>
          <p:spPr bwMode="auto">
            <a:xfrm>
              <a:off x="1645" y="2242"/>
              <a:ext cx="617" cy="406"/>
            </a:xfrm>
            <a:custGeom>
              <a:avLst/>
              <a:gdLst>
                <a:gd name="T0" fmla="*/ 165 w 231"/>
                <a:gd name="T1" fmla="*/ 78 h 152"/>
                <a:gd name="T2" fmla="*/ 77 w 231"/>
                <a:gd name="T3" fmla="*/ 27 h 152"/>
                <a:gd name="T4" fmla="*/ 93 w 231"/>
                <a:gd name="T5" fmla="*/ 0 h 152"/>
                <a:gd name="T6" fmla="*/ 0 w 231"/>
                <a:gd name="T7" fmla="*/ 0 h 152"/>
                <a:gd name="T8" fmla="*/ 46 w 231"/>
                <a:gd name="T9" fmla="*/ 81 h 152"/>
                <a:gd name="T10" fmla="*/ 62 w 231"/>
                <a:gd name="T11" fmla="*/ 53 h 152"/>
                <a:gd name="T12" fmla="*/ 151 w 231"/>
                <a:gd name="T13" fmla="*/ 104 h 152"/>
                <a:gd name="T14" fmla="*/ 169 w 231"/>
                <a:gd name="T15" fmla="*/ 141 h 152"/>
                <a:gd name="T16" fmla="*/ 221 w 231"/>
                <a:gd name="T17" fmla="*/ 128 h 152"/>
                <a:gd name="T18" fmla="*/ 207 w 231"/>
                <a:gd name="T19" fmla="*/ 76 h 152"/>
                <a:gd name="T20" fmla="*/ 165 w 231"/>
                <a:gd name="T21" fmla="*/ 7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 h="152">
                  <a:moveTo>
                    <a:pt x="165" y="78"/>
                  </a:moveTo>
                  <a:cubicBezTo>
                    <a:pt x="77" y="27"/>
                    <a:pt x="77" y="27"/>
                    <a:pt x="77" y="27"/>
                  </a:cubicBezTo>
                  <a:cubicBezTo>
                    <a:pt x="93" y="0"/>
                    <a:pt x="93" y="0"/>
                    <a:pt x="93" y="0"/>
                  </a:cubicBezTo>
                  <a:cubicBezTo>
                    <a:pt x="0" y="0"/>
                    <a:pt x="0" y="0"/>
                    <a:pt x="0" y="0"/>
                  </a:cubicBezTo>
                  <a:cubicBezTo>
                    <a:pt x="46" y="81"/>
                    <a:pt x="46" y="81"/>
                    <a:pt x="46" y="81"/>
                  </a:cubicBezTo>
                  <a:cubicBezTo>
                    <a:pt x="62" y="53"/>
                    <a:pt x="62" y="53"/>
                    <a:pt x="62" y="53"/>
                  </a:cubicBezTo>
                  <a:cubicBezTo>
                    <a:pt x="151" y="104"/>
                    <a:pt x="151" y="104"/>
                    <a:pt x="151" y="104"/>
                  </a:cubicBezTo>
                  <a:cubicBezTo>
                    <a:pt x="149" y="119"/>
                    <a:pt x="156" y="134"/>
                    <a:pt x="169" y="141"/>
                  </a:cubicBezTo>
                  <a:cubicBezTo>
                    <a:pt x="187" y="152"/>
                    <a:pt x="210" y="146"/>
                    <a:pt x="221" y="128"/>
                  </a:cubicBezTo>
                  <a:cubicBezTo>
                    <a:pt x="231" y="110"/>
                    <a:pt x="225" y="86"/>
                    <a:pt x="207" y="76"/>
                  </a:cubicBezTo>
                  <a:cubicBezTo>
                    <a:pt x="194" y="68"/>
                    <a:pt x="177" y="70"/>
                    <a:pt x="165" y="78"/>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a:extLst>
                <a:ext uri="{FF2B5EF4-FFF2-40B4-BE49-F238E27FC236}">
                  <a16:creationId xmlns:a16="http://schemas.microsoft.com/office/drawing/2014/main" id="{A6B16AD7-5354-4B84-B881-443BEBBF3528}"/>
                </a:ext>
              </a:extLst>
            </p:cNvPr>
            <p:cNvSpPr>
              <a:spLocks/>
            </p:cNvSpPr>
            <p:nvPr/>
          </p:nvSpPr>
          <p:spPr bwMode="auto">
            <a:xfrm>
              <a:off x="1645" y="1675"/>
              <a:ext cx="617" cy="406"/>
            </a:xfrm>
            <a:custGeom>
              <a:avLst/>
              <a:gdLst>
                <a:gd name="T0" fmla="*/ 151 w 231"/>
                <a:gd name="T1" fmla="*/ 48 h 152"/>
                <a:gd name="T2" fmla="*/ 62 w 231"/>
                <a:gd name="T3" fmla="*/ 99 h 152"/>
                <a:gd name="T4" fmla="*/ 46 w 231"/>
                <a:gd name="T5" fmla="*/ 71 h 152"/>
                <a:gd name="T6" fmla="*/ 0 w 231"/>
                <a:gd name="T7" fmla="*/ 152 h 152"/>
                <a:gd name="T8" fmla="*/ 93 w 231"/>
                <a:gd name="T9" fmla="*/ 152 h 152"/>
                <a:gd name="T10" fmla="*/ 77 w 231"/>
                <a:gd name="T11" fmla="*/ 125 h 152"/>
                <a:gd name="T12" fmla="*/ 165 w 231"/>
                <a:gd name="T13" fmla="*/ 73 h 152"/>
                <a:gd name="T14" fmla="*/ 207 w 231"/>
                <a:gd name="T15" fmla="*/ 76 h 152"/>
                <a:gd name="T16" fmla="*/ 221 w 231"/>
                <a:gd name="T17" fmla="*/ 24 h 152"/>
                <a:gd name="T18" fmla="*/ 169 w 231"/>
                <a:gd name="T19" fmla="*/ 11 h 152"/>
                <a:gd name="T20" fmla="*/ 151 w 231"/>
                <a:gd name="T21" fmla="*/ 48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 h="152">
                  <a:moveTo>
                    <a:pt x="151" y="48"/>
                  </a:moveTo>
                  <a:cubicBezTo>
                    <a:pt x="62" y="99"/>
                    <a:pt x="62" y="99"/>
                    <a:pt x="62" y="99"/>
                  </a:cubicBezTo>
                  <a:cubicBezTo>
                    <a:pt x="46" y="71"/>
                    <a:pt x="46" y="71"/>
                    <a:pt x="46" y="71"/>
                  </a:cubicBezTo>
                  <a:cubicBezTo>
                    <a:pt x="0" y="152"/>
                    <a:pt x="0" y="152"/>
                    <a:pt x="0" y="152"/>
                  </a:cubicBezTo>
                  <a:cubicBezTo>
                    <a:pt x="93" y="152"/>
                    <a:pt x="93" y="152"/>
                    <a:pt x="93" y="152"/>
                  </a:cubicBezTo>
                  <a:cubicBezTo>
                    <a:pt x="77" y="125"/>
                    <a:pt x="77" y="125"/>
                    <a:pt x="77" y="125"/>
                  </a:cubicBezTo>
                  <a:cubicBezTo>
                    <a:pt x="165" y="73"/>
                    <a:pt x="165" y="73"/>
                    <a:pt x="165" y="73"/>
                  </a:cubicBezTo>
                  <a:cubicBezTo>
                    <a:pt x="177" y="82"/>
                    <a:pt x="194" y="84"/>
                    <a:pt x="207" y="76"/>
                  </a:cubicBezTo>
                  <a:cubicBezTo>
                    <a:pt x="225" y="66"/>
                    <a:pt x="231" y="42"/>
                    <a:pt x="221" y="24"/>
                  </a:cubicBezTo>
                  <a:cubicBezTo>
                    <a:pt x="210" y="6"/>
                    <a:pt x="187" y="0"/>
                    <a:pt x="169" y="11"/>
                  </a:cubicBezTo>
                  <a:cubicBezTo>
                    <a:pt x="156" y="18"/>
                    <a:pt x="149" y="33"/>
                    <a:pt x="151" y="48"/>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D0135FDB-6B1C-4F31-BB29-2E7714587DFB}"/>
                </a:ext>
              </a:extLst>
            </p:cNvPr>
            <p:cNvSpPr>
              <a:spLocks/>
            </p:cNvSpPr>
            <p:nvPr/>
          </p:nvSpPr>
          <p:spPr bwMode="auto">
            <a:xfrm>
              <a:off x="1381" y="1319"/>
              <a:ext cx="251" cy="682"/>
            </a:xfrm>
            <a:custGeom>
              <a:avLst/>
              <a:gdLst>
                <a:gd name="T0" fmla="*/ 32 w 94"/>
                <a:gd name="T1" fmla="*/ 72 h 255"/>
                <a:gd name="T2" fmla="*/ 32 w 94"/>
                <a:gd name="T3" fmla="*/ 174 h 255"/>
                <a:gd name="T4" fmla="*/ 0 w 94"/>
                <a:gd name="T5" fmla="*/ 174 h 255"/>
                <a:gd name="T6" fmla="*/ 47 w 94"/>
                <a:gd name="T7" fmla="*/ 255 h 255"/>
                <a:gd name="T8" fmla="*/ 94 w 94"/>
                <a:gd name="T9" fmla="*/ 174 h 255"/>
                <a:gd name="T10" fmla="*/ 62 w 94"/>
                <a:gd name="T11" fmla="*/ 174 h 255"/>
                <a:gd name="T12" fmla="*/ 62 w 94"/>
                <a:gd name="T13" fmla="*/ 72 h 255"/>
                <a:gd name="T14" fmla="*/ 85 w 94"/>
                <a:gd name="T15" fmla="*/ 38 h 255"/>
                <a:gd name="T16" fmla="*/ 47 w 94"/>
                <a:gd name="T17" fmla="*/ 0 h 255"/>
                <a:gd name="T18" fmla="*/ 9 w 94"/>
                <a:gd name="T19" fmla="*/ 38 h 255"/>
                <a:gd name="T20" fmla="*/ 32 w 94"/>
                <a:gd name="T21" fmla="*/ 72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 h="255">
                  <a:moveTo>
                    <a:pt x="32" y="72"/>
                  </a:moveTo>
                  <a:cubicBezTo>
                    <a:pt x="32" y="174"/>
                    <a:pt x="32" y="174"/>
                    <a:pt x="32" y="174"/>
                  </a:cubicBezTo>
                  <a:cubicBezTo>
                    <a:pt x="0" y="174"/>
                    <a:pt x="0" y="174"/>
                    <a:pt x="0" y="174"/>
                  </a:cubicBezTo>
                  <a:cubicBezTo>
                    <a:pt x="47" y="255"/>
                    <a:pt x="47" y="255"/>
                    <a:pt x="47" y="255"/>
                  </a:cubicBezTo>
                  <a:cubicBezTo>
                    <a:pt x="94" y="174"/>
                    <a:pt x="94" y="174"/>
                    <a:pt x="94" y="174"/>
                  </a:cubicBezTo>
                  <a:cubicBezTo>
                    <a:pt x="62" y="174"/>
                    <a:pt x="62" y="174"/>
                    <a:pt x="62" y="174"/>
                  </a:cubicBezTo>
                  <a:cubicBezTo>
                    <a:pt x="62" y="72"/>
                    <a:pt x="62" y="72"/>
                    <a:pt x="62" y="72"/>
                  </a:cubicBezTo>
                  <a:cubicBezTo>
                    <a:pt x="75" y="67"/>
                    <a:pt x="85" y="53"/>
                    <a:pt x="85" y="38"/>
                  </a:cubicBezTo>
                  <a:cubicBezTo>
                    <a:pt x="85" y="17"/>
                    <a:pt x="68" y="0"/>
                    <a:pt x="47" y="0"/>
                  </a:cubicBezTo>
                  <a:cubicBezTo>
                    <a:pt x="26" y="0"/>
                    <a:pt x="9" y="17"/>
                    <a:pt x="9" y="38"/>
                  </a:cubicBezTo>
                  <a:cubicBezTo>
                    <a:pt x="9" y="53"/>
                    <a:pt x="19" y="67"/>
                    <a:pt x="32" y="72"/>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2">
              <a:extLst>
                <a:ext uri="{FF2B5EF4-FFF2-40B4-BE49-F238E27FC236}">
                  <a16:creationId xmlns:a16="http://schemas.microsoft.com/office/drawing/2014/main" id="{9E451C0B-8B3C-4FB3-8B8F-A72EA1D1E94E}"/>
                </a:ext>
              </a:extLst>
            </p:cNvPr>
            <p:cNvSpPr>
              <a:spLocks/>
            </p:cNvSpPr>
            <p:nvPr/>
          </p:nvSpPr>
          <p:spPr bwMode="auto">
            <a:xfrm>
              <a:off x="749" y="1675"/>
              <a:ext cx="619" cy="406"/>
            </a:xfrm>
            <a:custGeom>
              <a:avLst/>
              <a:gdLst>
                <a:gd name="T0" fmla="*/ 66 w 232"/>
                <a:gd name="T1" fmla="*/ 73 h 152"/>
                <a:gd name="T2" fmla="*/ 155 w 232"/>
                <a:gd name="T3" fmla="*/ 125 h 152"/>
                <a:gd name="T4" fmla="*/ 139 w 232"/>
                <a:gd name="T5" fmla="*/ 152 h 152"/>
                <a:gd name="T6" fmla="*/ 232 w 232"/>
                <a:gd name="T7" fmla="*/ 152 h 152"/>
                <a:gd name="T8" fmla="*/ 185 w 232"/>
                <a:gd name="T9" fmla="*/ 71 h 152"/>
                <a:gd name="T10" fmla="*/ 170 w 232"/>
                <a:gd name="T11" fmla="*/ 99 h 152"/>
                <a:gd name="T12" fmla="*/ 81 w 232"/>
                <a:gd name="T13" fmla="*/ 48 h 152"/>
                <a:gd name="T14" fmla="*/ 62 w 232"/>
                <a:gd name="T15" fmla="*/ 11 h 152"/>
                <a:gd name="T16" fmla="*/ 11 w 232"/>
                <a:gd name="T17" fmla="*/ 24 h 152"/>
                <a:gd name="T18" fmla="*/ 25 w 232"/>
                <a:gd name="T19" fmla="*/ 76 h 152"/>
                <a:gd name="T20" fmla="*/ 66 w 232"/>
                <a:gd name="T21" fmla="*/ 7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 h="152">
                  <a:moveTo>
                    <a:pt x="66" y="73"/>
                  </a:moveTo>
                  <a:cubicBezTo>
                    <a:pt x="155" y="125"/>
                    <a:pt x="155" y="125"/>
                    <a:pt x="155" y="125"/>
                  </a:cubicBezTo>
                  <a:cubicBezTo>
                    <a:pt x="139" y="152"/>
                    <a:pt x="139" y="152"/>
                    <a:pt x="139" y="152"/>
                  </a:cubicBezTo>
                  <a:cubicBezTo>
                    <a:pt x="232" y="152"/>
                    <a:pt x="232" y="152"/>
                    <a:pt x="232" y="152"/>
                  </a:cubicBezTo>
                  <a:cubicBezTo>
                    <a:pt x="185" y="71"/>
                    <a:pt x="185" y="71"/>
                    <a:pt x="185" y="71"/>
                  </a:cubicBezTo>
                  <a:cubicBezTo>
                    <a:pt x="170" y="99"/>
                    <a:pt x="170" y="99"/>
                    <a:pt x="170" y="99"/>
                  </a:cubicBezTo>
                  <a:cubicBezTo>
                    <a:pt x="81" y="48"/>
                    <a:pt x="81" y="48"/>
                    <a:pt x="81" y="48"/>
                  </a:cubicBezTo>
                  <a:cubicBezTo>
                    <a:pt x="83" y="33"/>
                    <a:pt x="76" y="18"/>
                    <a:pt x="62" y="11"/>
                  </a:cubicBezTo>
                  <a:cubicBezTo>
                    <a:pt x="44" y="0"/>
                    <a:pt x="21" y="6"/>
                    <a:pt x="11" y="24"/>
                  </a:cubicBezTo>
                  <a:cubicBezTo>
                    <a:pt x="0" y="42"/>
                    <a:pt x="7" y="66"/>
                    <a:pt x="25" y="76"/>
                  </a:cubicBezTo>
                  <a:cubicBezTo>
                    <a:pt x="38" y="84"/>
                    <a:pt x="55" y="82"/>
                    <a:pt x="66" y="73"/>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3">
              <a:extLst>
                <a:ext uri="{FF2B5EF4-FFF2-40B4-BE49-F238E27FC236}">
                  <a16:creationId xmlns:a16="http://schemas.microsoft.com/office/drawing/2014/main" id="{58620D22-0A47-4577-B508-217564CE87BF}"/>
                </a:ext>
              </a:extLst>
            </p:cNvPr>
            <p:cNvSpPr>
              <a:spLocks/>
            </p:cNvSpPr>
            <p:nvPr/>
          </p:nvSpPr>
          <p:spPr bwMode="auto">
            <a:xfrm>
              <a:off x="749" y="2242"/>
              <a:ext cx="619" cy="406"/>
            </a:xfrm>
            <a:custGeom>
              <a:avLst/>
              <a:gdLst>
                <a:gd name="T0" fmla="*/ 81 w 232"/>
                <a:gd name="T1" fmla="*/ 104 h 152"/>
                <a:gd name="T2" fmla="*/ 170 w 232"/>
                <a:gd name="T3" fmla="*/ 53 h 152"/>
                <a:gd name="T4" fmla="*/ 185 w 232"/>
                <a:gd name="T5" fmla="*/ 81 h 152"/>
                <a:gd name="T6" fmla="*/ 232 w 232"/>
                <a:gd name="T7" fmla="*/ 0 h 152"/>
                <a:gd name="T8" fmla="*/ 139 w 232"/>
                <a:gd name="T9" fmla="*/ 0 h 152"/>
                <a:gd name="T10" fmla="*/ 155 w 232"/>
                <a:gd name="T11" fmla="*/ 27 h 152"/>
                <a:gd name="T12" fmla="*/ 66 w 232"/>
                <a:gd name="T13" fmla="*/ 78 h 152"/>
                <a:gd name="T14" fmla="*/ 25 w 232"/>
                <a:gd name="T15" fmla="*/ 76 h 152"/>
                <a:gd name="T16" fmla="*/ 11 w 232"/>
                <a:gd name="T17" fmla="*/ 128 h 152"/>
                <a:gd name="T18" fmla="*/ 62 w 232"/>
                <a:gd name="T19" fmla="*/ 141 h 152"/>
                <a:gd name="T20" fmla="*/ 81 w 232"/>
                <a:gd name="T21" fmla="*/ 104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 h="152">
                  <a:moveTo>
                    <a:pt x="81" y="104"/>
                  </a:moveTo>
                  <a:cubicBezTo>
                    <a:pt x="170" y="53"/>
                    <a:pt x="170" y="53"/>
                    <a:pt x="170" y="53"/>
                  </a:cubicBezTo>
                  <a:cubicBezTo>
                    <a:pt x="185" y="81"/>
                    <a:pt x="185" y="81"/>
                    <a:pt x="185" y="81"/>
                  </a:cubicBezTo>
                  <a:cubicBezTo>
                    <a:pt x="232" y="0"/>
                    <a:pt x="232" y="0"/>
                    <a:pt x="232" y="0"/>
                  </a:cubicBezTo>
                  <a:cubicBezTo>
                    <a:pt x="139" y="0"/>
                    <a:pt x="139" y="0"/>
                    <a:pt x="139" y="0"/>
                  </a:cubicBezTo>
                  <a:cubicBezTo>
                    <a:pt x="155" y="27"/>
                    <a:pt x="155" y="27"/>
                    <a:pt x="155" y="27"/>
                  </a:cubicBezTo>
                  <a:cubicBezTo>
                    <a:pt x="66" y="78"/>
                    <a:pt x="66" y="78"/>
                    <a:pt x="66" y="78"/>
                  </a:cubicBezTo>
                  <a:cubicBezTo>
                    <a:pt x="55" y="70"/>
                    <a:pt x="38" y="68"/>
                    <a:pt x="25" y="76"/>
                  </a:cubicBezTo>
                  <a:cubicBezTo>
                    <a:pt x="7" y="86"/>
                    <a:pt x="0" y="110"/>
                    <a:pt x="11" y="128"/>
                  </a:cubicBezTo>
                  <a:cubicBezTo>
                    <a:pt x="21" y="146"/>
                    <a:pt x="44" y="152"/>
                    <a:pt x="62" y="141"/>
                  </a:cubicBezTo>
                  <a:cubicBezTo>
                    <a:pt x="76" y="134"/>
                    <a:pt x="83" y="119"/>
                    <a:pt x="81" y="104"/>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4">
              <a:extLst>
                <a:ext uri="{FF2B5EF4-FFF2-40B4-BE49-F238E27FC236}">
                  <a16:creationId xmlns:a16="http://schemas.microsoft.com/office/drawing/2014/main" id="{A4DE41FF-7E6D-4C05-AD09-51A404AF3C59}"/>
                </a:ext>
              </a:extLst>
            </p:cNvPr>
            <p:cNvSpPr>
              <a:spLocks/>
            </p:cNvSpPr>
            <p:nvPr/>
          </p:nvSpPr>
          <p:spPr bwMode="auto">
            <a:xfrm>
              <a:off x="2390" y="1685"/>
              <a:ext cx="288" cy="300"/>
            </a:xfrm>
            <a:custGeom>
              <a:avLst/>
              <a:gdLst>
                <a:gd name="T0" fmla="*/ 0 w 288"/>
                <a:gd name="T1" fmla="*/ 300 h 300"/>
                <a:gd name="T2" fmla="*/ 0 w 288"/>
                <a:gd name="T3" fmla="*/ 0 h 300"/>
                <a:gd name="T4" fmla="*/ 98 w 288"/>
                <a:gd name="T5" fmla="*/ 0 h 300"/>
                <a:gd name="T6" fmla="*/ 144 w 288"/>
                <a:gd name="T7" fmla="*/ 204 h 300"/>
                <a:gd name="T8" fmla="*/ 144 w 288"/>
                <a:gd name="T9" fmla="*/ 204 h 300"/>
                <a:gd name="T10" fmla="*/ 195 w 288"/>
                <a:gd name="T11" fmla="*/ 0 h 300"/>
                <a:gd name="T12" fmla="*/ 288 w 288"/>
                <a:gd name="T13" fmla="*/ 0 h 300"/>
                <a:gd name="T14" fmla="*/ 288 w 288"/>
                <a:gd name="T15" fmla="*/ 300 h 300"/>
                <a:gd name="T16" fmla="*/ 229 w 288"/>
                <a:gd name="T17" fmla="*/ 300 h 300"/>
                <a:gd name="T18" fmla="*/ 229 w 288"/>
                <a:gd name="T19" fmla="*/ 70 h 300"/>
                <a:gd name="T20" fmla="*/ 229 w 288"/>
                <a:gd name="T21" fmla="*/ 70 h 300"/>
                <a:gd name="T22" fmla="*/ 173 w 288"/>
                <a:gd name="T23" fmla="*/ 300 h 300"/>
                <a:gd name="T24" fmla="*/ 115 w 288"/>
                <a:gd name="T25" fmla="*/ 300 h 300"/>
                <a:gd name="T26" fmla="*/ 61 w 288"/>
                <a:gd name="T27" fmla="*/ 70 h 300"/>
                <a:gd name="T28" fmla="*/ 58 w 288"/>
                <a:gd name="T29" fmla="*/ 70 h 300"/>
                <a:gd name="T30" fmla="*/ 58 w 288"/>
                <a:gd name="T31" fmla="*/ 300 h 300"/>
                <a:gd name="T32" fmla="*/ 0 w 288"/>
                <a:gd name="T33"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300">
                  <a:moveTo>
                    <a:pt x="0" y="300"/>
                  </a:moveTo>
                  <a:lnTo>
                    <a:pt x="0" y="0"/>
                  </a:lnTo>
                  <a:lnTo>
                    <a:pt x="98" y="0"/>
                  </a:lnTo>
                  <a:lnTo>
                    <a:pt x="144" y="204"/>
                  </a:lnTo>
                  <a:lnTo>
                    <a:pt x="144" y="204"/>
                  </a:lnTo>
                  <a:lnTo>
                    <a:pt x="195" y="0"/>
                  </a:lnTo>
                  <a:lnTo>
                    <a:pt x="288" y="0"/>
                  </a:lnTo>
                  <a:lnTo>
                    <a:pt x="288" y="300"/>
                  </a:lnTo>
                  <a:lnTo>
                    <a:pt x="229" y="300"/>
                  </a:lnTo>
                  <a:lnTo>
                    <a:pt x="229" y="70"/>
                  </a:lnTo>
                  <a:lnTo>
                    <a:pt x="229" y="70"/>
                  </a:lnTo>
                  <a:lnTo>
                    <a:pt x="173" y="300"/>
                  </a:lnTo>
                  <a:lnTo>
                    <a:pt x="115" y="300"/>
                  </a:lnTo>
                  <a:lnTo>
                    <a:pt x="61" y="70"/>
                  </a:lnTo>
                  <a:lnTo>
                    <a:pt x="58" y="70"/>
                  </a:lnTo>
                  <a:lnTo>
                    <a:pt x="58" y="300"/>
                  </a:lnTo>
                  <a:lnTo>
                    <a:pt x="0" y="300"/>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5">
              <a:extLst>
                <a:ext uri="{FF2B5EF4-FFF2-40B4-BE49-F238E27FC236}">
                  <a16:creationId xmlns:a16="http://schemas.microsoft.com/office/drawing/2014/main" id="{842AC163-8E6E-44BD-BD90-10F0BC3C931D}"/>
                </a:ext>
              </a:extLst>
            </p:cNvPr>
            <p:cNvSpPr>
              <a:spLocks noEditPoints="1"/>
            </p:cNvSpPr>
            <p:nvPr/>
          </p:nvSpPr>
          <p:spPr bwMode="auto">
            <a:xfrm>
              <a:off x="2731" y="1685"/>
              <a:ext cx="56" cy="300"/>
            </a:xfrm>
            <a:custGeom>
              <a:avLst/>
              <a:gdLst>
                <a:gd name="T0" fmla="*/ 56 w 56"/>
                <a:gd name="T1" fmla="*/ 46 h 300"/>
                <a:gd name="T2" fmla="*/ 0 w 56"/>
                <a:gd name="T3" fmla="*/ 46 h 300"/>
                <a:gd name="T4" fmla="*/ 0 w 56"/>
                <a:gd name="T5" fmla="*/ 0 h 300"/>
                <a:gd name="T6" fmla="*/ 56 w 56"/>
                <a:gd name="T7" fmla="*/ 0 h 300"/>
                <a:gd name="T8" fmla="*/ 56 w 56"/>
                <a:gd name="T9" fmla="*/ 46 h 300"/>
                <a:gd name="T10" fmla="*/ 56 w 56"/>
                <a:gd name="T11" fmla="*/ 300 h 300"/>
                <a:gd name="T12" fmla="*/ 0 w 56"/>
                <a:gd name="T13" fmla="*/ 300 h 300"/>
                <a:gd name="T14" fmla="*/ 0 w 56"/>
                <a:gd name="T15" fmla="*/ 91 h 300"/>
                <a:gd name="T16" fmla="*/ 56 w 56"/>
                <a:gd name="T17" fmla="*/ 91 h 300"/>
                <a:gd name="T18" fmla="*/ 56 w 56"/>
                <a:gd name="T19"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300">
                  <a:moveTo>
                    <a:pt x="56" y="46"/>
                  </a:moveTo>
                  <a:lnTo>
                    <a:pt x="0" y="46"/>
                  </a:lnTo>
                  <a:lnTo>
                    <a:pt x="0" y="0"/>
                  </a:lnTo>
                  <a:lnTo>
                    <a:pt x="56" y="0"/>
                  </a:lnTo>
                  <a:lnTo>
                    <a:pt x="56" y="46"/>
                  </a:lnTo>
                  <a:close/>
                  <a:moveTo>
                    <a:pt x="56" y="300"/>
                  </a:moveTo>
                  <a:lnTo>
                    <a:pt x="0" y="300"/>
                  </a:lnTo>
                  <a:lnTo>
                    <a:pt x="0" y="91"/>
                  </a:lnTo>
                  <a:lnTo>
                    <a:pt x="56" y="91"/>
                  </a:lnTo>
                  <a:lnTo>
                    <a:pt x="56" y="300"/>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6">
              <a:extLst>
                <a:ext uri="{FF2B5EF4-FFF2-40B4-BE49-F238E27FC236}">
                  <a16:creationId xmlns:a16="http://schemas.microsoft.com/office/drawing/2014/main" id="{84F435F2-ED51-4C69-A0EE-9030E933BC20}"/>
                </a:ext>
              </a:extLst>
            </p:cNvPr>
            <p:cNvSpPr>
              <a:spLocks/>
            </p:cNvSpPr>
            <p:nvPr/>
          </p:nvSpPr>
          <p:spPr bwMode="auto">
            <a:xfrm>
              <a:off x="2825" y="1771"/>
              <a:ext cx="157" cy="219"/>
            </a:xfrm>
            <a:custGeom>
              <a:avLst/>
              <a:gdLst>
                <a:gd name="T0" fmla="*/ 22 w 59"/>
                <a:gd name="T1" fmla="*/ 55 h 82"/>
                <a:gd name="T2" fmla="*/ 23 w 59"/>
                <a:gd name="T3" fmla="*/ 65 h 82"/>
                <a:gd name="T4" fmla="*/ 30 w 59"/>
                <a:gd name="T5" fmla="*/ 68 h 82"/>
                <a:gd name="T6" fmla="*/ 38 w 59"/>
                <a:gd name="T7" fmla="*/ 60 h 82"/>
                <a:gd name="T8" fmla="*/ 1 w 59"/>
                <a:gd name="T9" fmla="*/ 22 h 82"/>
                <a:gd name="T10" fmla="*/ 31 w 59"/>
                <a:gd name="T11" fmla="*/ 0 h 82"/>
                <a:gd name="T12" fmla="*/ 57 w 59"/>
                <a:gd name="T13" fmla="*/ 24 h 82"/>
                <a:gd name="T14" fmla="*/ 36 w 59"/>
                <a:gd name="T15" fmla="*/ 24 h 82"/>
                <a:gd name="T16" fmla="*/ 34 w 59"/>
                <a:gd name="T17" fmla="*/ 14 h 82"/>
                <a:gd name="T18" fmla="*/ 29 w 59"/>
                <a:gd name="T19" fmla="*/ 13 h 82"/>
                <a:gd name="T20" fmla="*/ 22 w 59"/>
                <a:gd name="T21" fmla="*/ 21 h 82"/>
                <a:gd name="T22" fmla="*/ 59 w 59"/>
                <a:gd name="T23" fmla="*/ 58 h 82"/>
                <a:gd name="T24" fmla="*/ 31 w 59"/>
                <a:gd name="T25" fmla="*/ 82 h 82"/>
                <a:gd name="T26" fmla="*/ 1 w 59"/>
                <a:gd name="T27" fmla="*/ 55 h 82"/>
                <a:gd name="T28" fmla="*/ 22 w 59"/>
                <a:gd name="T29" fmla="*/ 5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82">
                  <a:moveTo>
                    <a:pt x="22" y="55"/>
                  </a:moveTo>
                  <a:cubicBezTo>
                    <a:pt x="21" y="59"/>
                    <a:pt x="22" y="62"/>
                    <a:pt x="23" y="65"/>
                  </a:cubicBezTo>
                  <a:cubicBezTo>
                    <a:pt x="24" y="67"/>
                    <a:pt x="26" y="68"/>
                    <a:pt x="30" y="68"/>
                  </a:cubicBezTo>
                  <a:cubicBezTo>
                    <a:pt x="35" y="68"/>
                    <a:pt x="38" y="65"/>
                    <a:pt x="38" y="60"/>
                  </a:cubicBezTo>
                  <a:cubicBezTo>
                    <a:pt x="38" y="44"/>
                    <a:pt x="1" y="47"/>
                    <a:pt x="1" y="22"/>
                  </a:cubicBezTo>
                  <a:cubicBezTo>
                    <a:pt x="1" y="5"/>
                    <a:pt x="17" y="0"/>
                    <a:pt x="31" y="0"/>
                  </a:cubicBezTo>
                  <a:cubicBezTo>
                    <a:pt x="45" y="0"/>
                    <a:pt x="59" y="7"/>
                    <a:pt x="57" y="24"/>
                  </a:cubicBezTo>
                  <a:cubicBezTo>
                    <a:pt x="36" y="24"/>
                    <a:pt x="36" y="24"/>
                    <a:pt x="36" y="24"/>
                  </a:cubicBezTo>
                  <a:cubicBezTo>
                    <a:pt x="36" y="19"/>
                    <a:pt x="36" y="16"/>
                    <a:pt x="34" y="14"/>
                  </a:cubicBezTo>
                  <a:cubicBezTo>
                    <a:pt x="33" y="13"/>
                    <a:pt x="31" y="13"/>
                    <a:pt x="29" y="13"/>
                  </a:cubicBezTo>
                  <a:cubicBezTo>
                    <a:pt x="24" y="13"/>
                    <a:pt x="22" y="16"/>
                    <a:pt x="22" y="21"/>
                  </a:cubicBezTo>
                  <a:cubicBezTo>
                    <a:pt x="22" y="33"/>
                    <a:pt x="59" y="33"/>
                    <a:pt x="59" y="58"/>
                  </a:cubicBezTo>
                  <a:cubicBezTo>
                    <a:pt x="59" y="72"/>
                    <a:pt x="48" y="82"/>
                    <a:pt x="31" y="82"/>
                  </a:cubicBezTo>
                  <a:cubicBezTo>
                    <a:pt x="12" y="82"/>
                    <a:pt x="0" y="77"/>
                    <a:pt x="1" y="55"/>
                  </a:cubicBezTo>
                  <a:lnTo>
                    <a:pt x="22" y="55"/>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7">
              <a:extLst>
                <a:ext uri="{FF2B5EF4-FFF2-40B4-BE49-F238E27FC236}">
                  <a16:creationId xmlns:a16="http://schemas.microsoft.com/office/drawing/2014/main" id="{EF2D794A-4A0D-468F-B7DB-43D58195A74C}"/>
                </a:ext>
              </a:extLst>
            </p:cNvPr>
            <p:cNvSpPr>
              <a:spLocks/>
            </p:cNvSpPr>
            <p:nvPr/>
          </p:nvSpPr>
          <p:spPr bwMode="auto">
            <a:xfrm>
              <a:off x="3003" y="1771"/>
              <a:ext cx="158" cy="219"/>
            </a:xfrm>
            <a:custGeom>
              <a:avLst/>
              <a:gdLst>
                <a:gd name="T0" fmla="*/ 22 w 59"/>
                <a:gd name="T1" fmla="*/ 55 h 82"/>
                <a:gd name="T2" fmla="*/ 23 w 59"/>
                <a:gd name="T3" fmla="*/ 65 h 82"/>
                <a:gd name="T4" fmla="*/ 31 w 59"/>
                <a:gd name="T5" fmla="*/ 68 h 82"/>
                <a:gd name="T6" fmla="*/ 39 w 59"/>
                <a:gd name="T7" fmla="*/ 60 h 82"/>
                <a:gd name="T8" fmla="*/ 1 w 59"/>
                <a:gd name="T9" fmla="*/ 22 h 82"/>
                <a:gd name="T10" fmla="*/ 31 w 59"/>
                <a:gd name="T11" fmla="*/ 0 h 82"/>
                <a:gd name="T12" fmla="*/ 58 w 59"/>
                <a:gd name="T13" fmla="*/ 24 h 82"/>
                <a:gd name="T14" fmla="*/ 37 w 59"/>
                <a:gd name="T15" fmla="*/ 24 h 82"/>
                <a:gd name="T16" fmla="*/ 35 w 59"/>
                <a:gd name="T17" fmla="*/ 14 h 82"/>
                <a:gd name="T18" fmla="*/ 29 w 59"/>
                <a:gd name="T19" fmla="*/ 13 h 82"/>
                <a:gd name="T20" fmla="*/ 22 w 59"/>
                <a:gd name="T21" fmla="*/ 21 h 82"/>
                <a:gd name="T22" fmla="*/ 59 w 59"/>
                <a:gd name="T23" fmla="*/ 58 h 82"/>
                <a:gd name="T24" fmla="*/ 31 w 59"/>
                <a:gd name="T25" fmla="*/ 82 h 82"/>
                <a:gd name="T26" fmla="*/ 1 w 59"/>
                <a:gd name="T27" fmla="*/ 55 h 82"/>
                <a:gd name="T28" fmla="*/ 22 w 59"/>
                <a:gd name="T29" fmla="*/ 5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82">
                  <a:moveTo>
                    <a:pt x="22" y="55"/>
                  </a:moveTo>
                  <a:cubicBezTo>
                    <a:pt x="22" y="59"/>
                    <a:pt x="22" y="62"/>
                    <a:pt x="23" y="65"/>
                  </a:cubicBezTo>
                  <a:cubicBezTo>
                    <a:pt x="24" y="67"/>
                    <a:pt x="26" y="68"/>
                    <a:pt x="31" y="68"/>
                  </a:cubicBezTo>
                  <a:cubicBezTo>
                    <a:pt x="35" y="68"/>
                    <a:pt x="39" y="65"/>
                    <a:pt x="39" y="60"/>
                  </a:cubicBezTo>
                  <a:cubicBezTo>
                    <a:pt x="39" y="44"/>
                    <a:pt x="1" y="47"/>
                    <a:pt x="1" y="22"/>
                  </a:cubicBezTo>
                  <a:cubicBezTo>
                    <a:pt x="1" y="5"/>
                    <a:pt x="17" y="0"/>
                    <a:pt x="31" y="0"/>
                  </a:cubicBezTo>
                  <a:cubicBezTo>
                    <a:pt x="46" y="0"/>
                    <a:pt x="59" y="7"/>
                    <a:pt x="58" y="24"/>
                  </a:cubicBezTo>
                  <a:cubicBezTo>
                    <a:pt x="37" y="24"/>
                    <a:pt x="37" y="24"/>
                    <a:pt x="37" y="24"/>
                  </a:cubicBezTo>
                  <a:cubicBezTo>
                    <a:pt x="37" y="19"/>
                    <a:pt x="36" y="16"/>
                    <a:pt x="35" y="14"/>
                  </a:cubicBezTo>
                  <a:cubicBezTo>
                    <a:pt x="33" y="13"/>
                    <a:pt x="31" y="13"/>
                    <a:pt x="29" y="13"/>
                  </a:cubicBezTo>
                  <a:cubicBezTo>
                    <a:pt x="24" y="13"/>
                    <a:pt x="22" y="16"/>
                    <a:pt x="22" y="21"/>
                  </a:cubicBezTo>
                  <a:cubicBezTo>
                    <a:pt x="22" y="33"/>
                    <a:pt x="59" y="33"/>
                    <a:pt x="59" y="58"/>
                  </a:cubicBezTo>
                  <a:cubicBezTo>
                    <a:pt x="59" y="72"/>
                    <a:pt x="49" y="82"/>
                    <a:pt x="31" y="82"/>
                  </a:cubicBezTo>
                  <a:cubicBezTo>
                    <a:pt x="12" y="82"/>
                    <a:pt x="0" y="77"/>
                    <a:pt x="1" y="55"/>
                  </a:cubicBezTo>
                  <a:lnTo>
                    <a:pt x="22" y="55"/>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18">
              <a:extLst>
                <a:ext uri="{FF2B5EF4-FFF2-40B4-BE49-F238E27FC236}">
                  <a16:creationId xmlns:a16="http://schemas.microsoft.com/office/drawing/2014/main" id="{DAA51E27-D376-48D1-8836-6B0ED1B7F126}"/>
                </a:ext>
              </a:extLst>
            </p:cNvPr>
            <p:cNvSpPr>
              <a:spLocks noEditPoints="1"/>
            </p:cNvSpPr>
            <p:nvPr/>
          </p:nvSpPr>
          <p:spPr bwMode="auto">
            <a:xfrm>
              <a:off x="3201" y="1685"/>
              <a:ext cx="59" cy="300"/>
            </a:xfrm>
            <a:custGeom>
              <a:avLst/>
              <a:gdLst>
                <a:gd name="T0" fmla="*/ 59 w 59"/>
                <a:gd name="T1" fmla="*/ 46 h 300"/>
                <a:gd name="T2" fmla="*/ 0 w 59"/>
                <a:gd name="T3" fmla="*/ 46 h 300"/>
                <a:gd name="T4" fmla="*/ 0 w 59"/>
                <a:gd name="T5" fmla="*/ 0 h 300"/>
                <a:gd name="T6" fmla="*/ 59 w 59"/>
                <a:gd name="T7" fmla="*/ 0 h 300"/>
                <a:gd name="T8" fmla="*/ 59 w 59"/>
                <a:gd name="T9" fmla="*/ 46 h 300"/>
                <a:gd name="T10" fmla="*/ 59 w 59"/>
                <a:gd name="T11" fmla="*/ 300 h 300"/>
                <a:gd name="T12" fmla="*/ 0 w 59"/>
                <a:gd name="T13" fmla="*/ 300 h 300"/>
                <a:gd name="T14" fmla="*/ 0 w 59"/>
                <a:gd name="T15" fmla="*/ 91 h 300"/>
                <a:gd name="T16" fmla="*/ 59 w 59"/>
                <a:gd name="T17" fmla="*/ 91 h 300"/>
                <a:gd name="T18" fmla="*/ 59 w 59"/>
                <a:gd name="T19"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300">
                  <a:moveTo>
                    <a:pt x="59" y="46"/>
                  </a:moveTo>
                  <a:lnTo>
                    <a:pt x="0" y="46"/>
                  </a:lnTo>
                  <a:lnTo>
                    <a:pt x="0" y="0"/>
                  </a:lnTo>
                  <a:lnTo>
                    <a:pt x="59" y="0"/>
                  </a:lnTo>
                  <a:lnTo>
                    <a:pt x="59" y="46"/>
                  </a:lnTo>
                  <a:close/>
                  <a:moveTo>
                    <a:pt x="59" y="300"/>
                  </a:moveTo>
                  <a:lnTo>
                    <a:pt x="0" y="300"/>
                  </a:lnTo>
                  <a:lnTo>
                    <a:pt x="0" y="91"/>
                  </a:lnTo>
                  <a:lnTo>
                    <a:pt x="59" y="91"/>
                  </a:lnTo>
                  <a:lnTo>
                    <a:pt x="59" y="300"/>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Freeform 19">
              <a:extLst>
                <a:ext uri="{FF2B5EF4-FFF2-40B4-BE49-F238E27FC236}">
                  <a16:creationId xmlns:a16="http://schemas.microsoft.com/office/drawing/2014/main" id="{E059D4D7-7292-4BF9-B609-26DC60543B41}"/>
                </a:ext>
              </a:extLst>
            </p:cNvPr>
            <p:cNvSpPr>
              <a:spLocks noEditPoints="1"/>
            </p:cNvSpPr>
            <p:nvPr/>
          </p:nvSpPr>
          <p:spPr bwMode="auto">
            <a:xfrm>
              <a:off x="3305" y="1771"/>
              <a:ext cx="165" cy="219"/>
            </a:xfrm>
            <a:custGeom>
              <a:avLst/>
              <a:gdLst>
                <a:gd name="T0" fmla="*/ 0 w 62"/>
                <a:gd name="T1" fmla="*/ 40 h 82"/>
                <a:gd name="T2" fmla="*/ 31 w 62"/>
                <a:gd name="T3" fmla="*/ 0 h 82"/>
                <a:gd name="T4" fmla="*/ 62 w 62"/>
                <a:gd name="T5" fmla="*/ 40 h 82"/>
                <a:gd name="T6" fmla="*/ 31 w 62"/>
                <a:gd name="T7" fmla="*/ 82 h 82"/>
                <a:gd name="T8" fmla="*/ 0 w 62"/>
                <a:gd name="T9" fmla="*/ 40 h 82"/>
                <a:gd name="T10" fmla="*/ 41 w 62"/>
                <a:gd name="T11" fmla="*/ 39 h 82"/>
                <a:gd name="T12" fmla="*/ 31 w 62"/>
                <a:gd name="T13" fmla="*/ 14 h 82"/>
                <a:gd name="T14" fmla="*/ 21 w 62"/>
                <a:gd name="T15" fmla="*/ 39 h 82"/>
                <a:gd name="T16" fmla="*/ 31 w 62"/>
                <a:gd name="T17" fmla="*/ 68 h 82"/>
                <a:gd name="T18" fmla="*/ 41 w 62"/>
                <a:gd name="T19" fmla="*/ 3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82">
                  <a:moveTo>
                    <a:pt x="0" y="40"/>
                  </a:moveTo>
                  <a:cubicBezTo>
                    <a:pt x="0" y="19"/>
                    <a:pt x="3" y="0"/>
                    <a:pt x="31" y="0"/>
                  </a:cubicBezTo>
                  <a:cubicBezTo>
                    <a:pt x="59" y="0"/>
                    <a:pt x="62" y="19"/>
                    <a:pt x="62" y="40"/>
                  </a:cubicBezTo>
                  <a:cubicBezTo>
                    <a:pt x="62" y="65"/>
                    <a:pt x="58" y="82"/>
                    <a:pt x="31" y="82"/>
                  </a:cubicBezTo>
                  <a:cubicBezTo>
                    <a:pt x="3" y="82"/>
                    <a:pt x="0" y="65"/>
                    <a:pt x="0" y="40"/>
                  </a:cubicBezTo>
                  <a:moveTo>
                    <a:pt x="41" y="39"/>
                  </a:moveTo>
                  <a:cubicBezTo>
                    <a:pt x="41" y="23"/>
                    <a:pt x="40" y="14"/>
                    <a:pt x="31" y="14"/>
                  </a:cubicBezTo>
                  <a:cubicBezTo>
                    <a:pt x="22" y="14"/>
                    <a:pt x="21" y="23"/>
                    <a:pt x="21" y="39"/>
                  </a:cubicBezTo>
                  <a:cubicBezTo>
                    <a:pt x="21" y="63"/>
                    <a:pt x="23" y="68"/>
                    <a:pt x="31" y="68"/>
                  </a:cubicBezTo>
                  <a:cubicBezTo>
                    <a:pt x="39" y="68"/>
                    <a:pt x="41" y="63"/>
                    <a:pt x="41" y="39"/>
                  </a:cubicBezTo>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Freeform 20">
              <a:extLst>
                <a:ext uri="{FF2B5EF4-FFF2-40B4-BE49-F238E27FC236}">
                  <a16:creationId xmlns:a16="http://schemas.microsoft.com/office/drawing/2014/main" id="{F9DAEBEA-7F1F-4544-9802-BA36D585F41B}"/>
                </a:ext>
              </a:extLst>
            </p:cNvPr>
            <p:cNvSpPr>
              <a:spLocks/>
            </p:cNvSpPr>
            <p:nvPr/>
          </p:nvSpPr>
          <p:spPr bwMode="auto">
            <a:xfrm>
              <a:off x="3510" y="1771"/>
              <a:ext cx="158" cy="214"/>
            </a:xfrm>
            <a:custGeom>
              <a:avLst/>
              <a:gdLst>
                <a:gd name="T0" fmla="*/ 22 w 59"/>
                <a:gd name="T1" fmla="*/ 10 h 80"/>
                <a:gd name="T2" fmla="*/ 22 w 59"/>
                <a:gd name="T3" fmla="*/ 10 h 80"/>
                <a:gd name="T4" fmla="*/ 29 w 59"/>
                <a:gd name="T5" fmla="*/ 3 h 80"/>
                <a:gd name="T6" fmla="*/ 40 w 59"/>
                <a:gd name="T7" fmla="*/ 0 h 80"/>
                <a:gd name="T8" fmla="*/ 59 w 59"/>
                <a:gd name="T9" fmla="*/ 17 h 80"/>
                <a:gd name="T10" fmla="*/ 59 w 59"/>
                <a:gd name="T11" fmla="*/ 80 h 80"/>
                <a:gd name="T12" fmla="*/ 38 w 59"/>
                <a:gd name="T13" fmla="*/ 80 h 80"/>
                <a:gd name="T14" fmla="*/ 38 w 59"/>
                <a:gd name="T15" fmla="*/ 26 h 80"/>
                <a:gd name="T16" fmla="*/ 30 w 59"/>
                <a:gd name="T17" fmla="*/ 14 h 80"/>
                <a:gd name="T18" fmla="*/ 22 w 59"/>
                <a:gd name="T19" fmla="*/ 26 h 80"/>
                <a:gd name="T20" fmla="*/ 22 w 59"/>
                <a:gd name="T21" fmla="*/ 80 h 80"/>
                <a:gd name="T22" fmla="*/ 0 w 59"/>
                <a:gd name="T23" fmla="*/ 80 h 80"/>
                <a:gd name="T24" fmla="*/ 0 w 59"/>
                <a:gd name="T25" fmla="*/ 2 h 80"/>
                <a:gd name="T26" fmla="*/ 22 w 59"/>
                <a:gd name="T27" fmla="*/ 2 h 80"/>
                <a:gd name="T28" fmla="*/ 22 w 59"/>
                <a:gd name="T2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80">
                  <a:moveTo>
                    <a:pt x="22" y="10"/>
                  </a:moveTo>
                  <a:cubicBezTo>
                    <a:pt x="22" y="10"/>
                    <a:pt x="22" y="10"/>
                    <a:pt x="22" y="10"/>
                  </a:cubicBezTo>
                  <a:cubicBezTo>
                    <a:pt x="24" y="6"/>
                    <a:pt x="27" y="4"/>
                    <a:pt x="29" y="3"/>
                  </a:cubicBezTo>
                  <a:cubicBezTo>
                    <a:pt x="32" y="1"/>
                    <a:pt x="36" y="0"/>
                    <a:pt x="40" y="0"/>
                  </a:cubicBezTo>
                  <a:cubicBezTo>
                    <a:pt x="50" y="0"/>
                    <a:pt x="59" y="7"/>
                    <a:pt x="59" y="17"/>
                  </a:cubicBezTo>
                  <a:cubicBezTo>
                    <a:pt x="59" y="80"/>
                    <a:pt x="59" y="80"/>
                    <a:pt x="59" y="80"/>
                  </a:cubicBezTo>
                  <a:cubicBezTo>
                    <a:pt x="38" y="80"/>
                    <a:pt x="38" y="80"/>
                    <a:pt x="38" y="80"/>
                  </a:cubicBezTo>
                  <a:cubicBezTo>
                    <a:pt x="38" y="26"/>
                    <a:pt x="38" y="26"/>
                    <a:pt x="38" y="26"/>
                  </a:cubicBezTo>
                  <a:cubicBezTo>
                    <a:pt x="38" y="19"/>
                    <a:pt x="36" y="14"/>
                    <a:pt x="30" y="14"/>
                  </a:cubicBezTo>
                  <a:cubicBezTo>
                    <a:pt x="23" y="14"/>
                    <a:pt x="22" y="19"/>
                    <a:pt x="22" y="26"/>
                  </a:cubicBezTo>
                  <a:cubicBezTo>
                    <a:pt x="22" y="80"/>
                    <a:pt x="22" y="80"/>
                    <a:pt x="22" y="80"/>
                  </a:cubicBezTo>
                  <a:cubicBezTo>
                    <a:pt x="0" y="80"/>
                    <a:pt x="0" y="80"/>
                    <a:pt x="0" y="80"/>
                  </a:cubicBezTo>
                  <a:cubicBezTo>
                    <a:pt x="0" y="2"/>
                    <a:pt x="0" y="2"/>
                    <a:pt x="0" y="2"/>
                  </a:cubicBezTo>
                  <a:cubicBezTo>
                    <a:pt x="22" y="2"/>
                    <a:pt x="22" y="2"/>
                    <a:pt x="22" y="2"/>
                  </a:cubicBezTo>
                  <a:lnTo>
                    <a:pt x="22" y="10"/>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21">
              <a:extLst>
                <a:ext uri="{FF2B5EF4-FFF2-40B4-BE49-F238E27FC236}">
                  <a16:creationId xmlns:a16="http://schemas.microsoft.com/office/drawing/2014/main" id="{B7991EDF-5008-47DF-8424-BB07F6D8CC74}"/>
                </a:ext>
              </a:extLst>
            </p:cNvPr>
            <p:cNvSpPr>
              <a:spLocks noChangeArrowheads="1"/>
            </p:cNvSpPr>
            <p:nvPr/>
          </p:nvSpPr>
          <p:spPr bwMode="auto">
            <a:xfrm>
              <a:off x="3708" y="1851"/>
              <a:ext cx="99" cy="43"/>
            </a:xfrm>
            <a:prstGeom prst="rect">
              <a:avLst/>
            </a:prstGeom>
            <a:solidFill>
              <a:srgbClr val="B4A2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2">
              <a:extLst>
                <a:ext uri="{FF2B5EF4-FFF2-40B4-BE49-F238E27FC236}">
                  <a16:creationId xmlns:a16="http://schemas.microsoft.com/office/drawing/2014/main" id="{E2E2850A-E18E-4E68-ADE7-C7BF271CFA1B}"/>
                </a:ext>
              </a:extLst>
            </p:cNvPr>
            <p:cNvSpPr>
              <a:spLocks/>
            </p:cNvSpPr>
            <p:nvPr/>
          </p:nvSpPr>
          <p:spPr bwMode="auto">
            <a:xfrm>
              <a:off x="3847" y="1680"/>
              <a:ext cx="189" cy="310"/>
            </a:xfrm>
            <a:custGeom>
              <a:avLst/>
              <a:gdLst>
                <a:gd name="T0" fmla="*/ 0 w 71"/>
                <a:gd name="T1" fmla="*/ 58 h 116"/>
                <a:gd name="T2" fmla="*/ 38 w 71"/>
                <a:gd name="T3" fmla="*/ 0 h 116"/>
                <a:gd name="T4" fmla="*/ 70 w 71"/>
                <a:gd name="T5" fmla="*/ 38 h 116"/>
                <a:gd name="T6" fmla="*/ 48 w 71"/>
                <a:gd name="T7" fmla="*/ 38 h 116"/>
                <a:gd name="T8" fmla="*/ 38 w 71"/>
                <a:gd name="T9" fmla="*/ 17 h 116"/>
                <a:gd name="T10" fmla="*/ 24 w 71"/>
                <a:gd name="T11" fmla="*/ 58 h 116"/>
                <a:gd name="T12" fmla="*/ 38 w 71"/>
                <a:gd name="T13" fmla="*/ 99 h 116"/>
                <a:gd name="T14" fmla="*/ 49 w 71"/>
                <a:gd name="T15" fmla="*/ 77 h 116"/>
                <a:gd name="T16" fmla="*/ 71 w 71"/>
                <a:gd name="T17" fmla="*/ 77 h 116"/>
                <a:gd name="T18" fmla="*/ 38 w 71"/>
                <a:gd name="T19" fmla="*/ 116 h 116"/>
                <a:gd name="T20" fmla="*/ 0 w 71"/>
                <a:gd name="T2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1" h="116">
                  <a:moveTo>
                    <a:pt x="0" y="58"/>
                  </a:moveTo>
                  <a:cubicBezTo>
                    <a:pt x="0" y="29"/>
                    <a:pt x="0" y="0"/>
                    <a:pt x="38" y="0"/>
                  </a:cubicBezTo>
                  <a:cubicBezTo>
                    <a:pt x="61" y="0"/>
                    <a:pt x="71" y="14"/>
                    <a:pt x="70" y="38"/>
                  </a:cubicBezTo>
                  <a:cubicBezTo>
                    <a:pt x="48" y="38"/>
                    <a:pt x="48" y="38"/>
                    <a:pt x="48" y="38"/>
                  </a:cubicBezTo>
                  <a:cubicBezTo>
                    <a:pt x="48" y="23"/>
                    <a:pt x="45" y="17"/>
                    <a:pt x="38" y="17"/>
                  </a:cubicBezTo>
                  <a:cubicBezTo>
                    <a:pt x="25" y="17"/>
                    <a:pt x="24" y="30"/>
                    <a:pt x="24" y="58"/>
                  </a:cubicBezTo>
                  <a:cubicBezTo>
                    <a:pt x="24" y="87"/>
                    <a:pt x="25" y="99"/>
                    <a:pt x="38" y="99"/>
                  </a:cubicBezTo>
                  <a:cubicBezTo>
                    <a:pt x="49" y="99"/>
                    <a:pt x="48" y="85"/>
                    <a:pt x="49" y="77"/>
                  </a:cubicBezTo>
                  <a:cubicBezTo>
                    <a:pt x="71" y="77"/>
                    <a:pt x="71" y="77"/>
                    <a:pt x="71" y="77"/>
                  </a:cubicBezTo>
                  <a:cubicBezTo>
                    <a:pt x="71" y="106"/>
                    <a:pt x="60" y="116"/>
                    <a:pt x="38" y="116"/>
                  </a:cubicBezTo>
                  <a:cubicBezTo>
                    <a:pt x="0" y="116"/>
                    <a:pt x="0" y="88"/>
                    <a:pt x="0" y="58"/>
                  </a:cubicBezTo>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3">
              <a:extLst>
                <a:ext uri="{FF2B5EF4-FFF2-40B4-BE49-F238E27FC236}">
                  <a16:creationId xmlns:a16="http://schemas.microsoft.com/office/drawing/2014/main" id="{0327F48F-8E8E-4CFE-A653-2589CA8BA1B1}"/>
                </a:ext>
              </a:extLst>
            </p:cNvPr>
            <p:cNvSpPr>
              <a:spLocks/>
            </p:cNvSpPr>
            <p:nvPr/>
          </p:nvSpPr>
          <p:spPr bwMode="auto">
            <a:xfrm>
              <a:off x="4074" y="1771"/>
              <a:ext cx="106" cy="214"/>
            </a:xfrm>
            <a:custGeom>
              <a:avLst/>
              <a:gdLst>
                <a:gd name="T0" fmla="*/ 20 w 40"/>
                <a:gd name="T1" fmla="*/ 2 h 80"/>
                <a:gd name="T2" fmla="*/ 20 w 40"/>
                <a:gd name="T3" fmla="*/ 12 h 80"/>
                <a:gd name="T4" fmla="*/ 20 w 40"/>
                <a:gd name="T5" fmla="*/ 12 h 80"/>
                <a:gd name="T6" fmla="*/ 40 w 40"/>
                <a:gd name="T7" fmla="*/ 0 h 80"/>
                <a:gd name="T8" fmla="*/ 40 w 40"/>
                <a:gd name="T9" fmla="*/ 20 h 80"/>
                <a:gd name="T10" fmla="*/ 21 w 40"/>
                <a:gd name="T11" fmla="*/ 38 h 80"/>
                <a:gd name="T12" fmla="*/ 21 w 40"/>
                <a:gd name="T13" fmla="*/ 80 h 80"/>
                <a:gd name="T14" fmla="*/ 0 w 40"/>
                <a:gd name="T15" fmla="*/ 80 h 80"/>
                <a:gd name="T16" fmla="*/ 0 w 40"/>
                <a:gd name="T17" fmla="*/ 2 h 80"/>
                <a:gd name="T18" fmla="*/ 20 w 40"/>
                <a:gd name="T19" fmla="*/ 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80">
                  <a:moveTo>
                    <a:pt x="20" y="2"/>
                  </a:moveTo>
                  <a:cubicBezTo>
                    <a:pt x="20" y="12"/>
                    <a:pt x="20" y="12"/>
                    <a:pt x="20" y="12"/>
                  </a:cubicBezTo>
                  <a:cubicBezTo>
                    <a:pt x="20" y="12"/>
                    <a:pt x="20" y="12"/>
                    <a:pt x="20" y="12"/>
                  </a:cubicBezTo>
                  <a:cubicBezTo>
                    <a:pt x="24" y="3"/>
                    <a:pt x="31" y="0"/>
                    <a:pt x="40" y="0"/>
                  </a:cubicBezTo>
                  <a:cubicBezTo>
                    <a:pt x="40" y="20"/>
                    <a:pt x="40" y="20"/>
                    <a:pt x="40" y="20"/>
                  </a:cubicBezTo>
                  <a:cubicBezTo>
                    <a:pt x="21" y="19"/>
                    <a:pt x="21" y="30"/>
                    <a:pt x="21" y="38"/>
                  </a:cubicBezTo>
                  <a:cubicBezTo>
                    <a:pt x="21" y="80"/>
                    <a:pt x="21" y="80"/>
                    <a:pt x="21" y="80"/>
                  </a:cubicBezTo>
                  <a:cubicBezTo>
                    <a:pt x="0" y="80"/>
                    <a:pt x="0" y="80"/>
                    <a:pt x="0" y="80"/>
                  </a:cubicBezTo>
                  <a:cubicBezTo>
                    <a:pt x="0" y="2"/>
                    <a:pt x="0" y="2"/>
                    <a:pt x="0" y="2"/>
                  </a:cubicBezTo>
                  <a:lnTo>
                    <a:pt x="20" y="2"/>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4">
              <a:extLst>
                <a:ext uri="{FF2B5EF4-FFF2-40B4-BE49-F238E27FC236}">
                  <a16:creationId xmlns:a16="http://schemas.microsoft.com/office/drawing/2014/main" id="{8FCC8979-64F6-461F-917B-44DD64A71EEB}"/>
                </a:ext>
              </a:extLst>
            </p:cNvPr>
            <p:cNvSpPr>
              <a:spLocks noEditPoints="1"/>
            </p:cNvSpPr>
            <p:nvPr/>
          </p:nvSpPr>
          <p:spPr bwMode="auto">
            <a:xfrm>
              <a:off x="4212" y="1685"/>
              <a:ext cx="56" cy="300"/>
            </a:xfrm>
            <a:custGeom>
              <a:avLst/>
              <a:gdLst>
                <a:gd name="T0" fmla="*/ 56 w 56"/>
                <a:gd name="T1" fmla="*/ 46 h 300"/>
                <a:gd name="T2" fmla="*/ 0 w 56"/>
                <a:gd name="T3" fmla="*/ 46 h 300"/>
                <a:gd name="T4" fmla="*/ 0 w 56"/>
                <a:gd name="T5" fmla="*/ 0 h 300"/>
                <a:gd name="T6" fmla="*/ 56 w 56"/>
                <a:gd name="T7" fmla="*/ 0 h 300"/>
                <a:gd name="T8" fmla="*/ 56 w 56"/>
                <a:gd name="T9" fmla="*/ 46 h 300"/>
                <a:gd name="T10" fmla="*/ 56 w 56"/>
                <a:gd name="T11" fmla="*/ 300 h 300"/>
                <a:gd name="T12" fmla="*/ 0 w 56"/>
                <a:gd name="T13" fmla="*/ 300 h 300"/>
                <a:gd name="T14" fmla="*/ 0 w 56"/>
                <a:gd name="T15" fmla="*/ 91 h 300"/>
                <a:gd name="T16" fmla="*/ 56 w 56"/>
                <a:gd name="T17" fmla="*/ 91 h 300"/>
                <a:gd name="T18" fmla="*/ 56 w 56"/>
                <a:gd name="T19"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300">
                  <a:moveTo>
                    <a:pt x="56" y="46"/>
                  </a:moveTo>
                  <a:lnTo>
                    <a:pt x="0" y="46"/>
                  </a:lnTo>
                  <a:lnTo>
                    <a:pt x="0" y="0"/>
                  </a:lnTo>
                  <a:lnTo>
                    <a:pt x="56" y="0"/>
                  </a:lnTo>
                  <a:lnTo>
                    <a:pt x="56" y="46"/>
                  </a:lnTo>
                  <a:close/>
                  <a:moveTo>
                    <a:pt x="56" y="300"/>
                  </a:moveTo>
                  <a:lnTo>
                    <a:pt x="0" y="300"/>
                  </a:lnTo>
                  <a:lnTo>
                    <a:pt x="0" y="91"/>
                  </a:lnTo>
                  <a:lnTo>
                    <a:pt x="56" y="91"/>
                  </a:lnTo>
                  <a:lnTo>
                    <a:pt x="56" y="300"/>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25">
              <a:extLst>
                <a:ext uri="{FF2B5EF4-FFF2-40B4-BE49-F238E27FC236}">
                  <a16:creationId xmlns:a16="http://schemas.microsoft.com/office/drawing/2014/main" id="{291F9D96-8749-4673-9E29-D2DD778B5AD8}"/>
                </a:ext>
              </a:extLst>
            </p:cNvPr>
            <p:cNvSpPr>
              <a:spLocks/>
            </p:cNvSpPr>
            <p:nvPr/>
          </p:nvSpPr>
          <p:spPr bwMode="auto">
            <a:xfrm>
              <a:off x="4298" y="1717"/>
              <a:ext cx="109" cy="271"/>
            </a:xfrm>
            <a:custGeom>
              <a:avLst/>
              <a:gdLst>
                <a:gd name="T0" fmla="*/ 0 w 41"/>
                <a:gd name="T1" fmla="*/ 22 h 101"/>
                <a:gd name="T2" fmla="*/ 8 w 41"/>
                <a:gd name="T3" fmla="*/ 22 h 101"/>
                <a:gd name="T4" fmla="*/ 8 w 41"/>
                <a:gd name="T5" fmla="*/ 10 h 101"/>
                <a:gd name="T6" fmla="*/ 30 w 41"/>
                <a:gd name="T7" fmla="*/ 0 h 101"/>
                <a:gd name="T8" fmla="*/ 30 w 41"/>
                <a:gd name="T9" fmla="*/ 22 h 101"/>
                <a:gd name="T10" fmla="*/ 41 w 41"/>
                <a:gd name="T11" fmla="*/ 22 h 101"/>
                <a:gd name="T12" fmla="*/ 41 w 41"/>
                <a:gd name="T13" fmla="*/ 35 h 101"/>
                <a:gd name="T14" fmla="*/ 30 w 41"/>
                <a:gd name="T15" fmla="*/ 35 h 101"/>
                <a:gd name="T16" fmla="*/ 30 w 41"/>
                <a:gd name="T17" fmla="*/ 77 h 101"/>
                <a:gd name="T18" fmla="*/ 36 w 41"/>
                <a:gd name="T19" fmla="*/ 87 h 101"/>
                <a:gd name="T20" fmla="*/ 40 w 41"/>
                <a:gd name="T21" fmla="*/ 87 h 101"/>
                <a:gd name="T22" fmla="*/ 40 w 41"/>
                <a:gd name="T23" fmla="*/ 100 h 101"/>
                <a:gd name="T24" fmla="*/ 29 w 41"/>
                <a:gd name="T25" fmla="*/ 101 h 101"/>
                <a:gd name="T26" fmla="*/ 8 w 41"/>
                <a:gd name="T27" fmla="*/ 84 h 101"/>
                <a:gd name="T28" fmla="*/ 8 w 41"/>
                <a:gd name="T29" fmla="*/ 35 h 101"/>
                <a:gd name="T30" fmla="*/ 0 w 41"/>
                <a:gd name="T31" fmla="*/ 35 h 101"/>
                <a:gd name="T32" fmla="*/ 0 w 41"/>
                <a:gd name="T33" fmla="*/ 2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101">
                  <a:moveTo>
                    <a:pt x="0" y="22"/>
                  </a:moveTo>
                  <a:cubicBezTo>
                    <a:pt x="8" y="22"/>
                    <a:pt x="8" y="22"/>
                    <a:pt x="8" y="22"/>
                  </a:cubicBezTo>
                  <a:cubicBezTo>
                    <a:pt x="8" y="10"/>
                    <a:pt x="8" y="10"/>
                    <a:pt x="8" y="10"/>
                  </a:cubicBezTo>
                  <a:cubicBezTo>
                    <a:pt x="30" y="0"/>
                    <a:pt x="30" y="0"/>
                    <a:pt x="30" y="0"/>
                  </a:cubicBezTo>
                  <a:cubicBezTo>
                    <a:pt x="30" y="22"/>
                    <a:pt x="30" y="22"/>
                    <a:pt x="30" y="22"/>
                  </a:cubicBezTo>
                  <a:cubicBezTo>
                    <a:pt x="41" y="22"/>
                    <a:pt x="41" y="22"/>
                    <a:pt x="41" y="22"/>
                  </a:cubicBezTo>
                  <a:cubicBezTo>
                    <a:pt x="41" y="35"/>
                    <a:pt x="41" y="35"/>
                    <a:pt x="41" y="35"/>
                  </a:cubicBezTo>
                  <a:cubicBezTo>
                    <a:pt x="30" y="35"/>
                    <a:pt x="30" y="35"/>
                    <a:pt x="30" y="35"/>
                  </a:cubicBezTo>
                  <a:cubicBezTo>
                    <a:pt x="30" y="77"/>
                    <a:pt x="30" y="77"/>
                    <a:pt x="30" y="77"/>
                  </a:cubicBezTo>
                  <a:cubicBezTo>
                    <a:pt x="30" y="83"/>
                    <a:pt x="29" y="87"/>
                    <a:pt x="36" y="87"/>
                  </a:cubicBezTo>
                  <a:cubicBezTo>
                    <a:pt x="38" y="87"/>
                    <a:pt x="39" y="87"/>
                    <a:pt x="40" y="87"/>
                  </a:cubicBezTo>
                  <a:cubicBezTo>
                    <a:pt x="40" y="100"/>
                    <a:pt x="40" y="100"/>
                    <a:pt x="40" y="100"/>
                  </a:cubicBezTo>
                  <a:cubicBezTo>
                    <a:pt x="37" y="101"/>
                    <a:pt x="34" y="101"/>
                    <a:pt x="29" y="101"/>
                  </a:cubicBezTo>
                  <a:cubicBezTo>
                    <a:pt x="11" y="101"/>
                    <a:pt x="8" y="88"/>
                    <a:pt x="8" y="84"/>
                  </a:cubicBezTo>
                  <a:cubicBezTo>
                    <a:pt x="8" y="35"/>
                    <a:pt x="8" y="35"/>
                    <a:pt x="8" y="35"/>
                  </a:cubicBezTo>
                  <a:cubicBezTo>
                    <a:pt x="0" y="35"/>
                    <a:pt x="0" y="35"/>
                    <a:pt x="0" y="35"/>
                  </a:cubicBezTo>
                  <a:lnTo>
                    <a:pt x="0" y="22"/>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6">
              <a:extLst>
                <a:ext uri="{FF2B5EF4-FFF2-40B4-BE49-F238E27FC236}">
                  <a16:creationId xmlns:a16="http://schemas.microsoft.com/office/drawing/2014/main" id="{631A30C1-D5BA-4FC9-8822-0208C928627C}"/>
                </a:ext>
              </a:extLst>
            </p:cNvPr>
            <p:cNvSpPr>
              <a:spLocks noEditPoints="1"/>
            </p:cNvSpPr>
            <p:nvPr/>
          </p:nvSpPr>
          <p:spPr bwMode="auto">
            <a:xfrm>
              <a:off x="4436" y="1685"/>
              <a:ext cx="59" cy="300"/>
            </a:xfrm>
            <a:custGeom>
              <a:avLst/>
              <a:gdLst>
                <a:gd name="T0" fmla="*/ 59 w 59"/>
                <a:gd name="T1" fmla="*/ 46 h 300"/>
                <a:gd name="T2" fmla="*/ 0 w 59"/>
                <a:gd name="T3" fmla="*/ 46 h 300"/>
                <a:gd name="T4" fmla="*/ 0 w 59"/>
                <a:gd name="T5" fmla="*/ 0 h 300"/>
                <a:gd name="T6" fmla="*/ 59 w 59"/>
                <a:gd name="T7" fmla="*/ 0 h 300"/>
                <a:gd name="T8" fmla="*/ 59 w 59"/>
                <a:gd name="T9" fmla="*/ 46 h 300"/>
                <a:gd name="T10" fmla="*/ 59 w 59"/>
                <a:gd name="T11" fmla="*/ 300 h 300"/>
                <a:gd name="T12" fmla="*/ 0 w 59"/>
                <a:gd name="T13" fmla="*/ 300 h 300"/>
                <a:gd name="T14" fmla="*/ 0 w 59"/>
                <a:gd name="T15" fmla="*/ 91 h 300"/>
                <a:gd name="T16" fmla="*/ 59 w 59"/>
                <a:gd name="T17" fmla="*/ 91 h 300"/>
                <a:gd name="T18" fmla="*/ 59 w 59"/>
                <a:gd name="T19"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 h="300">
                  <a:moveTo>
                    <a:pt x="59" y="46"/>
                  </a:moveTo>
                  <a:lnTo>
                    <a:pt x="0" y="46"/>
                  </a:lnTo>
                  <a:lnTo>
                    <a:pt x="0" y="0"/>
                  </a:lnTo>
                  <a:lnTo>
                    <a:pt x="59" y="0"/>
                  </a:lnTo>
                  <a:lnTo>
                    <a:pt x="59" y="46"/>
                  </a:lnTo>
                  <a:close/>
                  <a:moveTo>
                    <a:pt x="59" y="300"/>
                  </a:moveTo>
                  <a:lnTo>
                    <a:pt x="0" y="300"/>
                  </a:lnTo>
                  <a:lnTo>
                    <a:pt x="0" y="91"/>
                  </a:lnTo>
                  <a:lnTo>
                    <a:pt x="59" y="91"/>
                  </a:lnTo>
                  <a:lnTo>
                    <a:pt x="59" y="300"/>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27">
              <a:extLst>
                <a:ext uri="{FF2B5EF4-FFF2-40B4-BE49-F238E27FC236}">
                  <a16:creationId xmlns:a16="http://schemas.microsoft.com/office/drawing/2014/main" id="{4CE2943B-F704-4BAD-842F-A59EED9E4F63}"/>
                </a:ext>
              </a:extLst>
            </p:cNvPr>
            <p:cNvSpPr>
              <a:spLocks/>
            </p:cNvSpPr>
            <p:nvPr/>
          </p:nvSpPr>
          <p:spPr bwMode="auto">
            <a:xfrm>
              <a:off x="4540" y="1771"/>
              <a:ext cx="166" cy="219"/>
            </a:xfrm>
            <a:custGeom>
              <a:avLst/>
              <a:gdLst>
                <a:gd name="T0" fmla="*/ 40 w 62"/>
                <a:gd name="T1" fmla="*/ 30 h 82"/>
                <a:gd name="T2" fmla="*/ 31 w 62"/>
                <a:gd name="T3" fmla="*/ 14 h 82"/>
                <a:gd name="T4" fmla="*/ 21 w 62"/>
                <a:gd name="T5" fmla="*/ 39 h 82"/>
                <a:gd name="T6" fmla="*/ 31 w 62"/>
                <a:gd name="T7" fmla="*/ 68 h 82"/>
                <a:gd name="T8" fmla="*/ 41 w 62"/>
                <a:gd name="T9" fmla="*/ 51 h 82"/>
                <a:gd name="T10" fmla="*/ 62 w 62"/>
                <a:gd name="T11" fmla="*/ 51 h 82"/>
                <a:gd name="T12" fmla="*/ 31 w 62"/>
                <a:gd name="T13" fmla="*/ 82 h 82"/>
                <a:gd name="T14" fmla="*/ 0 w 62"/>
                <a:gd name="T15" fmla="*/ 40 h 82"/>
                <a:gd name="T16" fmla="*/ 31 w 62"/>
                <a:gd name="T17" fmla="*/ 0 h 82"/>
                <a:gd name="T18" fmla="*/ 62 w 62"/>
                <a:gd name="T19" fmla="*/ 30 h 82"/>
                <a:gd name="T20" fmla="*/ 40 w 62"/>
                <a:gd name="T21" fmla="*/ 3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2" h="82">
                  <a:moveTo>
                    <a:pt x="40" y="30"/>
                  </a:moveTo>
                  <a:cubicBezTo>
                    <a:pt x="40" y="18"/>
                    <a:pt x="38" y="14"/>
                    <a:pt x="31" y="14"/>
                  </a:cubicBezTo>
                  <a:cubicBezTo>
                    <a:pt x="22" y="14"/>
                    <a:pt x="21" y="23"/>
                    <a:pt x="21" y="39"/>
                  </a:cubicBezTo>
                  <a:cubicBezTo>
                    <a:pt x="21" y="63"/>
                    <a:pt x="23" y="68"/>
                    <a:pt x="31" y="68"/>
                  </a:cubicBezTo>
                  <a:cubicBezTo>
                    <a:pt x="38" y="68"/>
                    <a:pt x="41" y="62"/>
                    <a:pt x="41" y="51"/>
                  </a:cubicBezTo>
                  <a:cubicBezTo>
                    <a:pt x="62" y="51"/>
                    <a:pt x="62" y="51"/>
                    <a:pt x="62" y="51"/>
                  </a:cubicBezTo>
                  <a:cubicBezTo>
                    <a:pt x="62" y="73"/>
                    <a:pt x="51" y="82"/>
                    <a:pt x="31" y="82"/>
                  </a:cubicBezTo>
                  <a:cubicBezTo>
                    <a:pt x="3" y="82"/>
                    <a:pt x="0" y="65"/>
                    <a:pt x="0" y="40"/>
                  </a:cubicBezTo>
                  <a:cubicBezTo>
                    <a:pt x="0" y="19"/>
                    <a:pt x="3" y="0"/>
                    <a:pt x="31" y="0"/>
                  </a:cubicBezTo>
                  <a:cubicBezTo>
                    <a:pt x="51" y="0"/>
                    <a:pt x="62" y="9"/>
                    <a:pt x="62" y="30"/>
                  </a:cubicBezTo>
                  <a:lnTo>
                    <a:pt x="40" y="30"/>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28">
              <a:extLst>
                <a:ext uri="{FF2B5EF4-FFF2-40B4-BE49-F238E27FC236}">
                  <a16:creationId xmlns:a16="http://schemas.microsoft.com/office/drawing/2014/main" id="{5BF7CD0B-FF0E-4DE4-9B9B-FBB42E0092F2}"/>
                </a:ext>
              </a:extLst>
            </p:cNvPr>
            <p:cNvSpPr>
              <a:spLocks noEditPoints="1"/>
            </p:cNvSpPr>
            <p:nvPr/>
          </p:nvSpPr>
          <p:spPr bwMode="auto">
            <a:xfrm>
              <a:off x="4741" y="1771"/>
              <a:ext cx="162" cy="219"/>
            </a:xfrm>
            <a:custGeom>
              <a:avLst/>
              <a:gdLst>
                <a:gd name="T0" fmla="*/ 60 w 61"/>
                <a:gd name="T1" fmla="*/ 66 h 82"/>
                <a:gd name="T2" fmla="*/ 61 w 61"/>
                <a:gd name="T3" fmla="*/ 80 h 82"/>
                <a:gd name="T4" fmla="*/ 41 w 61"/>
                <a:gd name="T5" fmla="*/ 80 h 82"/>
                <a:gd name="T6" fmla="*/ 41 w 61"/>
                <a:gd name="T7" fmla="*/ 70 h 82"/>
                <a:gd name="T8" fmla="*/ 40 w 61"/>
                <a:gd name="T9" fmla="*/ 70 h 82"/>
                <a:gd name="T10" fmla="*/ 20 w 61"/>
                <a:gd name="T11" fmla="*/ 82 h 82"/>
                <a:gd name="T12" fmla="*/ 0 w 61"/>
                <a:gd name="T13" fmla="*/ 57 h 82"/>
                <a:gd name="T14" fmla="*/ 39 w 61"/>
                <a:gd name="T15" fmla="*/ 30 h 82"/>
                <a:gd name="T16" fmla="*/ 39 w 61"/>
                <a:gd name="T17" fmla="*/ 24 h 82"/>
                <a:gd name="T18" fmla="*/ 31 w 61"/>
                <a:gd name="T19" fmla="*/ 13 h 82"/>
                <a:gd name="T20" fmla="*/ 23 w 61"/>
                <a:gd name="T21" fmla="*/ 25 h 82"/>
                <a:gd name="T22" fmla="*/ 2 w 61"/>
                <a:gd name="T23" fmla="*/ 25 h 82"/>
                <a:gd name="T24" fmla="*/ 10 w 61"/>
                <a:gd name="T25" fmla="*/ 5 h 82"/>
                <a:gd name="T26" fmla="*/ 30 w 61"/>
                <a:gd name="T27" fmla="*/ 0 h 82"/>
                <a:gd name="T28" fmla="*/ 60 w 61"/>
                <a:gd name="T29" fmla="*/ 27 h 82"/>
                <a:gd name="T30" fmla="*/ 60 w 61"/>
                <a:gd name="T31" fmla="*/ 66 h 82"/>
                <a:gd name="T32" fmla="*/ 21 w 61"/>
                <a:gd name="T33" fmla="*/ 56 h 82"/>
                <a:gd name="T34" fmla="*/ 29 w 61"/>
                <a:gd name="T35" fmla="*/ 68 h 82"/>
                <a:gd name="T36" fmla="*/ 39 w 61"/>
                <a:gd name="T37" fmla="*/ 42 h 82"/>
                <a:gd name="T38" fmla="*/ 21 w 61"/>
                <a:gd name="T39" fmla="*/ 5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82">
                  <a:moveTo>
                    <a:pt x="60" y="66"/>
                  </a:moveTo>
                  <a:cubicBezTo>
                    <a:pt x="60" y="70"/>
                    <a:pt x="61" y="75"/>
                    <a:pt x="61" y="80"/>
                  </a:cubicBezTo>
                  <a:cubicBezTo>
                    <a:pt x="41" y="80"/>
                    <a:pt x="41" y="80"/>
                    <a:pt x="41" y="80"/>
                  </a:cubicBezTo>
                  <a:cubicBezTo>
                    <a:pt x="41" y="70"/>
                    <a:pt x="41" y="70"/>
                    <a:pt x="41" y="70"/>
                  </a:cubicBezTo>
                  <a:cubicBezTo>
                    <a:pt x="40" y="70"/>
                    <a:pt x="40" y="70"/>
                    <a:pt x="40" y="70"/>
                  </a:cubicBezTo>
                  <a:cubicBezTo>
                    <a:pt x="36" y="78"/>
                    <a:pt x="29" y="82"/>
                    <a:pt x="20" y="82"/>
                  </a:cubicBezTo>
                  <a:cubicBezTo>
                    <a:pt x="5" y="82"/>
                    <a:pt x="0" y="70"/>
                    <a:pt x="0" y="57"/>
                  </a:cubicBezTo>
                  <a:cubicBezTo>
                    <a:pt x="0" y="31"/>
                    <a:pt x="19" y="30"/>
                    <a:pt x="39" y="30"/>
                  </a:cubicBezTo>
                  <a:cubicBezTo>
                    <a:pt x="39" y="24"/>
                    <a:pt x="39" y="24"/>
                    <a:pt x="39" y="24"/>
                  </a:cubicBezTo>
                  <a:cubicBezTo>
                    <a:pt x="39" y="17"/>
                    <a:pt x="38" y="13"/>
                    <a:pt x="31" y="13"/>
                  </a:cubicBezTo>
                  <a:cubicBezTo>
                    <a:pt x="23" y="13"/>
                    <a:pt x="23" y="18"/>
                    <a:pt x="23" y="25"/>
                  </a:cubicBezTo>
                  <a:cubicBezTo>
                    <a:pt x="2" y="25"/>
                    <a:pt x="2" y="25"/>
                    <a:pt x="2" y="25"/>
                  </a:cubicBezTo>
                  <a:cubicBezTo>
                    <a:pt x="2" y="15"/>
                    <a:pt x="5" y="9"/>
                    <a:pt x="10" y="5"/>
                  </a:cubicBezTo>
                  <a:cubicBezTo>
                    <a:pt x="14" y="2"/>
                    <a:pt x="21" y="0"/>
                    <a:pt x="30" y="0"/>
                  </a:cubicBezTo>
                  <a:cubicBezTo>
                    <a:pt x="57" y="0"/>
                    <a:pt x="60" y="12"/>
                    <a:pt x="60" y="27"/>
                  </a:cubicBezTo>
                  <a:lnTo>
                    <a:pt x="60" y="66"/>
                  </a:lnTo>
                  <a:close/>
                  <a:moveTo>
                    <a:pt x="21" y="56"/>
                  </a:moveTo>
                  <a:cubicBezTo>
                    <a:pt x="21" y="61"/>
                    <a:pt x="22" y="68"/>
                    <a:pt x="29" y="68"/>
                  </a:cubicBezTo>
                  <a:cubicBezTo>
                    <a:pt x="41" y="68"/>
                    <a:pt x="39" y="51"/>
                    <a:pt x="39" y="42"/>
                  </a:cubicBezTo>
                  <a:cubicBezTo>
                    <a:pt x="29" y="43"/>
                    <a:pt x="21" y="42"/>
                    <a:pt x="21" y="56"/>
                  </a:cubicBezTo>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29">
              <a:extLst>
                <a:ext uri="{FF2B5EF4-FFF2-40B4-BE49-F238E27FC236}">
                  <a16:creationId xmlns:a16="http://schemas.microsoft.com/office/drawing/2014/main" id="{0A37954C-C9DD-4972-82BE-B3B0563D5962}"/>
                </a:ext>
              </a:extLst>
            </p:cNvPr>
            <p:cNvSpPr>
              <a:spLocks noChangeArrowheads="1"/>
            </p:cNvSpPr>
            <p:nvPr/>
          </p:nvSpPr>
          <p:spPr bwMode="auto">
            <a:xfrm>
              <a:off x="4954" y="1685"/>
              <a:ext cx="56" cy="300"/>
            </a:xfrm>
            <a:prstGeom prst="rect">
              <a:avLst/>
            </a:prstGeom>
            <a:solidFill>
              <a:srgbClr val="B4A26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30">
              <a:extLst>
                <a:ext uri="{FF2B5EF4-FFF2-40B4-BE49-F238E27FC236}">
                  <a16:creationId xmlns:a16="http://schemas.microsoft.com/office/drawing/2014/main" id="{80129246-8EF7-4BC8-98CA-2365D341ED88}"/>
                </a:ext>
              </a:extLst>
            </p:cNvPr>
            <p:cNvSpPr>
              <a:spLocks/>
            </p:cNvSpPr>
            <p:nvPr/>
          </p:nvSpPr>
          <p:spPr bwMode="auto">
            <a:xfrm>
              <a:off x="5152" y="1680"/>
              <a:ext cx="186" cy="310"/>
            </a:xfrm>
            <a:custGeom>
              <a:avLst/>
              <a:gdLst>
                <a:gd name="T0" fmla="*/ 0 w 70"/>
                <a:gd name="T1" fmla="*/ 58 h 116"/>
                <a:gd name="T2" fmla="*/ 37 w 70"/>
                <a:gd name="T3" fmla="*/ 0 h 116"/>
                <a:gd name="T4" fmla="*/ 69 w 70"/>
                <a:gd name="T5" fmla="*/ 38 h 116"/>
                <a:gd name="T6" fmla="*/ 47 w 70"/>
                <a:gd name="T7" fmla="*/ 38 h 116"/>
                <a:gd name="T8" fmla="*/ 37 w 70"/>
                <a:gd name="T9" fmla="*/ 17 h 116"/>
                <a:gd name="T10" fmla="*/ 23 w 70"/>
                <a:gd name="T11" fmla="*/ 58 h 116"/>
                <a:gd name="T12" fmla="*/ 37 w 70"/>
                <a:gd name="T13" fmla="*/ 99 h 116"/>
                <a:gd name="T14" fmla="*/ 48 w 70"/>
                <a:gd name="T15" fmla="*/ 77 h 116"/>
                <a:gd name="T16" fmla="*/ 70 w 70"/>
                <a:gd name="T17" fmla="*/ 77 h 116"/>
                <a:gd name="T18" fmla="*/ 37 w 70"/>
                <a:gd name="T19" fmla="*/ 116 h 116"/>
                <a:gd name="T20" fmla="*/ 0 w 70"/>
                <a:gd name="T2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 h="116">
                  <a:moveTo>
                    <a:pt x="0" y="58"/>
                  </a:moveTo>
                  <a:cubicBezTo>
                    <a:pt x="0" y="29"/>
                    <a:pt x="0" y="0"/>
                    <a:pt x="37" y="0"/>
                  </a:cubicBezTo>
                  <a:cubicBezTo>
                    <a:pt x="61" y="0"/>
                    <a:pt x="70" y="14"/>
                    <a:pt x="69" y="38"/>
                  </a:cubicBezTo>
                  <a:cubicBezTo>
                    <a:pt x="47" y="38"/>
                    <a:pt x="47" y="38"/>
                    <a:pt x="47" y="38"/>
                  </a:cubicBezTo>
                  <a:cubicBezTo>
                    <a:pt x="47" y="23"/>
                    <a:pt x="44" y="17"/>
                    <a:pt x="37" y="17"/>
                  </a:cubicBezTo>
                  <a:cubicBezTo>
                    <a:pt x="25" y="17"/>
                    <a:pt x="23" y="30"/>
                    <a:pt x="23" y="58"/>
                  </a:cubicBezTo>
                  <a:cubicBezTo>
                    <a:pt x="23" y="87"/>
                    <a:pt x="25" y="99"/>
                    <a:pt x="37" y="99"/>
                  </a:cubicBezTo>
                  <a:cubicBezTo>
                    <a:pt x="48" y="99"/>
                    <a:pt x="48" y="85"/>
                    <a:pt x="48" y="77"/>
                  </a:cubicBezTo>
                  <a:cubicBezTo>
                    <a:pt x="70" y="77"/>
                    <a:pt x="70" y="77"/>
                    <a:pt x="70" y="77"/>
                  </a:cubicBezTo>
                  <a:cubicBezTo>
                    <a:pt x="70" y="106"/>
                    <a:pt x="59" y="116"/>
                    <a:pt x="37" y="116"/>
                  </a:cubicBezTo>
                  <a:cubicBezTo>
                    <a:pt x="0" y="116"/>
                    <a:pt x="0" y="88"/>
                    <a:pt x="0" y="58"/>
                  </a:cubicBezTo>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31">
              <a:extLst>
                <a:ext uri="{FF2B5EF4-FFF2-40B4-BE49-F238E27FC236}">
                  <a16:creationId xmlns:a16="http://schemas.microsoft.com/office/drawing/2014/main" id="{15FA1DA9-776B-45F0-A501-232C365E0AED}"/>
                </a:ext>
              </a:extLst>
            </p:cNvPr>
            <p:cNvSpPr>
              <a:spLocks noEditPoints="1"/>
            </p:cNvSpPr>
            <p:nvPr/>
          </p:nvSpPr>
          <p:spPr bwMode="auto">
            <a:xfrm>
              <a:off x="5370" y="1771"/>
              <a:ext cx="168" cy="219"/>
            </a:xfrm>
            <a:custGeom>
              <a:avLst/>
              <a:gdLst>
                <a:gd name="T0" fmla="*/ 0 w 63"/>
                <a:gd name="T1" fmla="*/ 40 h 82"/>
                <a:gd name="T2" fmla="*/ 31 w 63"/>
                <a:gd name="T3" fmla="*/ 0 h 82"/>
                <a:gd name="T4" fmla="*/ 63 w 63"/>
                <a:gd name="T5" fmla="*/ 40 h 82"/>
                <a:gd name="T6" fmla="*/ 31 w 63"/>
                <a:gd name="T7" fmla="*/ 82 h 82"/>
                <a:gd name="T8" fmla="*/ 0 w 63"/>
                <a:gd name="T9" fmla="*/ 40 h 82"/>
                <a:gd name="T10" fmla="*/ 41 w 63"/>
                <a:gd name="T11" fmla="*/ 39 h 82"/>
                <a:gd name="T12" fmla="*/ 31 w 63"/>
                <a:gd name="T13" fmla="*/ 14 h 82"/>
                <a:gd name="T14" fmla="*/ 21 w 63"/>
                <a:gd name="T15" fmla="*/ 39 h 82"/>
                <a:gd name="T16" fmla="*/ 31 w 63"/>
                <a:gd name="T17" fmla="*/ 68 h 82"/>
                <a:gd name="T18" fmla="*/ 41 w 63"/>
                <a:gd name="T19" fmla="*/ 3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82">
                  <a:moveTo>
                    <a:pt x="0" y="40"/>
                  </a:moveTo>
                  <a:cubicBezTo>
                    <a:pt x="0" y="19"/>
                    <a:pt x="3" y="0"/>
                    <a:pt x="31" y="0"/>
                  </a:cubicBezTo>
                  <a:cubicBezTo>
                    <a:pt x="59" y="0"/>
                    <a:pt x="63" y="19"/>
                    <a:pt x="63" y="40"/>
                  </a:cubicBezTo>
                  <a:cubicBezTo>
                    <a:pt x="63" y="65"/>
                    <a:pt x="59" y="82"/>
                    <a:pt x="31" y="82"/>
                  </a:cubicBezTo>
                  <a:cubicBezTo>
                    <a:pt x="4" y="82"/>
                    <a:pt x="0" y="65"/>
                    <a:pt x="0" y="40"/>
                  </a:cubicBezTo>
                  <a:moveTo>
                    <a:pt x="41" y="39"/>
                  </a:moveTo>
                  <a:cubicBezTo>
                    <a:pt x="41" y="23"/>
                    <a:pt x="40" y="14"/>
                    <a:pt x="31" y="14"/>
                  </a:cubicBezTo>
                  <a:cubicBezTo>
                    <a:pt x="22" y="14"/>
                    <a:pt x="21" y="23"/>
                    <a:pt x="21" y="39"/>
                  </a:cubicBezTo>
                  <a:cubicBezTo>
                    <a:pt x="21" y="63"/>
                    <a:pt x="23" y="68"/>
                    <a:pt x="31" y="68"/>
                  </a:cubicBezTo>
                  <a:cubicBezTo>
                    <a:pt x="39" y="68"/>
                    <a:pt x="41" y="63"/>
                    <a:pt x="41" y="39"/>
                  </a:cubicBezTo>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32">
              <a:extLst>
                <a:ext uri="{FF2B5EF4-FFF2-40B4-BE49-F238E27FC236}">
                  <a16:creationId xmlns:a16="http://schemas.microsoft.com/office/drawing/2014/main" id="{64D1F01F-BC48-49B0-837F-7219C8ECA900}"/>
                </a:ext>
              </a:extLst>
            </p:cNvPr>
            <p:cNvSpPr>
              <a:spLocks/>
            </p:cNvSpPr>
            <p:nvPr/>
          </p:nvSpPr>
          <p:spPr bwMode="auto">
            <a:xfrm>
              <a:off x="5573" y="1771"/>
              <a:ext cx="256" cy="214"/>
            </a:xfrm>
            <a:custGeom>
              <a:avLst/>
              <a:gdLst>
                <a:gd name="T0" fmla="*/ 21 w 96"/>
                <a:gd name="T1" fmla="*/ 10 h 80"/>
                <a:gd name="T2" fmla="*/ 22 w 96"/>
                <a:gd name="T3" fmla="*/ 10 h 80"/>
                <a:gd name="T4" fmla="*/ 40 w 96"/>
                <a:gd name="T5" fmla="*/ 0 h 80"/>
                <a:gd name="T6" fmla="*/ 57 w 96"/>
                <a:gd name="T7" fmla="*/ 10 h 80"/>
                <a:gd name="T8" fmla="*/ 77 w 96"/>
                <a:gd name="T9" fmla="*/ 0 h 80"/>
                <a:gd name="T10" fmla="*/ 96 w 96"/>
                <a:gd name="T11" fmla="*/ 17 h 80"/>
                <a:gd name="T12" fmla="*/ 96 w 96"/>
                <a:gd name="T13" fmla="*/ 80 h 80"/>
                <a:gd name="T14" fmla="*/ 74 w 96"/>
                <a:gd name="T15" fmla="*/ 80 h 80"/>
                <a:gd name="T16" fmla="*/ 74 w 96"/>
                <a:gd name="T17" fmla="*/ 26 h 80"/>
                <a:gd name="T18" fmla="*/ 66 w 96"/>
                <a:gd name="T19" fmla="*/ 14 h 80"/>
                <a:gd name="T20" fmla="*/ 58 w 96"/>
                <a:gd name="T21" fmla="*/ 26 h 80"/>
                <a:gd name="T22" fmla="*/ 58 w 96"/>
                <a:gd name="T23" fmla="*/ 80 h 80"/>
                <a:gd name="T24" fmla="*/ 37 w 96"/>
                <a:gd name="T25" fmla="*/ 80 h 80"/>
                <a:gd name="T26" fmla="*/ 37 w 96"/>
                <a:gd name="T27" fmla="*/ 26 h 80"/>
                <a:gd name="T28" fmla="*/ 29 w 96"/>
                <a:gd name="T29" fmla="*/ 14 h 80"/>
                <a:gd name="T30" fmla="*/ 21 w 96"/>
                <a:gd name="T31" fmla="*/ 26 h 80"/>
                <a:gd name="T32" fmla="*/ 21 w 96"/>
                <a:gd name="T33" fmla="*/ 80 h 80"/>
                <a:gd name="T34" fmla="*/ 0 w 96"/>
                <a:gd name="T35" fmla="*/ 80 h 80"/>
                <a:gd name="T36" fmla="*/ 0 w 96"/>
                <a:gd name="T37" fmla="*/ 2 h 80"/>
                <a:gd name="T38" fmla="*/ 21 w 96"/>
                <a:gd name="T39" fmla="*/ 2 h 80"/>
                <a:gd name="T40" fmla="*/ 21 w 96"/>
                <a:gd name="T41"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80">
                  <a:moveTo>
                    <a:pt x="21" y="10"/>
                  </a:moveTo>
                  <a:cubicBezTo>
                    <a:pt x="22" y="10"/>
                    <a:pt x="22" y="10"/>
                    <a:pt x="22" y="10"/>
                  </a:cubicBezTo>
                  <a:cubicBezTo>
                    <a:pt x="26" y="3"/>
                    <a:pt x="32" y="0"/>
                    <a:pt x="40" y="0"/>
                  </a:cubicBezTo>
                  <a:cubicBezTo>
                    <a:pt x="47" y="0"/>
                    <a:pt x="53" y="4"/>
                    <a:pt x="57" y="10"/>
                  </a:cubicBezTo>
                  <a:cubicBezTo>
                    <a:pt x="62" y="3"/>
                    <a:pt x="68" y="0"/>
                    <a:pt x="77" y="0"/>
                  </a:cubicBezTo>
                  <a:cubicBezTo>
                    <a:pt x="87" y="0"/>
                    <a:pt x="96" y="7"/>
                    <a:pt x="96" y="17"/>
                  </a:cubicBezTo>
                  <a:cubicBezTo>
                    <a:pt x="96" y="80"/>
                    <a:pt x="96" y="80"/>
                    <a:pt x="96" y="80"/>
                  </a:cubicBezTo>
                  <a:cubicBezTo>
                    <a:pt x="74" y="80"/>
                    <a:pt x="74" y="80"/>
                    <a:pt x="74" y="80"/>
                  </a:cubicBezTo>
                  <a:cubicBezTo>
                    <a:pt x="74" y="26"/>
                    <a:pt x="74" y="26"/>
                    <a:pt x="74" y="26"/>
                  </a:cubicBezTo>
                  <a:cubicBezTo>
                    <a:pt x="74" y="19"/>
                    <a:pt x="73" y="14"/>
                    <a:pt x="66" y="14"/>
                  </a:cubicBezTo>
                  <a:cubicBezTo>
                    <a:pt x="60" y="14"/>
                    <a:pt x="58" y="19"/>
                    <a:pt x="58" y="26"/>
                  </a:cubicBezTo>
                  <a:cubicBezTo>
                    <a:pt x="58" y="80"/>
                    <a:pt x="58" y="80"/>
                    <a:pt x="58" y="80"/>
                  </a:cubicBezTo>
                  <a:cubicBezTo>
                    <a:pt x="37" y="80"/>
                    <a:pt x="37" y="80"/>
                    <a:pt x="37" y="80"/>
                  </a:cubicBezTo>
                  <a:cubicBezTo>
                    <a:pt x="37" y="26"/>
                    <a:pt x="37" y="26"/>
                    <a:pt x="37" y="26"/>
                  </a:cubicBezTo>
                  <a:cubicBezTo>
                    <a:pt x="37" y="19"/>
                    <a:pt x="36" y="14"/>
                    <a:pt x="29" y="14"/>
                  </a:cubicBezTo>
                  <a:cubicBezTo>
                    <a:pt x="23" y="14"/>
                    <a:pt x="21" y="19"/>
                    <a:pt x="21" y="26"/>
                  </a:cubicBezTo>
                  <a:cubicBezTo>
                    <a:pt x="21" y="80"/>
                    <a:pt x="21" y="80"/>
                    <a:pt x="21" y="80"/>
                  </a:cubicBezTo>
                  <a:cubicBezTo>
                    <a:pt x="0" y="80"/>
                    <a:pt x="0" y="80"/>
                    <a:pt x="0" y="80"/>
                  </a:cubicBezTo>
                  <a:cubicBezTo>
                    <a:pt x="0" y="2"/>
                    <a:pt x="0" y="2"/>
                    <a:pt x="0" y="2"/>
                  </a:cubicBezTo>
                  <a:cubicBezTo>
                    <a:pt x="21" y="2"/>
                    <a:pt x="21" y="2"/>
                    <a:pt x="21" y="2"/>
                  </a:cubicBezTo>
                  <a:lnTo>
                    <a:pt x="21" y="10"/>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33">
              <a:extLst>
                <a:ext uri="{FF2B5EF4-FFF2-40B4-BE49-F238E27FC236}">
                  <a16:creationId xmlns:a16="http://schemas.microsoft.com/office/drawing/2014/main" id="{3CA2E14B-DCFF-4CF6-8204-708A427E3B1A}"/>
                </a:ext>
              </a:extLst>
            </p:cNvPr>
            <p:cNvSpPr>
              <a:spLocks noEditPoints="1"/>
            </p:cNvSpPr>
            <p:nvPr/>
          </p:nvSpPr>
          <p:spPr bwMode="auto">
            <a:xfrm>
              <a:off x="5869" y="1771"/>
              <a:ext cx="163" cy="305"/>
            </a:xfrm>
            <a:custGeom>
              <a:avLst/>
              <a:gdLst>
                <a:gd name="T0" fmla="*/ 20 w 61"/>
                <a:gd name="T1" fmla="*/ 2 h 114"/>
                <a:gd name="T2" fmla="*/ 20 w 61"/>
                <a:gd name="T3" fmla="*/ 11 h 114"/>
                <a:gd name="T4" fmla="*/ 21 w 61"/>
                <a:gd name="T5" fmla="*/ 11 h 114"/>
                <a:gd name="T6" fmla="*/ 39 w 61"/>
                <a:gd name="T7" fmla="*/ 0 h 114"/>
                <a:gd name="T8" fmla="*/ 60 w 61"/>
                <a:gd name="T9" fmla="*/ 42 h 114"/>
                <a:gd name="T10" fmla="*/ 39 w 61"/>
                <a:gd name="T11" fmla="*/ 82 h 114"/>
                <a:gd name="T12" fmla="*/ 22 w 61"/>
                <a:gd name="T13" fmla="*/ 73 h 114"/>
                <a:gd name="T14" fmla="*/ 21 w 61"/>
                <a:gd name="T15" fmla="*/ 73 h 114"/>
                <a:gd name="T16" fmla="*/ 21 w 61"/>
                <a:gd name="T17" fmla="*/ 114 h 114"/>
                <a:gd name="T18" fmla="*/ 0 w 61"/>
                <a:gd name="T19" fmla="*/ 114 h 114"/>
                <a:gd name="T20" fmla="*/ 0 w 61"/>
                <a:gd name="T21" fmla="*/ 2 h 114"/>
                <a:gd name="T22" fmla="*/ 20 w 61"/>
                <a:gd name="T23" fmla="*/ 2 h 114"/>
                <a:gd name="T24" fmla="*/ 39 w 61"/>
                <a:gd name="T25" fmla="*/ 40 h 114"/>
                <a:gd name="T26" fmla="*/ 30 w 61"/>
                <a:gd name="T27" fmla="*/ 14 h 114"/>
                <a:gd name="T28" fmla="*/ 21 w 61"/>
                <a:gd name="T29" fmla="*/ 40 h 114"/>
                <a:gd name="T30" fmla="*/ 30 w 61"/>
                <a:gd name="T31" fmla="*/ 68 h 114"/>
                <a:gd name="T32" fmla="*/ 39 w 61"/>
                <a:gd name="T33" fmla="*/ 4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114">
                  <a:moveTo>
                    <a:pt x="20" y="2"/>
                  </a:moveTo>
                  <a:cubicBezTo>
                    <a:pt x="20" y="11"/>
                    <a:pt x="20" y="11"/>
                    <a:pt x="20" y="11"/>
                  </a:cubicBezTo>
                  <a:cubicBezTo>
                    <a:pt x="21" y="11"/>
                    <a:pt x="21" y="11"/>
                    <a:pt x="21" y="11"/>
                  </a:cubicBezTo>
                  <a:cubicBezTo>
                    <a:pt x="25" y="3"/>
                    <a:pt x="31" y="0"/>
                    <a:pt x="39" y="0"/>
                  </a:cubicBezTo>
                  <a:cubicBezTo>
                    <a:pt x="61" y="0"/>
                    <a:pt x="60" y="25"/>
                    <a:pt x="60" y="42"/>
                  </a:cubicBezTo>
                  <a:cubicBezTo>
                    <a:pt x="60" y="57"/>
                    <a:pt x="61" y="82"/>
                    <a:pt x="39" y="82"/>
                  </a:cubicBezTo>
                  <a:cubicBezTo>
                    <a:pt x="31" y="82"/>
                    <a:pt x="26" y="79"/>
                    <a:pt x="22" y="73"/>
                  </a:cubicBezTo>
                  <a:cubicBezTo>
                    <a:pt x="21" y="73"/>
                    <a:pt x="21" y="73"/>
                    <a:pt x="21" y="73"/>
                  </a:cubicBezTo>
                  <a:cubicBezTo>
                    <a:pt x="21" y="114"/>
                    <a:pt x="21" y="114"/>
                    <a:pt x="21" y="114"/>
                  </a:cubicBezTo>
                  <a:cubicBezTo>
                    <a:pt x="0" y="114"/>
                    <a:pt x="0" y="114"/>
                    <a:pt x="0" y="114"/>
                  </a:cubicBezTo>
                  <a:cubicBezTo>
                    <a:pt x="0" y="2"/>
                    <a:pt x="0" y="2"/>
                    <a:pt x="0" y="2"/>
                  </a:cubicBezTo>
                  <a:lnTo>
                    <a:pt x="20" y="2"/>
                  </a:lnTo>
                  <a:close/>
                  <a:moveTo>
                    <a:pt x="39" y="40"/>
                  </a:moveTo>
                  <a:cubicBezTo>
                    <a:pt x="39" y="25"/>
                    <a:pt x="39" y="14"/>
                    <a:pt x="30" y="14"/>
                  </a:cubicBezTo>
                  <a:cubicBezTo>
                    <a:pt x="21" y="14"/>
                    <a:pt x="21" y="25"/>
                    <a:pt x="21" y="40"/>
                  </a:cubicBezTo>
                  <a:cubicBezTo>
                    <a:pt x="21" y="60"/>
                    <a:pt x="23" y="68"/>
                    <a:pt x="30" y="68"/>
                  </a:cubicBezTo>
                  <a:cubicBezTo>
                    <a:pt x="38" y="68"/>
                    <a:pt x="39" y="60"/>
                    <a:pt x="39" y="40"/>
                  </a:cubicBezTo>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34">
              <a:extLst>
                <a:ext uri="{FF2B5EF4-FFF2-40B4-BE49-F238E27FC236}">
                  <a16:creationId xmlns:a16="http://schemas.microsoft.com/office/drawing/2014/main" id="{EB4B5C24-599D-41FA-8FAF-F581E1F07D1D}"/>
                </a:ext>
              </a:extLst>
            </p:cNvPr>
            <p:cNvSpPr>
              <a:spLocks/>
            </p:cNvSpPr>
            <p:nvPr/>
          </p:nvSpPr>
          <p:spPr bwMode="auto">
            <a:xfrm>
              <a:off x="6072" y="1776"/>
              <a:ext cx="158" cy="214"/>
            </a:xfrm>
            <a:custGeom>
              <a:avLst/>
              <a:gdLst>
                <a:gd name="T0" fmla="*/ 37 w 59"/>
                <a:gd name="T1" fmla="*/ 70 h 80"/>
                <a:gd name="T2" fmla="*/ 37 w 59"/>
                <a:gd name="T3" fmla="*/ 70 h 80"/>
                <a:gd name="T4" fmla="*/ 29 w 59"/>
                <a:gd name="T5" fmla="*/ 78 h 80"/>
                <a:gd name="T6" fmla="*/ 19 w 59"/>
                <a:gd name="T7" fmla="*/ 80 h 80"/>
                <a:gd name="T8" fmla="*/ 0 w 59"/>
                <a:gd name="T9" fmla="*/ 63 h 80"/>
                <a:gd name="T10" fmla="*/ 0 w 59"/>
                <a:gd name="T11" fmla="*/ 0 h 80"/>
                <a:gd name="T12" fmla="*/ 21 w 59"/>
                <a:gd name="T13" fmla="*/ 0 h 80"/>
                <a:gd name="T14" fmla="*/ 21 w 59"/>
                <a:gd name="T15" fmla="*/ 54 h 80"/>
                <a:gd name="T16" fmla="*/ 29 w 59"/>
                <a:gd name="T17" fmla="*/ 66 h 80"/>
                <a:gd name="T18" fmla="*/ 37 w 59"/>
                <a:gd name="T19" fmla="*/ 54 h 80"/>
                <a:gd name="T20" fmla="*/ 37 w 59"/>
                <a:gd name="T21" fmla="*/ 0 h 80"/>
                <a:gd name="T22" fmla="*/ 59 w 59"/>
                <a:gd name="T23" fmla="*/ 0 h 80"/>
                <a:gd name="T24" fmla="*/ 59 w 59"/>
                <a:gd name="T25" fmla="*/ 63 h 80"/>
                <a:gd name="T26" fmla="*/ 59 w 59"/>
                <a:gd name="T27" fmla="*/ 78 h 80"/>
                <a:gd name="T28" fmla="*/ 37 w 59"/>
                <a:gd name="T29" fmla="*/ 78 h 80"/>
                <a:gd name="T30" fmla="*/ 37 w 59"/>
                <a:gd name="T31" fmla="*/ 7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 h="80">
                  <a:moveTo>
                    <a:pt x="37" y="70"/>
                  </a:moveTo>
                  <a:cubicBezTo>
                    <a:pt x="37" y="70"/>
                    <a:pt x="37" y="70"/>
                    <a:pt x="37" y="70"/>
                  </a:cubicBezTo>
                  <a:cubicBezTo>
                    <a:pt x="35" y="74"/>
                    <a:pt x="32" y="76"/>
                    <a:pt x="29" y="78"/>
                  </a:cubicBezTo>
                  <a:cubicBezTo>
                    <a:pt x="26" y="79"/>
                    <a:pt x="23" y="80"/>
                    <a:pt x="19" y="80"/>
                  </a:cubicBezTo>
                  <a:cubicBezTo>
                    <a:pt x="9" y="80"/>
                    <a:pt x="0" y="74"/>
                    <a:pt x="0" y="63"/>
                  </a:cubicBezTo>
                  <a:cubicBezTo>
                    <a:pt x="0" y="0"/>
                    <a:pt x="0" y="0"/>
                    <a:pt x="0" y="0"/>
                  </a:cubicBezTo>
                  <a:cubicBezTo>
                    <a:pt x="21" y="0"/>
                    <a:pt x="21" y="0"/>
                    <a:pt x="21" y="0"/>
                  </a:cubicBezTo>
                  <a:cubicBezTo>
                    <a:pt x="21" y="54"/>
                    <a:pt x="21" y="54"/>
                    <a:pt x="21" y="54"/>
                  </a:cubicBezTo>
                  <a:cubicBezTo>
                    <a:pt x="21" y="61"/>
                    <a:pt x="22" y="66"/>
                    <a:pt x="29" y="66"/>
                  </a:cubicBezTo>
                  <a:cubicBezTo>
                    <a:pt x="36" y="66"/>
                    <a:pt x="37" y="61"/>
                    <a:pt x="37" y="54"/>
                  </a:cubicBezTo>
                  <a:cubicBezTo>
                    <a:pt x="37" y="0"/>
                    <a:pt x="37" y="0"/>
                    <a:pt x="37" y="0"/>
                  </a:cubicBezTo>
                  <a:cubicBezTo>
                    <a:pt x="59" y="0"/>
                    <a:pt x="59" y="0"/>
                    <a:pt x="59" y="0"/>
                  </a:cubicBezTo>
                  <a:cubicBezTo>
                    <a:pt x="59" y="63"/>
                    <a:pt x="59" y="63"/>
                    <a:pt x="59" y="63"/>
                  </a:cubicBezTo>
                  <a:cubicBezTo>
                    <a:pt x="59" y="68"/>
                    <a:pt x="59" y="73"/>
                    <a:pt x="59" y="78"/>
                  </a:cubicBezTo>
                  <a:cubicBezTo>
                    <a:pt x="37" y="78"/>
                    <a:pt x="37" y="78"/>
                    <a:pt x="37" y="78"/>
                  </a:cubicBezTo>
                  <a:lnTo>
                    <a:pt x="37" y="70"/>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35">
              <a:extLst>
                <a:ext uri="{FF2B5EF4-FFF2-40B4-BE49-F238E27FC236}">
                  <a16:creationId xmlns:a16="http://schemas.microsoft.com/office/drawing/2014/main" id="{3DDAD42A-61EA-4C10-B0A1-C32FB5B6F149}"/>
                </a:ext>
              </a:extLst>
            </p:cNvPr>
            <p:cNvSpPr>
              <a:spLocks/>
            </p:cNvSpPr>
            <p:nvPr/>
          </p:nvSpPr>
          <p:spPr bwMode="auto">
            <a:xfrm>
              <a:off x="6251" y="1717"/>
              <a:ext cx="109" cy="271"/>
            </a:xfrm>
            <a:custGeom>
              <a:avLst/>
              <a:gdLst>
                <a:gd name="T0" fmla="*/ 0 w 41"/>
                <a:gd name="T1" fmla="*/ 22 h 101"/>
                <a:gd name="T2" fmla="*/ 9 w 41"/>
                <a:gd name="T3" fmla="*/ 22 h 101"/>
                <a:gd name="T4" fmla="*/ 9 w 41"/>
                <a:gd name="T5" fmla="*/ 10 h 101"/>
                <a:gd name="T6" fmla="*/ 30 w 41"/>
                <a:gd name="T7" fmla="*/ 0 h 101"/>
                <a:gd name="T8" fmla="*/ 30 w 41"/>
                <a:gd name="T9" fmla="*/ 22 h 101"/>
                <a:gd name="T10" fmla="*/ 41 w 41"/>
                <a:gd name="T11" fmla="*/ 22 h 101"/>
                <a:gd name="T12" fmla="*/ 41 w 41"/>
                <a:gd name="T13" fmla="*/ 35 h 101"/>
                <a:gd name="T14" fmla="*/ 30 w 41"/>
                <a:gd name="T15" fmla="*/ 35 h 101"/>
                <a:gd name="T16" fmla="*/ 30 w 41"/>
                <a:gd name="T17" fmla="*/ 77 h 101"/>
                <a:gd name="T18" fmla="*/ 37 w 41"/>
                <a:gd name="T19" fmla="*/ 87 h 101"/>
                <a:gd name="T20" fmla="*/ 41 w 41"/>
                <a:gd name="T21" fmla="*/ 87 h 101"/>
                <a:gd name="T22" fmla="*/ 41 w 41"/>
                <a:gd name="T23" fmla="*/ 100 h 101"/>
                <a:gd name="T24" fmla="*/ 29 w 41"/>
                <a:gd name="T25" fmla="*/ 101 h 101"/>
                <a:gd name="T26" fmla="*/ 9 w 41"/>
                <a:gd name="T27" fmla="*/ 84 h 101"/>
                <a:gd name="T28" fmla="*/ 9 w 41"/>
                <a:gd name="T29" fmla="*/ 35 h 101"/>
                <a:gd name="T30" fmla="*/ 0 w 41"/>
                <a:gd name="T31" fmla="*/ 35 h 101"/>
                <a:gd name="T32" fmla="*/ 0 w 41"/>
                <a:gd name="T33" fmla="*/ 2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101">
                  <a:moveTo>
                    <a:pt x="0" y="22"/>
                  </a:moveTo>
                  <a:cubicBezTo>
                    <a:pt x="9" y="22"/>
                    <a:pt x="9" y="22"/>
                    <a:pt x="9" y="22"/>
                  </a:cubicBezTo>
                  <a:cubicBezTo>
                    <a:pt x="9" y="10"/>
                    <a:pt x="9" y="10"/>
                    <a:pt x="9" y="10"/>
                  </a:cubicBezTo>
                  <a:cubicBezTo>
                    <a:pt x="30" y="0"/>
                    <a:pt x="30" y="0"/>
                    <a:pt x="30" y="0"/>
                  </a:cubicBezTo>
                  <a:cubicBezTo>
                    <a:pt x="30" y="22"/>
                    <a:pt x="30" y="22"/>
                    <a:pt x="30" y="22"/>
                  </a:cubicBezTo>
                  <a:cubicBezTo>
                    <a:pt x="41" y="22"/>
                    <a:pt x="41" y="22"/>
                    <a:pt x="41" y="22"/>
                  </a:cubicBezTo>
                  <a:cubicBezTo>
                    <a:pt x="41" y="35"/>
                    <a:pt x="41" y="35"/>
                    <a:pt x="41" y="35"/>
                  </a:cubicBezTo>
                  <a:cubicBezTo>
                    <a:pt x="30" y="35"/>
                    <a:pt x="30" y="35"/>
                    <a:pt x="30" y="35"/>
                  </a:cubicBezTo>
                  <a:cubicBezTo>
                    <a:pt x="30" y="77"/>
                    <a:pt x="30" y="77"/>
                    <a:pt x="30" y="77"/>
                  </a:cubicBezTo>
                  <a:cubicBezTo>
                    <a:pt x="30" y="83"/>
                    <a:pt x="30" y="87"/>
                    <a:pt x="37" y="87"/>
                  </a:cubicBezTo>
                  <a:cubicBezTo>
                    <a:pt x="38" y="87"/>
                    <a:pt x="39" y="87"/>
                    <a:pt x="41" y="87"/>
                  </a:cubicBezTo>
                  <a:cubicBezTo>
                    <a:pt x="41" y="100"/>
                    <a:pt x="41" y="100"/>
                    <a:pt x="41" y="100"/>
                  </a:cubicBezTo>
                  <a:cubicBezTo>
                    <a:pt x="38" y="101"/>
                    <a:pt x="35" y="101"/>
                    <a:pt x="29" y="101"/>
                  </a:cubicBezTo>
                  <a:cubicBezTo>
                    <a:pt x="11" y="101"/>
                    <a:pt x="9" y="88"/>
                    <a:pt x="9" y="84"/>
                  </a:cubicBezTo>
                  <a:cubicBezTo>
                    <a:pt x="9" y="35"/>
                    <a:pt x="9" y="35"/>
                    <a:pt x="9" y="35"/>
                  </a:cubicBezTo>
                  <a:cubicBezTo>
                    <a:pt x="0" y="35"/>
                    <a:pt x="0" y="35"/>
                    <a:pt x="0" y="35"/>
                  </a:cubicBezTo>
                  <a:lnTo>
                    <a:pt x="0" y="22"/>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36">
              <a:extLst>
                <a:ext uri="{FF2B5EF4-FFF2-40B4-BE49-F238E27FC236}">
                  <a16:creationId xmlns:a16="http://schemas.microsoft.com/office/drawing/2014/main" id="{07DDE9D8-F555-4490-BDFF-2F41FEA9FDB2}"/>
                </a:ext>
              </a:extLst>
            </p:cNvPr>
            <p:cNvSpPr>
              <a:spLocks noEditPoints="1"/>
            </p:cNvSpPr>
            <p:nvPr/>
          </p:nvSpPr>
          <p:spPr bwMode="auto">
            <a:xfrm>
              <a:off x="6390" y="1685"/>
              <a:ext cx="58" cy="300"/>
            </a:xfrm>
            <a:custGeom>
              <a:avLst/>
              <a:gdLst>
                <a:gd name="T0" fmla="*/ 58 w 58"/>
                <a:gd name="T1" fmla="*/ 46 h 300"/>
                <a:gd name="T2" fmla="*/ 0 w 58"/>
                <a:gd name="T3" fmla="*/ 46 h 300"/>
                <a:gd name="T4" fmla="*/ 0 w 58"/>
                <a:gd name="T5" fmla="*/ 0 h 300"/>
                <a:gd name="T6" fmla="*/ 58 w 58"/>
                <a:gd name="T7" fmla="*/ 0 h 300"/>
                <a:gd name="T8" fmla="*/ 58 w 58"/>
                <a:gd name="T9" fmla="*/ 46 h 300"/>
                <a:gd name="T10" fmla="*/ 58 w 58"/>
                <a:gd name="T11" fmla="*/ 300 h 300"/>
                <a:gd name="T12" fmla="*/ 0 w 58"/>
                <a:gd name="T13" fmla="*/ 300 h 300"/>
                <a:gd name="T14" fmla="*/ 0 w 58"/>
                <a:gd name="T15" fmla="*/ 91 h 300"/>
                <a:gd name="T16" fmla="*/ 58 w 58"/>
                <a:gd name="T17" fmla="*/ 91 h 300"/>
                <a:gd name="T18" fmla="*/ 58 w 58"/>
                <a:gd name="T19" fmla="*/ 30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 h="300">
                  <a:moveTo>
                    <a:pt x="58" y="46"/>
                  </a:moveTo>
                  <a:lnTo>
                    <a:pt x="0" y="46"/>
                  </a:lnTo>
                  <a:lnTo>
                    <a:pt x="0" y="0"/>
                  </a:lnTo>
                  <a:lnTo>
                    <a:pt x="58" y="0"/>
                  </a:lnTo>
                  <a:lnTo>
                    <a:pt x="58" y="46"/>
                  </a:lnTo>
                  <a:close/>
                  <a:moveTo>
                    <a:pt x="58" y="300"/>
                  </a:moveTo>
                  <a:lnTo>
                    <a:pt x="0" y="300"/>
                  </a:lnTo>
                  <a:lnTo>
                    <a:pt x="0" y="91"/>
                  </a:lnTo>
                  <a:lnTo>
                    <a:pt x="58" y="91"/>
                  </a:lnTo>
                  <a:lnTo>
                    <a:pt x="58" y="300"/>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37">
              <a:extLst>
                <a:ext uri="{FF2B5EF4-FFF2-40B4-BE49-F238E27FC236}">
                  <a16:creationId xmlns:a16="http://schemas.microsoft.com/office/drawing/2014/main" id="{ADD56575-D9D8-4DCB-BA3F-CC9D9ACDC968}"/>
                </a:ext>
              </a:extLst>
            </p:cNvPr>
            <p:cNvSpPr>
              <a:spLocks/>
            </p:cNvSpPr>
            <p:nvPr/>
          </p:nvSpPr>
          <p:spPr bwMode="auto">
            <a:xfrm>
              <a:off x="6499" y="1771"/>
              <a:ext cx="158" cy="214"/>
            </a:xfrm>
            <a:custGeom>
              <a:avLst/>
              <a:gdLst>
                <a:gd name="T0" fmla="*/ 21 w 59"/>
                <a:gd name="T1" fmla="*/ 10 h 80"/>
                <a:gd name="T2" fmla="*/ 21 w 59"/>
                <a:gd name="T3" fmla="*/ 10 h 80"/>
                <a:gd name="T4" fmla="*/ 29 w 59"/>
                <a:gd name="T5" fmla="*/ 3 h 80"/>
                <a:gd name="T6" fmla="*/ 39 w 59"/>
                <a:gd name="T7" fmla="*/ 0 h 80"/>
                <a:gd name="T8" fmla="*/ 59 w 59"/>
                <a:gd name="T9" fmla="*/ 17 h 80"/>
                <a:gd name="T10" fmla="*/ 59 w 59"/>
                <a:gd name="T11" fmla="*/ 80 h 80"/>
                <a:gd name="T12" fmla="*/ 37 w 59"/>
                <a:gd name="T13" fmla="*/ 80 h 80"/>
                <a:gd name="T14" fmla="*/ 37 w 59"/>
                <a:gd name="T15" fmla="*/ 26 h 80"/>
                <a:gd name="T16" fmla="*/ 29 w 59"/>
                <a:gd name="T17" fmla="*/ 14 h 80"/>
                <a:gd name="T18" fmla="*/ 21 w 59"/>
                <a:gd name="T19" fmla="*/ 26 h 80"/>
                <a:gd name="T20" fmla="*/ 21 w 59"/>
                <a:gd name="T21" fmla="*/ 80 h 80"/>
                <a:gd name="T22" fmla="*/ 0 w 59"/>
                <a:gd name="T23" fmla="*/ 80 h 80"/>
                <a:gd name="T24" fmla="*/ 0 w 59"/>
                <a:gd name="T25" fmla="*/ 2 h 80"/>
                <a:gd name="T26" fmla="*/ 21 w 59"/>
                <a:gd name="T27" fmla="*/ 2 h 80"/>
                <a:gd name="T28" fmla="*/ 21 w 59"/>
                <a:gd name="T29"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80">
                  <a:moveTo>
                    <a:pt x="21" y="10"/>
                  </a:moveTo>
                  <a:cubicBezTo>
                    <a:pt x="21" y="10"/>
                    <a:pt x="21" y="10"/>
                    <a:pt x="21" y="10"/>
                  </a:cubicBezTo>
                  <a:cubicBezTo>
                    <a:pt x="24" y="6"/>
                    <a:pt x="26" y="4"/>
                    <a:pt x="29" y="3"/>
                  </a:cubicBezTo>
                  <a:cubicBezTo>
                    <a:pt x="32" y="1"/>
                    <a:pt x="36" y="0"/>
                    <a:pt x="39" y="0"/>
                  </a:cubicBezTo>
                  <a:cubicBezTo>
                    <a:pt x="50" y="0"/>
                    <a:pt x="59" y="7"/>
                    <a:pt x="59" y="17"/>
                  </a:cubicBezTo>
                  <a:cubicBezTo>
                    <a:pt x="59" y="80"/>
                    <a:pt x="59" y="80"/>
                    <a:pt x="59" y="80"/>
                  </a:cubicBezTo>
                  <a:cubicBezTo>
                    <a:pt x="37" y="80"/>
                    <a:pt x="37" y="80"/>
                    <a:pt x="37" y="80"/>
                  </a:cubicBezTo>
                  <a:cubicBezTo>
                    <a:pt x="37" y="26"/>
                    <a:pt x="37" y="26"/>
                    <a:pt x="37" y="26"/>
                  </a:cubicBezTo>
                  <a:cubicBezTo>
                    <a:pt x="37" y="19"/>
                    <a:pt x="36" y="14"/>
                    <a:pt x="29" y="14"/>
                  </a:cubicBezTo>
                  <a:cubicBezTo>
                    <a:pt x="22" y="14"/>
                    <a:pt x="21" y="19"/>
                    <a:pt x="21" y="26"/>
                  </a:cubicBezTo>
                  <a:cubicBezTo>
                    <a:pt x="21" y="80"/>
                    <a:pt x="21" y="80"/>
                    <a:pt x="21" y="80"/>
                  </a:cubicBezTo>
                  <a:cubicBezTo>
                    <a:pt x="0" y="80"/>
                    <a:pt x="0" y="80"/>
                    <a:pt x="0" y="80"/>
                  </a:cubicBezTo>
                  <a:cubicBezTo>
                    <a:pt x="0" y="2"/>
                    <a:pt x="0" y="2"/>
                    <a:pt x="0" y="2"/>
                  </a:cubicBezTo>
                  <a:cubicBezTo>
                    <a:pt x="21" y="2"/>
                    <a:pt x="21" y="2"/>
                    <a:pt x="21" y="2"/>
                  </a:cubicBezTo>
                  <a:lnTo>
                    <a:pt x="21" y="10"/>
                  </a:lnTo>
                  <a:close/>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38">
              <a:extLst>
                <a:ext uri="{FF2B5EF4-FFF2-40B4-BE49-F238E27FC236}">
                  <a16:creationId xmlns:a16="http://schemas.microsoft.com/office/drawing/2014/main" id="{C71BDED5-A16C-4E05-8403-2E729A65571A}"/>
                </a:ext>
              </a:extLst>
            </p:cNvPr>
            <p:cNvSpPr>
              <a:spLocks noEditPoints="1"/>
            </p:cNvSpPr>
            <p:nvPr/>
          </p:nvSpPr>
          <p:spPr bwMode="auto">
            <a:xfrm>
              <a:off x="6694" y="1771"/>
              <a:ext cx="163" cy="294"/>
            </a:xfrm>
            <a:custGeom>
              <a:avLst/>
              <a:gdLst>
                <a:gd name="T0" fmla="*/ 61 w 61"/>
                <a:gd name="T1" fmla="*/ 2 h 110"/>
                <a:gd name="T2" fmla="*/ 61 w 61"/>
                <a:gd name="T3" fmla="*/ 83 h 110"/>
                <a:gd name="T4" fmla="*/ 32 w 61"/>
                <a:gd name="T5" fmla="*/ 110 h 110"/>
                <a:gd name="T6" fmla="*/ 2 w 61"/>
                <a:gd name="T7" fmla="*/ 87 h 110"/>
                <a:gd name="T8" fmla="*/ 23 w 61"/>
                <a:gd name="T9" fmla="*/ 87 h 110"/>
                <a:gd name="T10" fmla="*/ 25 w 61"/>
                <a:gd name="T11" fmla="*/ 95 h 110"/>
                <a:gd name="T12" fmla="*/ 32 w 61"/>
                <a:gd name="T13" fmla="*/ 98 h 110"/>
                <a:gd name="T14" fmla="*/ 40 w 61"/>
                <a:gd name="T15" fmla="*/ 85 h 110"/>
                <a:gd name="T16" fmla="*/ 40 w 61"/>
                <a:gd name="T17" fmla="*/ 70 h 110"/>
                <a:gd name="T18" fmla="*/ 39 w 61"/>
                <a:gd name="T19" fmla="*/ 70 h 110"/>
                <a:gd name="T20" fmla="*/ 23 w 61"/>
                <a:gd name="T21" fmla="*/ 79 h 110"/>
                <a:gd name="T22" fmla="*/ 1 w 61"/>
                <a:gd name="T23" fmla="*/ 39 h 110"/>
                <a:gd name="T24" fmla="*/ 23 w 61"/>
                <a:gd name="T25" fmla="*/ 0 h 110"/>
                <a:gd name="T26" fmla="*/ 40 w 61"/>
                <a:gd name="T27" fmla="*/ 11 h 110"/>
                <a:gd name="T28" fmla="*/ 41 w 61"/>
                <a:gd name="T29" fmla="*/ 11 h 110"/>
                <a:gd name="T30" fmla="*/ 41 w 61"/>
                <a:gd name="T31" fmla="*/ 2 h 110"/>
                <a:gd name="T32" fmla="*/ 61 w 61"/>
                <a:gd name="T33" fmla="*/ 2 h 110"/>
                <a:gd name="T34" fmla="*/ 31 w 61"/>
                <a:gd name="T35" fmla="*/ 66 h 110"/>
                <a:gd name="T36" fmla="*/ 40 w 61"/>
                <a:gd name="T37" fmla="*/ 41 h 110"/>
                <a:gd name="T38" fmla="*/ 31 w 61"/>
                <a:gd name="T39" fmla="*/ 14 h 110"/>
                <a:gd name="T40" fmla="*/ 22 w 61"/>
                <a:gd name="T41" fmla="*/ 43 h 110"/>
                <a:gd name="T42" fmla="*/ 31 w 61"/>
                <a:gd name="T43" fmla="*/ 6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1" h="110">
                  <a:moveTo>
                    <a:pt x="61" y="2"/>
                  </a:moveTo>
                  <a:cubicBezTo>
                    <a:pt x="61" y="83"/>
                    <a:pt x="61" y="83"/>
                    <a:pt x="61" y="83"/>
                  </a:cubicBezTo>
                  <a:cubicBezTo>
                    <a:pt x="61" y="89"/>
                    <a:pt x="61" y="110"/>
                    <a:pt x="32" y="110"/>
                  </a:cubicBezTo>
                  <a:cubicBezTo>
                    <a:pt x="16" y="110"/>
                    <a:pt x="2" y="106"/>
                    <a:pt x="2" y="87"/>
                  </a:cubicBezTo>
                  <a:cubicBezTo>
                    <a:pt x="23" y="87"/>
                    <a:pt x="23" y="87"/>
                    <a:pt x="23" y="87"/>
                  </a:cubicBezTo>
                  <a:cubicBezTo>
                    <a:pt x="23" y="90"/>
                    <a:pt x="23" y="93"/>
                    <a:pt x="25" y="95"/>
                  </a:cubicBezTo>
                  <a:cubicBezTo>
                    <a:pt x="26" y="97"/>
                    <a:pt x="28" y="98"/>
                    <a:pt x="32" y="98"/>
                  </a:cubicBezTo>
                  <a:cubicBezTo>
                    <a:pt x="37" y="98"/>
                    <a:pt x="40" y="93"/>
                    <a:pt x="40" y="85"/>
                  </a:cubicBezTo>
                  <a:cubicBezTo>
                    <a:pt x="40" y="70"/>
                    <a:pt x="40" y="70"/>
                    <a:pt x="40" y="70"/>
                  </a:cubicBezTo>
                  <a:cubicBezTo>
                    <a:pt x="39" y="70"/>
                    <a:pt x="39" y="70"/>
                    <a:pt x="39" y="70"/>
                  </a:cubicBezTo>
                  <a:cubicBezTo>
                    <a:pt x="36" y="76"/>
                    <a:pt x="30" y="79"/>
                    <a:pt x="23" y="79"/>
                  </a:cubicBezTo>
                  <a:cubicBezTo>
                    <a:pt x="0" y="79"/>
                    <a:pt x="1" y="57"/>
                    <a:pt x="1" y="39"/>
                  </a:cubicBezTo>
                  <a:cubicBezTo>
                    <a:pt x="1" y="22"/>
                    <a:pt x="1" y="0"/>
                    <a:pt x="23" y="0"/>
                  </a:cubicBezTo>
                  <a:cubicBezTo>
                    <a:pt x="31" y="0"/>
                    <a:pt x="37" y="4"/>
                    <a:pt x="40" y="11"/>
                  </a:cubicBezTo>
                  <a:cubicBezTo>
                    <a:pt x="41" y="11"/>
                    <a:pt x="41" y="11"/>
                    <a:pt x="41" y="11"/>
                  </a:cubicBezTo>
                  <a:cubicBezTo>
                    <a:pt x="41" y="2"/>
                    <a:pt x="41" y="2"/>
                    <a:pt x="41" y="2"/>
                  </a:cubicBezTo>
                  <a:lnTo>
                    <a:pt x="61" y="2"/>
                  </a:lnTo>
                  <a:close/>
                  <a:moveTo>
                    <a:pt x="31" y="66"/>
                  </a:moveTo>
                  <a:cubicBezTo>
                    <a:pt x="39" y="66"/>
                    <a:pt x="40" y="57"/>
                    <a:pt x="40" y="41"/>
                  </a:cubicBezTo>
                  <a:cubicBezTo>
                    <a:pt x="40" y="24"/>
                    <a:pt x="39" y="14"/>
                    <a:pt x="31" y="14"/>
                  </a:cubicBezTo>
                  <a:cubicBezTo>
                    <a:pt x="23" y="14"/>
                    <a:pt x="22" y="20"/>
                    <a:pt x="22" y="43"/>
                  </a:cubicBezTo>
                  <a:cubicBezTo>
                    <a:pt x="22" y="51"/>
                    <a:pt x="21" y="66"/>
                    <a:pt x="31" y="66"/>
                  </a:cubicBezTo>
                </a:path>
              </a:pathLst>
            </a:custGeom>
            <a:solidFill>
              <a:srgbClr val="B4A26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39">
              <a:extLst>
                <a:ext uri="{FF2B5EF4-FFF2-40B4-BE49-F238E27FC236}">
                  <a16:creationId xmlns:a16="http://schemas.microsoft.com/office/drawing/2014/main" id="{36D52573-9E8B-4553-B13A-7947D86C98CE}"/>
                </a:ext>
              </a:extLst>
            </p:cNvPr>
            <p:cNvSpPr>
              <a:spLocks/>
            </p:cNvSpPr>
            <p:nvPr/>
          </p:nvSpPr>
          <p:spPr bwMode="auto">
            <a:xfrm>
              <a:off x="2392" y="2167"/>
              <a:ext cx="129" cy="174"/>
            </a:xfrm>
            <a:custGeom>
              <a:avLst/>
              <a:gdLst>
                <a:gd name="T0" fmla="*/ 0 w 129"/>
                <a:gd name="T1" fmla="*/ 174 h 174"/>
                <a:gd name="T2" fmla="*/ 0 w 129"/>
                <a:gd name="T3" fmla="*/ 0 h 174"/>
                <a:gd name="T4" fmla="*/ 48 w 129"/>
                <a:gd name="T5" fmla="*/ 0 h 174"/>
                <a:gd name="T6" fmla="*/ 94 w 129"/>
                <a:gd name="T7" fmla="*/ 120 h 174"/>
                <a:gd name="T8" fmla="*/ 94 w 129"/>
                <a:gd name="T9" fmla="*/ 120 h 174"/>
                <a:gd name="T10" fmla="*/ 94 w 129"/>
                <a:gd name="T11" fmla="*/ 0 h 174"/>
                <a:gd name="T12" fmla="*/ 129 w 129"/>
                <a:gd name="T13" fmla="*/ 0 h 174"/>
                <a:gd name="T14" fmla="*/ 129 w 129"/>
                <a:gd name="T15" fmla="*/ 174 h 174"/>
                <a:gd name="T16" fmla="*/ 80 w 129"/>
                <a:gd name="T17" fmla="*/ 174 h 174"/>
                <a:gd name="T18" fmla="*/ 35 w 129"/>
                <a:gd name="T19" fmla="*/ 48 h 174"/>
                <a:gd name="T20" fmla="*/ 35 w 129"/>
                <a:gd name="T21" fmla="*/ 48 h 174"/>
                <a:gd name="T22" fmla="*/ 35 w 129"/>
                <a:gd name="T23" fmla="*/ 174 h 174"/>
                <a:gd name="T24" fmla="*/ 0 w 129"/>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4">
                  <a:moveTo>
                    <a:pt x="0" y="174"/>
                  </a:moveTo>
                  <a:lnTo>
                    <a:pt x="0" y="0"/>
                  </a:lnTo>
                  <a:lnTo>
                    <a:pt x="48" y="0"/>
                  </a:lnTo>
                  <a:lnTo>
                    <a:pt x="94" y="120"/>
                  </a:lnTo>
                  <a:lnTo>
                    <a:pt x="94" y="120"/>
                  </a:lnTo>
                  <a:lnTo>
                    <a:pt x="94" y="0"/>
                  </a:lnTo>
                  <a:lnTo>
                    <a:pt x="129" y="0"/>
                  </a:lnTo>
                  <a:lnTo>
                    <a:pt x="129" y="174"/>
                  </a:lnTo>
                  <a:lnTo>
                    <a:pt x="80" y="174"/>
                  </a:lnTo>
                  <a:lnTo>
                    <a:pt x="35" y="48"/>
                  </a:lnTo>
                  <a:lnTo>
                    <a:pt x="35" y="48"/>
                  </a:lnTo>
                  <a:lnTo>
                    <a:pt x="35"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40">
              <a:extLst>
                <a:ext uri="{FF2B5EF4-FFF2-40B4-BE49-F238E27FC236}">
                  <a16:creationId xmlns:a16="http://schemas.microsoft.com/office/drawing/2014/main" id="{F6F47BB4-8A2C-4514-8344-1498468D821E}"/>
                </a:ext>
              </a:extLst>
            </p:cNvPr>
            <p:cNvSpPr>
              <a:spLocks/>
            </p:cNvSpPr>
            <p:nvPr/>
          </p:nvSpPr>
          <p:spPr bwMode="auto">
            <a:xfrm>
              <a:off x="2542" y="2164"/>
              <a:ext cx="112" cy="179"/>
            </a:xfrm>
            <a:custGeom>
              <a:avLst/>
              <a:gdLst>
                <a:gd name="T0" fmla="*/ 20 w 42"/>
                <a:gd name="T1" fmla="*/ 67 h 67"/>
                <a:gd name="T2" fmla="*/ 1 w 42"/>
                <a:gd name="T3" fmla="*/ 46 h 67"/>
                <a:gd name="T4" fmla="*/ 14 w 42"/>
                <a:gd name="T5" fmla="*/ 46 h 67"/>
                <a:gd name="T6" fmla="*/ 22 w 42"/>
                <a:gd name="T7" fmla="*/ 57 h 67"/>
                <a:gd name="T8" fmla="*/ 28 w 42"/>
                <a:gd name="T9" fmla="*/ 50 h 67"/>
                <a:gd name="T10" fmla="*/ 2 w 42"/>
                <a:gd name="T11" fmla="*/ 18 h 67"/>
                <a:gd name="T12" fmla="*/ 23 w 42"/>
                <a:gd name="T13" fmla="*/ 0 h 67"/>
                <a:gd name="T14" fmla="*/ 41 w 42"/>
                <a:gd name="T15" fmla="*/ 20 h 67"/>
                <a:gd name="T16" fmla="*/ 28 w 42"/>
                <a:gd name="T17" fmla="*/ 20 h 67"/>
                <a:gd name="T18" fmla="*/ 22 w 42"/>
                <a:gd name="T19" fmla="*/ 10 h 67"/>
                <a:gd name="T20" fmla="*/ 15 w 42"/>
                <a:gd name="T21" fmla="*/ 17 h 67"/>
                <a:gd name="T22" fmla="*/ 42 w 42"/>
                <a:gd name="T23" fmla="*/ 48 h 67"/>
                <a:gd name="T24" fmla="*/ 20 w 42"/>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7">
                  <a:moveTo>
                    <a:pt x="20" y="67"/>
                  </a:moveTo>
                  <a:cubicBezTo>
                    <a:pt x="3" y="67"/>
                    <a:pt x="0" y="57"/>
                    <a:pt x="1" y="46"/>
                  </a:cubicBezTo>
                  <a:cubicBezTo>
                    <a:pt x="14" y="46"/>
                    <a:pt x="14" y="46"/>
                    <a:pt x="14" y="46"/>
                  </a:cubicBezTo>
                  <a:cubicBezTo>
                    <a:pt x="14" y="52"/>
                    <a:pt x="15" y="57"/>
                    <a:pt x="22" y="57"/>
                  </a:cubicBezTo>
                  <a:cubicBezTo>
                    <a:pt x="26" y="57"/>
                    <a:pt x="28" y="54"/>
                    <a:pt x="28" y="50"/>
                  </a:cubicBezTo>
                  <a:cubicBezTo>
                    <a:pt x="28" y="38"/>
                    <a:pt x="2" y="38"/>
                    <a:pt x="2" y="18"/>
                  </a:cubicBezTo>
                  <a:cubicBezTo>
                    <a:pt x="2" y="8"/>
                    <a:pt x="7" y="0"/>
                    <a:pt x="23" y="0"/>
                  </a:cubicBezTo>
                  <a:cubicBezTo>
                    <a:pt x="36" y="0"/>
                    <a:pt x="42" y="6"/>
                    <a:pt x="41" y="20"/>
                  </a:cubicBezTo>
                  <a:cubicBezTo>
                    <a:pt x="28" y="20"/>
                    <a:pt x="28" y="20"/>
                    <a:pt x="28" y="20"/>
                  </a:cubicBezTo>
                  <a:cubicBezTo>
                    <a:pt x="28" y="15"/>
                    <a:pt x="27" y="10"/>
                    <a:pt x="22" y="10"/>
                  </a:cubicBezTo>
                  <a:cubicBezTo>
                    <a:pt x="18" y="10"/>
                    <a:pt x="15" y="12"/>
                    <a:pt x="15" y="17"/>
                  </a:cubicBezTo>
                  <a:cubicBezTo>
                    <a:pt x="15" y="29"/>
                    <a:pt x="42" y="28"/>
                    <a:pt x="42" y="48"/>
                  </a:cubicBezTo>
                  <a:cubicBezTo>
                    <a:pt x="42" y="65"/>
                    <a:pt x="30" y="67"/>
                    <a:pt x="20" y="67"/>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41">
              <a:extLst>
                <a:ext uri="{FF2B5EF4-FFF2-40B4-BE49-F238E27FC236}">
                  <a16:creationId xmlns:a16="http://schemas.microsoft.com/office/drawing/2014/main" id="{8697FAD8-7089-45A3-B834-E21E2E1B226F}"/>
                </a:ext>
              </a:extLst>
            </p:cNvPr>
            <p:cNvSpPr>
              <a:spLocks/>
            </p:cNvSpPr>
            <p:nvPr/>
          </p:nvSpPr>
          <p:spPr bwMode="auto">
            <a:xfrm>
              <a:off x="2678" y="2167"/>
              <a:ext cx="88" cy="174"/>
            </a:xfrm>
            <a:custGeom>
              <a:avLst/>
              <a:gdLst>
                <a:gd name="T0" fmla="*/ 0 w 88"/>
                <a:gd name="T1" fmla="*/ 174 h 174"/>
                <a:gd name="T2" fmla="*/ 0 w 88"/>
                <a:gd name="T3" fmla="*/ 0 h 174"/>
                <a:gd name="T4" fmla="*/ 88 w 88"/>
                <a:gd name="T5" fmla="*/ 0 h 174"/>
                <a:gd name="T6" fmla="*/ 88 w 88"/>
                <a:gd name="T7" fmla="*/ 27 h 174"/>
                <a:gd name="T8" fmla="*/ 35 w 88"/>
                <a:gd name="T9" fmla="*/ 27 h 174"/>
                <a:gd name="T10" fmla="*/ 35 w 88"/>
                <a:gd name="T11" fmla="*/ 72 h 174"/>
                <a:gd name="T12" fmla="*/ 85 w 88"/>
                <a:gd name="T13" fmla="*/ 72 h 174"/>
                <a:gd name="T14" fmla="*/ 85 w 88"/>
                <a:gd name="T15" fmla="*/ 99 h 174"/>
                <a:gd name="T16" fmla="*/ 35 w 88"/>
                <a:gd name="T17" fmla="*/ 99 h 174"/>
                <a:gd name="T18" fmla="*/ 35 w 88"/>
                <a:gd name="T19" fmla="*/ 174 h 174"/>
                <a:gd name="T20" fmla="*/ 0 w 88"/>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0" y="174"/>
                  </a:moveTo>
                  <a:lnTo>
                    <a:pt x="0" y="0"/>
                  </a:lnTo>
                  <a:lnTo>
                    <a:pt x="88" y="0"/>
                  </a:lnTo>
                  <a:lnTo>
                    <a:pt x="88" y="27"/>
                  </a:lnTo>
                  <a:lnTo>
                    <a:pt x="35" y="27"/>
                  </a:lnTo>
                  <a:lnTo>
                    <a:pt x="35" y="72"/>
                  </a:lnTo>
                  <a:lnTo>
                    <a:pt x="85" y="72"/>
                  </a:lnTo>
                  <a:lnTo>
                    <a:pt x="85" y="99"/>
                  </a:lnTo>
                  <a:lnTo>
                    <a:pt x="35" y="99"/>
                  </a:lnTo>
                  <a:lnTo>
                    <a:pt x="35"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42">
              <a:extLst>
                <a:ext uri="{FF2B5EF4-FFF2-40B4-BE49-F238E27FC236}">
                  <a16:creationId xmlns:a16="http://schemas.microsoft.com/office/drawing/2014/main" id="{6AF14A34-8398-4F47-AD6F-B96EFDDADC62}"/>
                </a:ext>
              </a:extLst>
            </p:cNvPr>
            <p:cNvSpPr>
              <a:spLocks/>
            </p:cNvSpPr>
            <p:nvPr/>
          </p:nvSpPr>
          <p:spPr bwMode="auto">
            <a:xfrm>
              <a:off x="2833" y="2164"/>
              <a:ext cx="109" cy="179"/>
            </a:xfrm>
            <a:custGeom>
              <a:avLst/>
              <a:gdLst>
                <a:gd name="T0" fmla="*/ 0 w 41"/>
                <a:gd name="T1" fmla="*/ 33 h 67"/>
                <a:gd name="T2" fmla="*/ 22 w 41"/>
                <a:gd name="T3" fmla="*/ 0 h 67"/>
                <a:gd name="T4" fmla="*/ 40 w 41"/>
                <a:gd name="T5" fmla="*/ 22 h 67"/>
                <a:gd name="T6" fmla="*/ 27 w 41"/>
                <a:gd name="T7" fmla="*/ 22 h 67"/>
                <a:gd name="T8" fmla="*/ 22 w 41"/>
                <a:gd name="T9" fmla="*/ 10 h 67"/>
                <a:gd name="T10" fmla="*/ 13 w 41"/>
                <a:gd name="T11" fmla="*/ 33 h 67"/>
                <a:gd name="T12" fmla="*/ 22 w 41"/>
                <a:gd name="T13" fmla="*/ 57 h 67"/>
                <a:gd name="T14" fmla="*/ 28 w 41"/>
                <a:gd name="T15" fmla="*/ 44 h 67"/>
                <a:gd name="T16" fmla="*/ 41 w 41"/>
                <a:gd name="T17" fmla="*/ 44 h 67"/>
                <a:gd name="T18" fmla="*/ 22 w 41"/>
                <a:gd name="T19" fmla="*/ 67 h 67"/>
                <a:gd name="T20" fmla="*/ 0 w 41"/>
                <a:gd name="T21"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0" y="33"/>
                  </a:moveTo>
                  <a:cubicBezTo>
                    <a:pt x="0" y="16"/>
                    <a:pt x="0" y="0"/>
                    <a:pt x="22" y="0"/>
                  </a:cubicBezTo>
                  <a:cubicBezTo>
                    <a:pt x="35" y="0"/>
                    <a:pt x="41" y="8"/>
                    <a:pt x="40" y="22"/>
                  </a:cubicBezTo>
                  <a:cubicBezTo>
                    <a:pt x="27" y="22"/>
                    <a:pt x="27" y="22"/>
                    <a:pt x="27" y="22"/>
                  </a:cubicBezTo>
                  <a:cubicBezTo>
                    <a:pt x="27" y="13"/>
                    <a:pt x="26" y="10"/>
                    <a:pt x="22" y="10"/>
                  </a:cubicBezTo>
                  <a:cubicBezTo>
                    <a:pt x="14" y="10"/>
                    <a:pt x="13" y="17"/>
                    <a:pt x="13" y="33"/>
                  </a:cubicBezTo>
                  <a:cubicBezTo>
                    <a:pt x="13" y="50"/>
                    <a:pt x="14" y="57"/>
                    <a:pt x="22" y="57"/>
                  </a:cubicBezTo>
                  <a:cubicBezTo>
                    <a:pt x="28" y="57"/>
                    <a:pt x="28" y="49"/>
                    <a:pt x="28" y="44"/>
                  </a:cubicBezTo>
                  <a:cubicBezTo>
                    <a:pt x="41" y="44"/>
                    <a:pt x="41" y="44"/>
                    <a:pt x="41" y="44"/>
                  </a:cubicBezTo>
                  <a:cubicBezTo>
                    <a:pt x="41" y="61"/>
                    <a:pt x="34" y="67"/>
                    <a:pt x="22" y="67"/>
                  </a:cubicBezTo>
                  <a:cubicBezTo>
                    <a:pt x="0" y="67"/>
                    <a:pt x="0" y="50"/>
                    <a:pt x="0" y="33"/>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43">
              <a:extLst>
                <a:ext uri="{FF2B5EF4-FFF2-40B4-BE49-F238E27FC236}">
                  <a16:creationId xmlns:a16="http://schemas.microsoft.com/office/drawing/2014/main" id="{2665A5CB-C2B4-419A-BF66-4EE97A09FBBA}"/>
                </a:ext>
              </a:extLst>
            </p:cNvPr>
            <p:cNvSpPr>
              <a:spLocks/>
            </p:cNvSpPr>
            <p:nvPr/>
          </p:nvSpPr>
          <p:spPr bwMode="auto">
            <a:xfrm>
              <a:off x="2963" y="2167"/>
              <a:ext cx="94" cy="174"/>
            </a:xfrm>
            <a:custGeom>
              <a:avLst/>
              <a:gdLst>
                <a:gd name="T0" fmla="*/ 0 w 94"/>
                <a:gd name="T1" fmla="*/ 174 h 174"/>
                <a:gd name="T2" fmla="*/ 0 w 94"/>
                <a:gd name="T3" fmla="*/ 0 h 174"/>
                <a:gd name="T4" fmla="*/ 94 w 94"/>
                <a:gd name="T5" fmla="*/ 0 h 174"/>
                <a:gd name="T6" fmla="*/ 94 w 94"/>
                <a:gd name="T7" fmla="*/ 27 h 174"/>
                <a:gd name="T8" fmla="*/ 35 w 94"/>
                <a:gd name="T9" fmla="*/ 27 h 174"/>
                <a:gd name="T10" fmla="*/ 35 w 94"/>
                <a:gd name="T11" fmla="*/ 69 h 174"/>
                <a:gd name="T12" fmla="*/ 89 w 94"/>
                <a:gd name="T13" fmla="*/ 69 h 174"/>
                <a:gd name="T14" fmla="*/ 89 w 94"/>
                <a:gd name="T15" fmla="*/ 96 h 174"/>
                <a:gd name="T16" fmla="*/ 35 w 94"/>
                <a:gd name="T17" fmla="*/ 96 h 174"/>
                <a:gd name="T18" fmla="*/ 35 w 94"/>
                <a:gd name="T19" fmla="*/ 147 h 174"/>
                <a:gd name="T20" fmla="*/ 94 w 94"/>
                <a:gd name="T21" fmla="*/ 147 h 174"/>
                <a:gd name="T22" fmla="*/ 94 w 94"/>
                <a:gd name="T23" fmla="*/ 174 h 174"/>
                <a:gd name="T24" fmla="*/ 0 w 94"/>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 h="174">
                  <a:moveTo>
                    <a:pt x="0" y="174"/>
                  </a:moveTo>
                  <a:lnTo>
                    <a:pt x="0" y="0"/>
                  </a:lnTo>
                  <a:lnTo>
                    <a:pt x="94" y="0"/>
                  </a:lnTo>
                  <a:lnTo>
                    <a:pt x="94" y="27"/>
                  </a:lnTo>
                  <a:lnTo>
                    <a:pt x="35" y="27"/>
                  </a:lnTo>
                  <a:lnTo>
                    <a:pt x="35" y="69"/>
                  </a:lnTo>
                  <a:lnTo>
                    <a:pt x="89" y="69"/>
                  </a:lnTo>
                  <a:lnTo>
                    <a:pt x="89" y="96"/>
                  </a:lnTo>
                  <a:lnTo>
                    <a:pt x="35" y="96"/>
                  </a:lnTo>
                  <a:lnTo>
                    <a:pt x="35" y="147"/>
                  </a:lnTo>
                  <a:lnTo>
                    <a:pt x="94" y="147"/>
                  </a:lnTo>
                  <a:lnTo>
                    <a:pt x="94"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44">
              <a:extLst>
                <a:ext uri="{FF2B5EF4-FFF2-40B4-BE49-F238E27FC236}">
                  <a16:creationId xmlns:a16="http://schemas.microsoft.com/office/drawing/2014/main" id="{235FB371-4164-4BBD-A61F-F527FD7983BE}"/>
                </a:ext>
              </a:extLst>
            </p:cNvPr>
            <p:cNvSpPr>
              <a:spLocks/>
            </p:cNvSpPr>
            <p:nvPr/>
          </p:nvSpPr>
          <p:spPr bwMode="auto">
            <a:xfrm>
              <a:off x="3081" y="2167"/>
              <a:ext cx="125" cy="174"/>
            </a:xfrm>
            <a:custGeom>
              <a:avLst/>
              <a:gdLst>
                <a:gd name="T0" fmla="*/ 0 w 125"/>
                <a:gd name="T1" fmla="*/ 174 h 174"/>
                <a:gd name="T2" fmla="*/ 0 w 125"/>
                <a:gd name="T3" fmla="*/ 0 h 174"/>
                <a:gd name="T4" fmla="*/ 48 w 125"/>
                <a:gd name="T5" fmla="*/ 0 h 174"/>
                <a:gd name="T6" fmla="*/ 93 w 125"/>
                <a:gd name="T7" fmla="*/ 120 h 174"/>
                <a:gd name="T8" fmla="*/ 93 w 125"/>
                <a:gd name="T9" fmla="*/ 120 h 174"/>
                <a:gd name="T10" fmla="*/ 93 w 125"/>
                <a:gd name="T11" fmla="*/ 0 h 174"/>
                <a:gd name="T12" fmla="*/ 125 w 125"/>
                <a:gd name="T13" fmla="*/ 0 h 174"/>
                <a:gd name="T14" fmla="*/ 125 w 125"/>
                <a:gd name="T15" fmla="*/ 174 h 174"/>
                <a:gd name="T16" fmla="*/ 80 w 125"/>
                <a:gd name="T17" fmla="*/ 174 h 174"/>
                <a:gd name="T18" fmla="*/ 32 w 125"/>
                <a:gd name="T19" fmla="*/ 48 h 174"/>
                <a:gd name="T20" fmla="*/ 32 w 125"/>
                <a:gd name="T21" fmla="*/ 48 h 174"/>
                <a:gd name="T22" fmla="*/ 32 w 125"/>
                <a:gd name="T23" fmla="*/ 174 h 174"/>
                <a:gd name="T24" fmla="*/ 0 w 125"/>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74">
                  <a:moveTo>
                    <a:pt x="0" y="174"/>
                  </a:moveTo>
                  <a:lnTo>
                    <a:pt x="0" y="0"/>
                  </a:lnTo>
                  <a:lnTo>
                    <a:pt x="48" y="0"/>
                  </a:lnTo>
                  <a:lnTo>
                    <a:pt x="93" y="120"/>
                  </a:lnTo>
                  <a:lnTo>
                    <a:pt x="93" y="120"/>
                  </a:lnTo>
                  <a:lnTo>
                    <a:pt x="93" y="0"/>
                  </a:lnTo>
                  <a:lnTo>
                    <a:pt x="125" y="0"/>
                  </a:lnTo>
                  <a:lnTo>
                    <a:pt x="125" y="174"/>
                  </a:lnTo>
                  <a:lnTo>
                    <a:pt x="80" y="174"/>
                  </a:lnTo>
                  <a:lnTo>
                    <a:pt x="32" y="48"/>
                  </a:lnTo>
                  <a:lnTo>
                    <a:pt x="32" y="48"/>
                  </a:lnTo>
                  <a:lnTo>
                    <a:pt x="32"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45">
              <a:extLst>
                <a:ext uri="{FF2B5EF4-FFF2-40B4-BE49-F238E27FC236}">
                  <a16:creationId xmlns:a16="http://schemas.microsoft.com/office/drawing/2014/main" id="{AFA89154-7A88-42CC-8734-392222ED9B78}"/>
                </a:ext>
              </a:extLst>
            </p:cNvPr>
            <p:cNvSpPr>
              <a:spLocks/>
            </p:cNvSpPr>
            <p:nvPr/>
          </p:nvSpPr>
          <p:spPr bwMode="auto">
            <a:xfrm>
              <a:off x="3222" y="2167"/>
              <a:ext cx="115" cy="174"/>
            </a:xfrm>
            <a:custGeom>
              <a:avLst/>
              <a:gdLst>
                <a:gd name="T0" fmla="*/ 115 w 115"/>
                <a:gd name="T1" fmla="*/ 0 h 174"/>
                <a:gd name="T2" fmla="*/ 115 w 115"/>
                <a:gd name="T3" fmla="*/ 29 h 174"/>
                <a:gd name="T4" fmla="*/ 75 w 115"/>
                <a:gd name="T5" fmla="*/ 29 h 174"/>
                <a:gd name="T6" fmla="*/ 75 w 115"/>
                <a:gd name="T7" fmla="*/ 174 h 174"/>
                <a:gd name="T8" fmla="*/ 40 w 115"/>
                <a:gd name="T9" fmla="*/ 174 h 174"/>
                <a:gd name="T10" fmla="*/ 40 w 115"/>
                <a:gd name="T11" fmla="*/ 29 h 174"/>
                <a:gd name="T12" fmla="*/ 0 w 115"/>
                <a:gd name="T13" fmla="*/ 29 h 174"/>
                <a:gd name="T14" fmla="*/ 0 w 115"/>
                <a:gd name="T15" fmla="*/ 0 h 174"/>
                <a:gd name="T16" fmla="*/ 115 w 115"/>
                <a:gd name="T17"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74">
                  <a:moveTo>
                    <a:pt x="115" y="0"/>
                  </a:moveTo>
                  <a:lnTo>
                    <a:pt x="115" y="29"/>
                  </a:lnTo>
                  <a:lnTo>
                    <a:pt x="75" y="29"/>
                  </a:lnTo>
                  <a:lnTo>
                    <a:pt x="75" y="174"/>
                  </a:lnTo>
                  <a:lnTo>
                    <a:pt x="40" y="174"/>
                  </a:lnTo>
                  <a:lnTo>
                    <a:pt x="40" y="29"/>
                  </a:lnTo>
                  <a:lnTo>
                    <a:pt x="0" y="29"/>
                  </a:lnTo>
                  <a:lnTo>
                    <a:pt x="0" y="0"/>
                  </a:lnTo>
                  <a:lnTo>
                    <a:pt x="115" y="0"/>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46">
              <a:extLst>
                <a:ext uri="{FF2B5EF4-FFF2-40B4-BE49-F238E27FC236}">
                  <a16:creationId xmlns:a16="http://schemas.microsoft.com/office/drawing/2014/main" id="{978FE8C9-555E-4CBE-B8AE-1FF0B1065394}"/>
                </a:ext>
              </a:extLst>
            </p:cNvPr>
            <p:cNvSpPr>
              <a:spLocks/>
            </p:cNvSpPr>
            <p:nvPr/>
          </p:nvSpPr>
          <p:spPr bwMode="auto">
            <a:xfrm>
              <a:off x="3353" y="2167"/>
              <a:ext cx="93" cy="174"/>
            </a:xfrm>
            <a:custGeom>
              <a:avLst/>
              <a:gdLst>
                <a:gd name="T0" fmla="*/ 0 w 93"/>
                <a:gd name="T1" fmla="*/ 174 h 174"/>
                <a:gd name="T2" fmla="*/ 0 w 93"/>
                <a:gd name="T3" fmla="*/ 0 h 174"/>
                <a:gd name="T4" fmla="*/ 91 w 93"/>
                <a:gd name="T5" fmla="*/ 0 h 174"/>
                <a:gd name="T6" fmla="*/ 91 w 93"/>
                <a:gd name="T7" fmla="*/ 27 h 174"/>
                <a:gd name="T8" fmla="*/ 35 w 93"/>
                <a:gd name="T9" fmla="*/ 27 h 174"/>
                <a:gd name="T10" fmla="*/ 35 w 93"/>
                <a:gd name="T11" fmla="*/ 69 h 174"/>
                <a:gd name="T12" fmla="*/ 88 w 93"/>
                <a:gd name="T13" fmla="*/ 69 h 174"/>
                <a:gd name="T14" fmla="*/ 88 w 93"/>
                <a:gd name="T15" fmla="*/ 96 h 174"/>
                <a:gd name="T16" fmla="*/ 35 w 93"/>
                <a:gd name="T17" fmla="*/ 96 h 174"/>
                <a:gd name="T18" fmla="*/ 35 w 93"/>
                <a:gd name="T19" fmla="*/ 147 h 174"/>
                <a:gd name="T20" fmla="*/ 93 w 93"/>
                <a:gd name="T21" fmla="*/ 147 h 174"/>
                <a:gd name="T22" fmla="*/ 93 w 93"/>
                <a:gd name="T23" fmla="*/ 174 h 174"/>
                <a:gd name="T24" fmla="*/ 0 w 93"/>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74">
                  <a:moveTo>
                    <a:pt x="0" y="174"/>
                  </a:moveTo>
                  <a:lnTo>
                    <a:pt x="0" y="0"/>
                  </a:lnTo>
                  <a:lnTo>
                    <a:pt x="91" y="0"/>
                  </a:lnTo>
                  <a:lnTo>
                    <a:pt x="91" y="27"/>
                  </a:lnTo>
                  <a:lnTo>
                    <a:pt x="35" y="27"/>
                  </a:lnTo>
                  <a:lnTo>
                    <a:pt x="35" y="69"/>
                  </a:lnTo>
                  <a:lnTo>
                    <a:pt x="88" y="69"/>
                  </a:lnTo>
                  <a:lnTo>
                    <a:pt x="88" y="96"/>
                  </a:lnTo>
                  <a:lnTo>
                    <a:pt x="35" y="96"/>
                  </a:lnTo>
                  <a:lnTo>
                    <a:pt x="35" y="147"/>
                  </a:lnTo>
                  <a:lnTo>
                    <a:pt x="93" y="147"/>
                  </a:lnTo>
                  <a:lnTo>
                    <a:pt x="93"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47">
              <a:extLst>
                <a:ext uri="{FF2B5EF4-FFF2-40B4-BE49-F238E27FC236}">
                  <a16:creationId xmlns:a16="http://schemas.microsoft.com/office/drawing/2014/main" id="{C91F6CE5-AFD2-4CFB-9C52-32BFD9C432FB}"/>
                </a:ext>
              </a:extLst>
            </p:cNvPr>
            <p:cNvSpPr>
              <a:spLocks noEditPoints="1"/>
            </p:cNvSpPr>
            <p:nvPr/>
          </p:nvSpPr>
          <p:spPr bwMode="auto">
            <a:xfrm>
              <a:off x="3468" y="2167"/>
              <a:ext cx="109" cy="174"/>
            </a:xfrm>
            <a:custGeom>
              <a:avLst/>
              <a:gdLst>
                <a:gd name="T0" fmla="*/ 14 w 41"/>
                <a:gd name="T1" fmla="*/ 65 h 65"/>
                <a:gd name="T2" fmla="*/ 0 w 41"/>
                <a:gd name="T3" fmla="*/ 65 h 65"/>
                <a:gd name="T4" fmla="*/ 0 w 41"/>
                <a:gd name="T5" fmla="*/ 0 h 65"/>
                <a:gd name="T6" fmla="*/ 25 w 41"/>
                <a:gd name="T7" fmla="*/ 0 h 65"/>
                <a:gd name="T8" fmla="*/ 40 w 41"/>
                <a:gd name="T9" fmla="*/ 17 h 65"/>
                <a:gd name="T10" fmla="*/ 28 w 41"/>
                <a:gd name="T11" fmla="*/ 33 h 65"/>
                <a:gd name="T12" fmla="*/ 28 w 41"/>
                <a:gd name="T13" fmla="*/ 33 h 65"/>
                <a:gd name="T14" fmla="*/ 39 w 41"/>
                <a:gd name="T15" fmla="*/ 46 h 65"/>
                <a:gd name="T16" fmla="*/ 41 w 41"/>
                <a:gd name="T17" fmla="*/ 65 h 65"/>
                <a:gd name="T18" fmla="*/ 28 w 41"/>
                <a:gd name="T19" fmla="*/ 65 h 65"/>
                <a:gd name="T20" fmla="*/ 26 w 41"/>
                <a:gd name="T21" fmla="*/ 52 h 65"/>
                <a:gd name="T22" fmla="*/ 17 w 41"/>
                <a:gd name="T23" fmla="*/ 38 h 65"/>
                <a:gd name="T24" fmla="*/ 14 w 41"/>
                <a:gd name="T25" fmla="*/ 38 h 65"/>
                <a:gd name="T26" fmla="*/ 14 w 41"/>
                <a:gd name="T27" fmla="*/ 65 h 65"/>
                <a:gd name="T28" fmla="*/ 14 w 41"/>
                <a:gd name="T29" fmla="*/ 28 h 65"/>
                <a:gd name="T30" fmla="*/ 19 w 41"/>
                <a:gd name="T31" fmla="*/ 28 h 65"/>
                <a:gd name="T32" fmla="*/ 26 w 41"/>
                <a:gd name="T33" fmla="*/ 19 h 65"/>
                <a:gd name="T34" fmla="*/ 19 w 41"/>
                <a:gd name="T35" fmla="*/ 10 h 65"/>
                <a:gd name="T36" fmla="*/ 14 w 41"/>
                <a:gd name="T37" fmla="*/ 10 h 65"/>
                <a:gd name="T38" fmla="*/ 14 w 41"/>
                <a:gd name="T39" fmla="*/ 2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65">
                  <a:moveTo>
                    <a:pt x="14" y="65"/>
                  </a:moveTo>
                  <a:cubicBezTo>
                    <a:pt x="0" y="65"/>
                    <a:pt x="0" y="65"/>
                    <a:pt x="0" y="65"/>
                  </a:cubicBezTo>
                  <a:cubicBezTo>
                    <a:pt x="0" y="0"/>
                    <a:pt x="0" y="0"/>
                    <a:pt x="0" y="0"/>
                  </a:cubicBezTo>
                  <a:cubicBezTo>
                    <a:pt x="25" y="0"/>
                    <a:pt x="25" y="0"/>
                    <a:pt x="25" y="0"/>
                  </a:cubicBezTo>
                  <a:cubicBezTo>
                    <a:pt x="34" y="0"/>
                    <a:pt x="40" y="6"/>
                    <a:pt x="40" y="17"/>
                  </a:cubicBezTo>
                  <a:cubicBezTo>
                    <a:pt x="40" y="25"/>
                    <a:pt x="36" y="32"/>
                    <a:pt x="28" y="33"/>
                  </a:cubicBezTo>
                  <a:cubicBezTo>
                    <a:pt x="28" y="33"/>
                    <a:pt x="28" y="33"/>
                    <a:pt x="28" y="33"/>
                  </a:cubicBezTo>
                  <a:cubicBezTo>
                    <a:pt x="31" y="33"/>
                    <a:pt x="39" y="34"/>
                    <a:pt x="39" y="46"/>
                  </a:cubicBezTo>
                  <a:cubicBezTo>
                    <a:pt x="39" y="50"/>
                    <a:pt x="40" y="62"/>
                    <a:pt x="41" y="65"/>
                  </a:cubicBezTo>
                  <a:cubicBezTo>
                    <a:pt x="28" y="65"/>
                    <a:pt x="28" y="65"/>
                    <a:pt x="28" y="65"/>
                  </a:cubicBezTo>
                  <a:cubicBezTo>
                    <a:pt x="26" y="61"/>
                    <a:pt x="26" y="56"/>
                    <a:pt x="26" y="52"/>
                  </a:cubicBezTo>
                  <a:cubicBezTo>
                    <a:pt x="26" y="45"/>
                    <a:pt x="27" y="38"/>
                    <a:pt x="17" y="38"/>
                  </a:cubicBezTo>
                  <a:cubicBezTo>
                    <a:pt x="14" y="38"/>
                    <a:pt x="14" y="38"/>
                    <a:pt x="14" y="38"/>
                  </a:cubicBezTo>
                  <a:lnTo>
                    <a:pt x="14" y="65"/>
                  </a:lnTo>
                  <a:close/>
                  <a:moveTo>
                    <a:pt x="14" y="28"/>
                  </a:moveTo>
                  <a:cubicBezTo>
                    <a:pt x="19" y="28"/>
                    <a:pt x="19" y="28"/>
                    <a:pt x="19" y="28"/>
                  </a:cubicBezTo>
                  <a:cubicBezTo>
                    <a:pt x="25" y="28"/>
                    <a:pt x="26" y="23"/>
                    <a:pt x="26" y="19"/>
                  </a:cubicBezTo>
                  <a:cubicBezTo>
                    <a:pt x="26" y="12"/>
                    <a:pt x="24" y="10"/>
                    <a:pt x="19" y="10"/>
                  </a:cubicBezTo>
                  <a:cubicBezTo>
                    <a:pt x="14" y="10"/>
                    <a:pt x="14" y="10"/>
                    <a:pt x="14" y="10"/>
                  </a:cubicBezTo>
                  <a:lnTo>
                    <a:pt x="14" y="28"/>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48">
              <a:extLst>
                <a:ext uri="{FF2B5EF4-FFF2-40B4-BE49-F238E27FC236}">
                  <a16:creationId xmlns:a16="http://schemas.microsoft.com/office/drawing/2014/main" id="{E6D126F0-80A0-45E7-A90C-F5BBFFE6D253}"/>
                </a:ext>
              </a:extLst>
            </p:cNvPr>
            <p:cNvSpPr>
              <a:spLocks/>
            </p:cNvSpPr>
            <p:nvPr/>
          </p:nvSpPr>
          <p:spPr bwMode="auto">
            <a:xfrm>
              <a:off x="3649" y="2167"/>
              <a:ext cx="88" cy="174"/>
            </a:xfrm>
            <a:custGeom>
              <a:avLst/>
              <a:gdLst>
                <a:gd name="T0" fmla="*/ 0 w 88"/>
                <a:gd name="T1" fmla="*/ 174 h 174"/>
                <a:gd name="T2" fmla="*/ 0 w 88"/>
                <a:gd name="T3" fmla="*/ 0 h 174"/>
                <a:gd name="T4" fmla="*/ 88 w 88"/>
                <a:gd name="T5" fmla="*/ 0 h 174"/>
                <a:gd name="T6" fmla="*/ 88 w 88"/>
                <a:gd name="T7" fmla="*/ 27 h 174"/>
                <a:gd name="T8" fmla="*/ 38 w 88"/>
                <a:gd name="T9" fmla="*/ 27 h 174"/>
                <a:gd name="T10" fmla="*/ 38 w 88"/>
                <a:gd name="T11" fmla="*/ 72 h 174"/>
                <a:gd name="T12" fmla="*/ 86 w 88"/>
                <a:gd name="T13" fmla="*/ 72 h 174"/>
                <a:gd name="T14" fmla="*/ 86 w 88"/>
                <a:gd name="T15" fmla="*/ 99 h 174"/>
                <a:gd name="T16" fmla="*/ 38 w 88"/>
                <a:gd name="T17" fmla="*/ 99 h 174"/>
                <a:gd name="T18" fmla="*/ 38 w 88"/>
                <a:gd name="T19" fmla="*/ 174 h 174"/>
                <a:gd name="T20" fmla="*/ 0 w 88"/>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0" y="174"/>
                  </a:moveTo>
                  <a:lnTo>
                    <a:pt x="0" y="0"/>
                  </a:lnTo>
                  <a:lnTo>
                    <a:pt x="88" y="0"/>
                  </a:lnTo>
                  <a:lnTo>
                    <a:pt x="88" y="27"/>
                  </a:lnTo>
                  <a:lnTo>
                    <a:pt x="38" y="27"/>
                  </a:lnTo>
                  <a:lnTo>
                    <a:pt x="38" y="72"/>
                  </a:lnTo>
                  <a:lnTo>
                    <a:pt x="86" y="72"/>
                  </a:lnTo>
                  <a:lnTo>
                    <a:pt x="86" y="99"/>
                  </a:lnTo>
                  <a:lnTo>
                    <a:pt x="38" y="99"/>
                  </a:lnTo>
                  <a:lnTo>
                    <a:pt x="38"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49">
              <a:extLst>
                <a:ext uri="{FF2B5EF4-FFF2-40B4-BE49-F238E27FC236}">
                  <a16:creationId xmlns:a16="http://schemas.microsoft.com/office/drawing/2014/main" id="{C7FA5A7F-3ECB-43B4-9754-092CA3C4A3EA}"/>
                </a:ext>
              </a:extLst>
            </p:cNvPr>
            <p:cNvSpPr>
              <a:spLocks noEditPoints="1"/>
            </p:cNvSpPr>
            <p:nvPr/>
          </p:nvSpPr>
          <p:spPr bwMode="auto">
            <a:xfrm>
              <a:off x="3753" y="2164"/>
              <a:ext cx="115" cy="179"/>
            </a:xfrm>
            <a:custGeom>
              <a:avLst/>
              <a:gdLst>
                <a:gd name="T0" fmla="*/ 0 w 43"/>
                <a:gd name="T1" fmla="*/ 33 h 67"/>
                <a:gd name="T2" fmla="*/ 22 w 43"/>
                <a:gd name="T3" fmla="*/ 0 h 67"/>
                <a:gd name="T4" fmla="*/ 43 w 43"/>
                <a:gd name="T5" fmla="*/ 33 h 67"/>
                <a:gd name="T6" fmla="*/ 22 w 43"/>
                <a:gd name="T7" fmla="*/ 67 h 67"/>
                <a:gd name="T8" fmla="*/ 0 w 43"/>
                <a:gd name="T9" fmla="*/ 33 h 67"/>
                <a:gd name="T10" fmla="*/ 30 w 43"/>
                <a:gd name="T11" fmla="*/ 33 h 67"/>
                <a:gd name="T12" fmla="*/ 22 w 43"/>
                <a:gd name="T13" fmla="*/ 10 h 67"/>
                <a:gd name="T14" fmla="*/ 13 w 43"/>
                <a:gd name="T15" fmla="*/ 33 h 67"/>
                <a:gd name="T16" fmla="*/ 22 w 43"/>
                <a:gd name="T17" fmla="*/ 57 h 67"/>
                <a:gd name="T18" fmla="*/ 30 w 43"/>
                <a:gd name="T19"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67">
                  <a:moveTo>
                    <a:pt x="0" y="33"/>
                  </a:moveTo>
                  <a:cubicBezTo>
                    <a:pt x="0" y="16"/>
                    <a:pt x="0" y="0"/>
                    <a:pt x="22" y="0"/>
                  </a:cubicBezTo>
                  <a:cubicBezTo>
                    <a:pt x="43" y="0"/>
                    <a:pt x="43" y="16"/>
                    <a:pt x="43" y="33"/>
                  </a:cubicBezTo>
                  <a:cubicBezTo>
                    <a:pt x="43" y="50"/>
                    <a:pt x="43" y="67"/>
                    <a:pt x="22" y="67"/>
                  </a:cubicBezTo>
                  <a:cubicBezTo>
                    <a:pt x="0" y="67"/>
                    <a:pt x="0" y="50"/>
                    <a:pt x="0" y="33"/>
                  </a:cubicBezTo>
                  <a:moveTo>
                    <a:pt x="30" y="33"/>
                  </a:moveTo>
                  <a:cubicBezTo>
                    <a:pt x="30" y="17"/>
                    <a:pt x="29" y="10"/>
                    <a:pt x="22" y="10"/>
                  </a:cubicBezTo>
                  <a:cubicBezTo>
                    <a:pt x="14" y="10"/>
                    <a:pt x="13" y="17"/>
                    <a:pt x="13" y="33"/>
                  </a:cubicBezTo>
                  <a:cubicBezTo>
                    <a:pt x="13" y="50"/>
                    <a:pt x="14" y="57"/>
                    <a:pt x="22" y="57"/>
                  </a:cubicBezTo>
                  <a:cubicBezTo>
                    <a:pt x="29" y="57"/>
                    <a:pt x="30" y="50"/>
                    <a:pt x="30" y="33"/>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50">
              <a:extLst>
                <a:ext uri="{FF2B5EF4-FFF2-40B4-BE49-F238E27FC236}">
                  <a16:creationId xmlns:a16="http://schemas.microsoft.com/office/drawing/2014/main" id="{0BADA821-879C-4F7A-9838-9FEC12E85F8C}"/>
                </a:ext>
              </a:extLst>
            </p:cNvPr>
            <p:cNvSpPr>
              <a:spLocks noEditPoints="1"/>
            </p:cNvSpPr>
            <p:nvPr/>
          </p:nvSpPr>
          <p:spPr bwMode="auto">
            <a:xfrm>
              <a:off x="3897" y="2167"/>
              <a:ext cx="107" cy="174"/>
            </a:xfrm>
            <a:custGeom>
              <a:avLst/>
              <a:gdLst>
                <a:gd name="T0" fmla="*/ 13 w 40"/>
                <a:gd name="T1" fmla="*/ 65 h 65"/>
                <a:gd name="T2" fmla="*/ 0 w 40"/>
                <a:gd name="T3" fmla="*/ 65 h 65"/>
                <a:gd name="T4" fmla="*/ 0 w 40"/>
                <a:gd name="T5" fmla="*/ 0 h 65"/>
                <a:gd name="T6" fmla="*/ 24 w 40"/>
                <a:gd name="T7" fmla="*/ 0 h 65"/>
                <a:gd name="T8" fmla="*/ 39 w 40"/>
                <a:gd name="T9" fmla="*/ 17 h 65"/>
                <a:gd name="T10" fmla="*/ 27 w 40"/>
                <a:gd name="T11" fmla="*/ 33 h 65"/>
                <a:gd name="T12" fmla="*/ 27 w 40"/>
                <a:gd name="T13" fmla="*/ 33 h 65"/>
                <a:gd name="T14" fmla="*/ 39 w 40"/>
                <a:gd name="T15" fmla="*/ 46 h 65"/>
                <a:gd name="T16" fmla="*/ 40 w 40"/>
                <a:gd name="T17" fmla="*/ 65 h 65"/>
                <a:gd name="T18" fmla="*/ 27 w 40"/>
                <a:gd name="T19" fmla="*/ 65 h 65"/>
                <a:gd name="T20" fmla="*/ 26 w 40"/>
                <a:gd name="T21" fmla="*/ 52 h 65"/>
                <a:gd name="T22" fmla="*/ 16 w 40"/>
                <a:gd name="T23" fmla="*/ 38 h 65"/>
                <a:gd name="T24" fmla="*/ 13 w 40"/>
                <a:gd name="T25" fmla="*/ 38 h 65"/>
                <a:gd name="T26" fmla="*/ 13 w 40"/>
                <a:gd name="T27" fmla="*/ 65 h 65"/>
                <a:gd name="T28" fmla="*/ 13 w 40"/>
                <a:gd name="T29" fmla="*/ 28 h 65"/>
                <a:gd name="T30" fmla="*/ 19 w 40"/>
                <a:gd name="T31" fmla="*/ 28 h 65"/>
                <a:gd name="T32" fmla="*/ 26 w 40"/>
                <a:gd name="T33" fmla="*/ 19 h 65"/>
                <a:gd name="T34" fmla="*/ 19 w 40"/>
                <a:gd name="T35" fmla="*/ 10 h 65"/>
                <a:gd name="T36" fmla="*/ 13 w 40"/>
                <a:gd name="T37" fmla="*/ 10 h 65"/>
                <a:gd name="T38" fmla="*/ 13 w 40"/>
                <a:gd name="T39" fmla="*/ 2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65">
                  <a:moveTo>
                    <a:pt x="13" y="65"/>
                  </a:moveTo>
                  <a:cubicBezTo>
                    <a:pt x="0" y="65"/>
                    <a:pt x="0" y="65"/>
                    <a:pt x="0" y="65"/>
                  </a:cubicBezTo>
                  <a:cubicBezTo>
                    <a:pt x="0" y="0"/>
                    <a:pt x="0" y="0"/>
                    <a:pt x="0" y="0"/>
                  </a:cubicBezTo>
                  <a:cubicBezTo>
                    <a:pt x="24" y="0"/>
                    <a:pt x="24" y="0"/>
                    <a:pt x="24" y="0"/>
                  </a:cubicBezTo>
                  <a:cubicBezTo>
                    <a:pt x="33" y="0"/>
                    <a:pt x="39" y="6"/>
                    <a:pt x="39" y="17"/>
                  </a:cubicBezTo>
                  <a:cubicBezTo>
                    <a:pt x="39" y="25"/>
                    <a:pt x="36" y="32"/>
                    <a:pt x="27" y="33"/>
                  </a:cubicBezTo>
                  <a:cubicBezTo>
                    <a:pt x="27" y="33"/>
                    <a:pt x="27" y="33"/>
                    <a:pt x="27" y="33"/>
                  </a:cubicBezTo>
                  <a:cubicBezTo>
                    <a:pt x="30" y="33"/>
                    <a:pt x="39" y="34"/>
                    <a:pt x="39" y="46"/>
                  </a:cubicBezTo>
                  <a:cubicBezTo>
                    <a:pt x="39" y="50"/>
                    <a:pt x="39" y="62"/>
                    <a:pt x="40" y="65"/>
                  </a:cubicBezTo>
                  <a:cubicBezTo>
                    <a:pt x="27" y="65"/>
                    <a:pt x="27" y="65"/>
                    <a:pt x="27" y="65"/>
                  </a:cubicBezTo>
                  <a:cubicBezTo>
                    <a:pt x="25" y="61"/>
                    <a:pt x="26" y="56"/>
                    <a:pt x="26" y="52"/>
                  </a:cubicBezTo>
                  <a:cubicBezTo>
                    <a:pt x="26" y="45"/>
                    <a:pt x="26" y="38"/>
                    <a:pt x="16" y="38"/>
                  </a:cubicBezTo>
                  <a:cubicBezTo>
                    <a:pt x="13" y="38"/>
                    <a:pt x="13" y="38"/>
                    <a:pt x="13" y="38"/>
                  </a:cubicBezTo>
                  <a:lnTo>
                    <a:pt x="13" y="65"/>
                  </a:lnTo>
                  <a:close/>
                  <a:moveTo>
                    <a:pt x="13" y="28"/>
                  </a:moveTo>
                  <a:cubicBezTo>
                    <a:pt x="19" y="28"/>
                    <a:pt x="19" y="28"/>
                    <a:pt x="19" y="28"/>
                  </a:cubicBezTo>
                  <a:cubicBezTo>
                    <a:pt x="24" y="28"/>
                    <a:pt x="26" y="23"/>
                    <a:pt x="26" y="19"/>
                  </a:cubicBezTo>
                  <a:cubicBezTo>
                    <a:pt x="26" y="12"/>
                    <a:pt x="23" y="10"/>
                    <a:pt x="19" y="10"/>
                  </a:cubicBezTo>
                  <a:cubicBezTo>
                    <a:pt x="13" y="10"/>
                    <a:pt x="13" y="10"/>
                    <a:pt x="13" y="10"/>
                  </a:cubicBezTo>
                  <a:lnTo>
                    <a:pt x="13" y="28"/>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51">
              <a:extLst>
                <a:ext uri="{FF2B5EF4-FFF2-40B4-BE49-F238E27FC236}">
                  <a16:creationId xmlns:a16="http://schemas.microsoft.com/office/drawing/2014/main" id="{99E9AF5D-F357-4BCB-91B9-A3A858F01565}"/>
                </a:ext>
              </a:extLst>
            </p:cNvPr>
            <p:cNvSpPr>
              <a:spLocks/>
            </p:cNvSpPr>
            <p:nvPr/>
          </p:nvSpPr>
          <p:spPr bwMode="auto">
            <a:xfrm>
              <a:off x="4074" y="2164"/>
              <a:ext cx="109" cy="179"/>
            </a:xfrm>
            <a:custGeom>
              <a:avLst/>
              <a:gdLst>
                <a:gd name="T0" fmla="*/ 19 w 41"/>
                <a:gd name="T1" fmla="*/ 67 h 67"/>
                <a:gd name="T2" fmla="*/ 0 w 41"/>
                <a:gd name="T3" fmla="*/ 46 h 67"/>
                <a:gd name="T4" fmla="*/ 14 w 41"/>
                <a:gd name="T5" fmla="*/ 46 h 67"/>
                <a:gd name="T6" fmla="*/ 21 w 41"/>
                <a:gd name="T7" fmla="*/ 57 h 67"/>
                <a:gd name="T8" fmla="*/ 28 w 41"/>
                <a:gd name="T9" fmla="*/ 50 h 67"/>
                <a:gd name="T10" fmla="*/ 1 w 41"/>
                <a:gd name="T11" fmla="*/ 18 h 67"/>
                <a:gd name="T12" fmla="*/ 22 w 41"/>
                <a:gd name="T13" fmla="*/ 0 h 67"/>
                <a:gd name="T14" fmla="*/ 40 w 41"/>
                <a:gd name="T15" fmla="*/ 20 h 67"/>
                <a:gd name="T16" fmla="*/ 28 w 41"/>
                <a:gd name="T17" fmla="*/ 20 h 67"/>
                <a:gd name="T18" fmla="*/ 21 w 41"/>
                <a:gd name="T19" fmla="*/ 10 h 67"/>
                <a:gd name="T20" fmla="*/ 15 w 41"/>
                <a:gd name="T21" fmla="*/ 17 h 67"/>
                <a:gd name="T22" fmla="*/ 41 w 41"/>
                <a:gd name="T23" fmla="*/ 48 h 67"/>
                <a:gd name="T24" fmla="*/ 19 w 41"/>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67">
                  <a:moveTo>
                    <a:pt x="19" y="67"/>
                  </a:moveTo>
                  <a:cubicBezTo>
                    <a:pt x="3" y="67"/>
                    <a:pt x="0" y="57"/>
                    <a:pt x="0" y="46"/>
                  </a:cubicBezTo>
                  <a:cubicBezTo>
                    <a:pt x="14" y="46"/>
                    <a:pt x="14" y="46"/>
                    <a:pt x="14" y="46"/>
                  </a:cubicBezTo>
                  <a:cubicBezTo>
                    <a:pt x="14" y="52"/>
                    <a:pt x="14" y="57"/>
                    <a:pt x="21" y="57"/>
                  </a:cubicBezTo>
                  <a:cubicBezTo>
                    <a:pt x="26" y="57"/>
                    <a:pt x="28" y="54"/>
                    <a:pt x="28" y="50"/>
                  </a:cubicBezTo>
                  <a:cubicBezTo>
                    <a:pt x="28" y="38"/>
                    <a:pt x="1" y="38"/>
                    <a:pt x="1" y="18"/>
                  </a:cubicBezTo>
                  <a:cubicBezTo>
                    <a:pt x="1" y="8"/>
                    <a:pt x="6" y="0"/>
                    <a:pt x="22" y="0"/>
                  </a:cubicBezTo>
                  <a:cubicBezTo>
                    <a:pt x="35" y="0"/>
                    <a:pt x="41" y="6"/>
                    <a:pt x="40" y="20"/>
                  </a:cubicBezTo>
                  <a:cubicBezTo>
                    <a:pt x="28" y="20"/>
                    <a:pt x="28" y="20"/>
                    <a:pt x="28" y="20"/>
                  </a:cubicBezTo>
                  <a:cubicBezTo>
                    <a:pt x="28" y="15"/>
                    <a:pt x="27" y="10"/>
                    <a:pt x="21" y="10"/>
                  </a:cubicBezTo>
                  <a:cubicBezTo>
                    <a:pt x="17" y="10"/>
                    <a:pt x="15" y="12"/>
                    <a:pt x="15" y="17"/>
                  </a:cubicBezTo>
                  <a:cubicBezTo>
                    <a:pt x="15" y="29"/>
                    <a:pt x="41" y="28"/>
                    <a:pt x="41" y="48"/>
                  </a:cubicBezTo>
                  <a:cubicBezTo>
                    <a:pt x="41" y="65"/>
                    <a:pt x="29" y="67"/>
                    <a:pt x="19" y="67"/>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52">
              <a:extLst>
                <a:ext uri="{FF2B5EF4-FFF2-40B4-BE49-F238E27FC236}">
                  <a16:creationId xmlns:a16="http://schemas.microsoft.com/office/drawing/2014/main" id="{71EE179D-4D1A-4423-828C-D5554FFFEB9E}"/>
                </a:ext>
              </a:extLst>
            </p:cNvPr>
            <p:cNvSpPr>
              <a:spLocks noEditPoints="1"/>
            </p:cNvSpPr>
            <p:nvPr/>
          </p:nvSpPr>
          <p:spPr bwMode="auto">
            <a:xfrm>
              <a:off x="4210" y="2167"/>
              <a:ext cx="106" cy="174"/>
            </a:xfrm>
            <a:custGeom>
              <a:avLst/>
              <a:gdLst>
                <a:gd name="T0" fmla="*/ 0 w 40"/>
                <a:gd name="T1" fmla="*/ 0 h 65"/>
                <a:gd name="T2" fmla="*/ 24 w 40"/>
                <a:gd name="T3" fmla="*/ 0 h 65"/>
                <a:gd name="T4" fmla="*/ 40 w 40"/>
                <a:gd name="T5" fmla="*/ 20 h 65"/>
                <a:gd name="T6" fmla="*/ 23 w 40"/>
                <a:gd name="T7" fmla="*/ 38 h 65"/>
                <a:gd name="T8" fmla="*/ 13 w 40"/>
                <a:gd name="T9" fmla="*/ 38 h 65"/>
                <a:gd name="T10" fmla="*/ 13 w 40"/>
                <a:gd name="T11" fmla="*/ 65 h 65"/>
                <a:gd name="T12" fmla="*/ 0 w 40"/>
                <a:gd name="T13" fmla="*/ 65 h 65"/>
                <a:gd name="T14" fmla="*/ 0 w 40"/>
                <a:gd name="T15" fmla="*/ 0 h 65"/>
                <a:gd name="T16" fmla="*/ 13 w 40"/>
                <a:gd name="T17" fmla="*/ 29 h 65"/>
                <a:gd name="T18" fmla="*/ 20 w 40"/>
                <a:gd name="T19" fmla="*/ 29 h 65"/>
                <a:gd name="T20" fmla="*/ 27 w 40"/>
                <a:gd name="T21" fmla="*/ 20 h 65"/>
                <a:gd name="T22" fmla="*/ 20 w 40"/>
                <a:gd name="T23" fmla="*/ 10 h 65"/>
                <a:gd name="T24" fmla="*/ 13 w 40"/>
                <a:gd name="T25" fmla="*/ 10 h 65"/>
                <a:gd name="T26" fmla="*/ 13 w 40"/>
                <a:gd name="T2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65">
                  <a:moveTo>
                    <a:pt x="0" y="0"/>
                  </a:moveTo>
                  <a:cubicBezTo>
                    <a:pt x="24" y="0"/>
                    <a:pt x="24" y="0"/>
                    <a:pt x="24" y="0"/>
                  </a:cubicBezTo>
                  <a:cubicBezTo>
                    <a:pt x="36" y="0"/>
                    <a:pt x="40" y="8"/>
                    <a:pt x="40" y="20"/>
                  </a:cubicBezTo>
                  <a:cubicBezTo>
                    <a:pt x="40" y="27"/>
                    <a:pt x="38" y="38"/>
                    <a:pt x="23" y="38"/>
                  </a:cubicBezTo>
                  <a:cubicBezTo>
                    <a:pt x="13" y="38"/>
                    <a:pt x="13" y="38"/>
                    <a:pt x="13" y="38"/>
                  </a:cubicBezTo>
                  <a:cubicBezTo>
                    <a:pt x="13" y="65"/>
                    <a:pt x="13" y="65"/>
                    <a:pt x="13" y="65"/>
                  </a:cubicBezTo>
                  <a:cubicBezTo>
                    <a:pt x="0" y="65"/>
                    <a:pt x="0" y="65"/>
                    <a:pt x="0" y="65"/>
                  </a:cubicBezTo>
                  <a:lnTo>
                    <a:pt x="0" y="0"/>
                  </a:lnTo>
                  <a:close/>
                  <a:moveTo>
                    <a:pt x="13" y="29"/>
                  </a:moveTo>
                  <a:cubicBezTo>
                    <a:pt x="20" y="29"/>
                    <a:pt x="20" y="29"/>
                    <a:pt x="20" y="29"/>
                  </a:cubicBezTo>
                  <a:cubicBezTo>
                    <a:pt x="24" y="29"/>
                    <a:pt x="27" y="24"/>
                    <a:pt x="27" y="20"/>
                  </a:cubicBezTo>
                  <a:cubicBezTo>
                    <a:pt x="27" y="15"/>
                    <a:pt x="26" y="10"/>
                    <a:pt x="20" y="10"/>
                  </a:cubicBezTo>
                  <a:cubicBezTo>
                    <a:pt x="13" y="10"/>
                    <a:pt x="13" y="10"/>
                    <a:pt x="13" y="10"/>
                  </a:cubicBezTo>
                  <a:lnTo>
                    <a:pt x="13" y="29"/>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53">
              <a:extLst>
                <a:ext uri="{FF2B5EF4-FFF2-40B4-BE49-F238E27FC236}">
                  <a16:creationId xmlns:a16="http://schemas.microsoft.com/office/drawing/2014/main" id="{2A045511-E843-4C05-8E89-D655634A63C1}"/>
                </a:ext>
              </a:extLst>
            </p:cNvPr>
            <p:cNvSpPr>
              <a:spLocks noEditPoints="1"/>
            </p:cNvSpPr>
            <p:nvPr/>
          </p:nvSpPr>
          <p:spPr bwMode="auto">
            <a:xfrm>
              <a:off x="4314" y="2167"/>
              <a:ext cx="138" cy="174"/>
            </a:xfrm>
            <a:custGeom>
              <a:avLst/>
              <a:gdLst>
                <a:gd name="T0" fmla="*/ 0 w 138"/>
                <a:gd name="T1" fmla="*/ 174 h 174"/>
                <a:gd name="T2" fmla="*/ 48 w 138"/>
                <a:gd name="T3" fmla="*/ 0 h 174"/>
                <a:gd name="T4" fmla="*/ 93 w 138"/>
                <a:gd name="T5" fmla="*/ 0 h 174"/>
                <a:gd name="T6" fmla="*/ 138 w 138"/>
                <a:gd name="T7" fmla="*/ 174 h 174"/>
                <a:gd name="T8" fmla="*/ 101 w 138"/>
                <a:gd name="T9" fmla="*/ 174 h 174"/>
                <a:gd name="T10" fmla="*/ 93 w 138"/>
                <a:gd name="T11" fmla="*/ 134 h 174"/>
                <a:gd name="T12" fmla="*/ 45 w 138"/>
                <a:gd name="T13" fmla="*/ 134 h 174"/>
                <a:gd name="T14" fmla="*/ 34 w 138"/>
                <a:gd name="T15" fmla="*/ 174 h 174"/>
                <a:gd name="T16" fmla="*/ 0 w 138"/>
                <a:gd name="T17" fmla="*/ 174 h 174"/>
                <a:gd name="T18" fmla="*/ 69 w 138"/>
                <a:gd name="T19" fmla="*/ 35 h 174"/>
                <a:gd name="T20" fmla="*/ 66 w 138"/>
                <a:gd name="T21" fmla="*/ 35 h 174"/>
                <a:gd name="T22" fmla="*/ 50 w 138"/>
                <a:gd name="T23" fmla="*/ 109 h 174"/>
                <a:gd name="T24" fmla="*/ 85 w 138"/>
                <a:gd name="T25" fmla="*/ 109 h 174"/>
                <a:gd name="T26" fmla="*/ 69 w 138"/>
                <a:gd name="T27" fmla="*/ 3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8" h="174">
                  <a:moveTo>
                    <a:pt x="0" y="174"/>
                  </a:moveTo>
                  <a:lnTo>
                    <a:pt x="48" y="0"/>
                  </a:lnTo>
                  <a:lnTo>
                    <a:pt x="93" y="0"/>
                  </a:lnTo>
                  <a:lnTo>
                    <a:pt x="138" y="174"/>
                  </a:lnTo>
                  <a:lnTo>
                    <a:pt x="101" y="174"/>
                  </a:lnTo>
                  <a:lnTo>
                    <a:pt x="93" y="134"/>
                  </a:lnTo>
                  <a:lnTo>
                    <a:pt x="45" y="134"/>
                  </a:lnTo>
                  <a:lnTo>
                    <a:pt x="34" y="174"/>
                  </a:lnTo>
                  <a:lnTo>
                    <a:pt x="0" y="174"/>
                  </a:lnTo>
                  <a:close/>
                  <a:moveTo>
                    <a:pt x="69" y="35"/>
                  </a:moveTo>
                  <a:lnTo>
                    <a:pt x="66" y="35"/>
                  </a:lnTo>
                  <a:lnTo>
                    <a:pt x="50" y="109"/>
                  </a:lnTo>
                  <a:lnTo>
                    <a:pt x="85" y="109"/>
                  </a:lnTo>
                  <a:lnTo>
                    <a:pt x="69" y="35"/>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54">
              <a:extLst>
                <a:ext uri="{FF2B5EF4-FFF2-40B4-BE49-F238E27FC236}">
                  <a16:creationId xmlns:a16="http://schemas.microsoft.com/office/drawing/2014/main" id="{E34E68C7-A72A-4031-A867-56B096F58351}"/>
                </a:ext>
              </a:extLst>
            </p:cNvPr>
            <p:cNvSpPr>
              <a:spLocks/>
            </p:cNvSpPr>
            <p:nvPr/>
          </p:nvSpPr>
          <p:spPr bwMode="auto">
            <a:xfrm>
              <a:off x="4468" y="2164"/>
              <a:ext cx="110" cy="179"/>
            </a:xfrm>
            <a:custGeom>
              <a:avLst/>
              <a:gdLst>
                <a:gd name="T0" fmla="*/ 0 w 41"/>
                <a:gd name="T1" fmla="*/ 33 h 67"/>
                <a:gd name="T2" fmla="*/ 21 w 41"/>
                <a:gd name="T3" fmla="*/ 0 h 67"/>
                <a:gd name="T4" fmla="*/ 40 w 41"/>
                <a:gd name="T5" fmla="*/ 22 h 67"/>
                <a:gd name="T6" fmla="*/ 27 w 41"/>
                <a:gd name="T7" fmla="*/ 22 h 67"/>
                <a:gd name="T8" fmla="*/ 21 w 41"/>
                <a:gd name="T9" fmla="*/ 10 h 67"/>
                <a:gd name="T10" fmla="*/ 13 w 41"/>
                <a:gd name="T11" fmla="*/ 33 h 67"/>
                <a:gd name="T12" fmla="*/ 21 w 41"/>
                <a:gd name="T13" fmla="*/ 57 h 67"/>
                <a:gd name="T14" fmla="*/ 28 w 41"/>
                <a:gd name="T15" fmla="*/ 44 h 67"/>
                <a:gd name="T16" fmla="*/ 41 w 41"/>
                <a:gd name="T17" fmla="*/ 44 h 67"/>
                <a:gd name="T18" fmla="*/ 21 w 41"/>
                <a:gd name="T19" fmla="*/ 67 h 67"/>
                <a:gd name="T20" fmla="*/ 0 w 41"/>
                <a:gd name="T21"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0" y="33"/>
                  </a:moveTo>
                  <a:cubicBezTo>
                    <a:pt x="0" y="16"/>
                    <a:pt x="0" y="0"/>
                    <a:pt x="21" y="0"/>
                  </a:cubicBezTo>
                  <a:cubicBezTo>
                    <a:pt x="35" y="0"/>
                    <a:pt x="40" y="8"/>
                    <a:pt x="40" y="22"/>
                  </a:cubicBezTo>
                  <a:cubicBezTo>
                    <a:pt x="27" y="22"/>
                    <a:pt x="27" y="22"/>
                    <a:pt x="27" y="22"/>
                  </a:cubicBezTo>
                  <a:cubicBezTo>
                    <a:pt x="27" y="13"/>
                    <a:pt x="25" y="10"/>
                    <a:pt x="21" y="10"/>
                  </a:cubicBezTo>
                  <a:cubicBezTo>
                    <a:pt x="14" y="10"/>
                    <a:pt x="13" y="17"/>
                    <a:pt x="13" y="33"/>
                  </a:cubicBezTo>
                  <a:cubicBezTo>
                    <a:pt x="13" y="50"/>
                    <a:pt x="14" y="57"/>
                    <a:pt x="21" y="57"/>
                  </a:cubicBezTo>
                  <a:cubicBezTo>
                    <a:pt x="28" y="57"/>
                    <a:pt x="27" y="49"/>
                    <a:pt x="28" y="44"/>
                  </a:cubicBezTo>
                  <a:cubicBezTo>
                    <a:pt x="41" y="44"/>
                    <a:pt x="41" y="44"/>
                    <a:pt x="41" y="44"/>
                  </a:cubicBezTo>
                  <a:cubicBezTo>
                    <a:pt x="41" y="61"/>
                    <a:pt x="34" y="67"/>
                    <a:pt x="21" y="67"/>
                  </a:cubicBezTo>
                  <a:cubicBezTo>
                    <a:pt x="0" y="67"/>
                    <a:pt x="0" y="50"/>
                    <a:pt x="0" y="33"/>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55">
              <a:extLst>
                <a:ext uri="{FF2B5EF4-FFF2-40B4-BE49-F238E27FC236}">
                  <a16:creationId xmlns:a16="http://schemas.microsoft.com/office/drawing/2014/main" id="{91A87F1E-63BD-4B22-AB6B-42CC346808D1}"/>
                </a:ext>
              </a:extLst>
            </p:cNvPr>
            <p:cNvSpPr>
              <a:spLocks/>
            </p:cNvSpPr>
            <p:nvPr/>
          </p:nvSpPr>
          <p:spPr bwMode="auto">
            <a:xfrm>
              <a:off x="4599" y="2167"/>
              <a:ext cx="94" cy="174"/>
            </a:xfrm>
            <a:custGeom>
              <a:avLst/>
              <a:gdLst>
                <a:gd name="T0" fmla="*/ 0 w 94"/>
                <a:gd name="T1" fmla="*/ 174 h 174"/>
                <a:gd name="T2" fmla="*/ 0 w 94"/>
                <a:gd name="T3" fmla="*/ 0 h 174"/>
                <a:gd name="T4" fmla="*/ 91 w 94"/>
                <a:gd name="T5" fmla="*/ 0 h 174"/>
                <a:gd name="T6" fmla="*/ 91 w 94"/>
                <a:gd name="T7" fmla="*/ 27 h 174"/>
                <a:gd name="T8" fmla="*/ 35 w 94"/>
                <a:gd name="T9" fmla="*/ 27 h 174"/>
                <a:gd name="T10" fmla="*/ 35 w 94"/>
                <a:gd name="T11" fmla="*/ 69 h 174"/>
                <a:gd name="T12" fmla="*/ 88 w 94"/>
                <a:gd name="T13" fmla="*/ 69 h 174"/>
                <a:gd name="T14" fmla="*/ 88 w 94"/>
                <a:gd name="T15" fmla="*/ 96 h 174"/>
                <a:gd name="T16" fmla="*/ 35 w 94"/>
                <a:gd name="T17" fmla="*/ 96 h 174"/>
                <a:gd name="T18" fmla="*/ 35 w 94"/>
                <a:gd name="T19" fmla="*/ 147 h 174"/>
                <a:gd name="T20" fmla="*/ 94 w 94"/>
                <a:gd name="T21" fmla="*/ 147 h 174"/>
                <a:gd name="T22" fmla="*/ 94 w 94"/>
                <a:gd name="T23" fmla="*/ 174 h 174"/>
                <a:gd name="T24" fmla="*/ 0 w 94"/>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4" h="174">
                  <a:moveTo>
                    <a:pt x="0" y="174"/>
                  </a:moveTo>
                  <a:lnTo>
                    <a:pt x="0" y="0"/>
                  </a:lnTo>
                  <a:lnTo>
                    <a:pt x="91" y="0"/>
                  </a:lnTo>
                  <a:lnTo>
                    <a:pt x="91" y="27"/>
                  </a:lnTo>
                  <a:lnTo>
                    <a:pt x="35" y="27"/>
                  </a:lnTo>
                  <a:lnTo>
                    <a:pt x="35" y="69"/>
                  </a:lnTo>
                  <a:lnTo>
                    <a:pt x="88" y="69"/>
                  </a:lnTo>
                  <a:lnTo>
                    <a:pt x="88" y="96"/>
                  </a:lnTo>
                  <a:lnTo>
                    <a:pt x="35" y="96"/>
                  </a:lnTo>
                  <a:lnTo>
                    <a:pt x="35" y="147"/>
                  </a:lnTo>
                  <a:lnTo>
                    <a:pt x="94" y="147"/>
                  </a:lnTo>
                  <a:lnTo>
                    <a:pt x="94"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56">
              <a:extLst>
                <a:ext uri="{FF2B5EF4-FFF2-40B4-BE49-F238E27FC236}">
                  <a16:creationId xmlns:a16="http://schemas.microsoft.com/office/drawing/2014/main" id="{10CF0BD3-3E6F-4D0D-A2D1-1072FE165918}"/>
                </a:ext>
              </a:extLst>
            </p:cNvPr>
            <p:cNvSpPr>
              <a:spLocks/>
            </p:cNvSpPr>
            <p:nvPr/>
          </p:nvSpPr>
          <p:spPr bwMode="auto">
            <a:xfrm>
              <a:off x="4706" y="2309"/>
              <a:ext cx="40" cy="53"/>
            </a:xfrm>
            <a:custGeom>
              <a:avLst/>
              <a:gdLst>
                <a:gd name="T0" fmla="*/ 11 w 40"/>
                <a:gd name="T1" fmla="*/ 0 h 53"/>
                <a:gd name="T2" fmla="*/ 40 w 40"/>
                <a:gd name="T3" fmla="*/ 0 h 53"/>
                <a:gd name="T4" fmla="*/ 24 w 40"/>
                <a:gd name="T5" fmla="*/ 53 h 53"/>
                <a:gd name="T6" fmla="*/ 0 w 40"/>
                <a:gd name="T7" fmla="*/ 53 h 53"/>
                <a:gd name="T8" fmla="*/ 11 w 40"/>
                <a:gd name="T9" fmla="*/ 0 h 53"/>
              </a:gdLst>
              <a:ahLst/>
              <a:cxnLst>
                <a:cxn ang="0">
                  <a:pos x="T0" y="T1"/>
                </a:cxn>
                <a:cxn ang="0">
                  <a:pos x="T2" y="T3"/>
                </a:cxn>
                <a:cxn ang="0">
                  <a:pos x="T4" y="T5"/>
                </a:cxn>
                <a:cxn ang="0">
                  <a:pos x="T6" y="T7"/>
                </a:cxn>
                <a:cxn ang="0">
                  <a:pos x="T8" y="T9"/>
                </a:cxn>
              </a:cxnLst>
              <a:rect l="0" t="0" r="r" b="b"/>
              <a:pathLst>
                <a:path w="40" h="53">
                  <a:moveTo>
                    <a:pt x="11" y="0"/>
                  </a:moveTo>
                  <a:lnTo>
                    <a:pt x="40" y="0"/>
                  </a:lnTo>
                  <a:lnTo>
                    <a:pt x="24" y="53"/>
                  </a:lnTo>
                  <a:lnTo>
                    <a:pt x="0" y="53"/>
                  </a:lnTo>
                  <a:lnTo>
                    <a:pt x="11" y="0"/>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57">
              <a:extLst>
                <a:ext uri="{FF2B5EF4-FFF2-40B4-BE49-F238E27FC236}">
                  <a16:creationId xmlns:a16="http://schemas.microsoft.com/office/drawing/2014/main" id="{52F69624-3DA5-4257-AB53-D466F679E057}"/>
                </a:ext>
              </a:extLst>
            </p:cNvPr>
            <p:cNvSpPr>
              <a:spLocks/>
            </p:cNvSpPr>
            <p:nvPr/>
          </p:nvSpPr>
          <p:spPr bwMode="auto">
            <a:xfrm>
              <a:off x="4821" y="2167"/>
              <a:ext cx="109" cy="174"/>
            </a:xfrm>
            <a:custGeom>
              <a:avLst/>
              <a:gdLst>
                <a:gd name="T0" fmla="*/ 74 w 109"/>
                <a:gd name="T1" fmla="*/ 69 h 174"/>
                <a:gd name="T2" fmla="*/ 74 w 109"/>
                <a:gd name="T3" fmla="*/ 0 h 174"/>
                <a:gd name="T4" fmla="*/ 109 w 109"/>
                <a:gd name="T5" fmla="*/ 0 h 174"/>
                <a:gd name="T6" fmla="*/ 109 w 109"/>
                <a:gd name="T7" fmla="*/ 174 h 174"/>
                <a:gd name="T8" fmla="*/ 74 w 109"/>
                <a:gd name="T9" fmla="*/ 174 h 174"/>
                <a:gd name="T10" fmla="*/ 74 w 109"/>
                <a:gd name="T11" fmla="*/ 96 h 174"/>
                <a:gd name="T12" fmla="*/ 34 w 109"/>
                <a:gd name="T13" fmla="*/ 96 h 174"/>
                <a:gd name="T14" fmla="*/ 34 w 109"/>
                <a:gd name="T15" fmla="*/ 174 h 174"/>
                <a:gd name="T16" fmla="*/ 0 w 109"/>
                <a:gd name="T17" fmla="*/ 174 h 174"/>
                <a:gd name="T18" fmla="*/ 0 w 109"/>
                <a:gd name="T19" fmla="*/ 0 h 174"/>
                <a:gd name="T20" fmla="*/ 34 w 109"/>
                <a:gd name="T21" fmla="*/ 0 h 174"/>
                <a:gd name="T22" fmla="*/ 34 w 109"/>
                <a:gd name="T23" fmla="*/ 69 h 174"/>
                <a:gd name="T24" fmla="*/ 74 w 109"/>
                <a:gd name="T25" fmla="*/ 6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9" h="174">
                  <a:moveTo>
                    <a:pt x="74" y="69"/>
                  </a:moveTo>
                  <a:lnTo>
                    <a:pt x="74" y="0"/>
                  </a:lnTo>
                  <a:lnTo>
                    <a:pt x="109" y="0"/>
                  </a:lnTo>
                  <a:lnTo>
                    <a:pt x="109" y="174"/>
                  </a:lnTo>
                  <a:lnTo>
                    <a:pt x="74" y="174"/>
                  </a:lnTo>
                  <a:lnTo>
                    <a:pt x="74" y="96"/>
                  </a:lnTo>
                  <a:lnTo>
                    <a:pt x="34" y="96"/>
                  </a:lnTo>
                  <a:lnTo>
                    <a:pt x="34" y="174"/>
                  </a:lnTo>
                  <a:lnTo>
                    <a:pt x="0" y="174"/>
                  </a:lnTo>
                  <a:lnTo>
                    <a:pt x="0" y="0"/>
                  </a:lnTo>
                  <a:lnTo>
                    <a:pt x="34" y="0"/>
                  </a:lnTo>
                  <a:lnTo>
                    <a:pt x="34" y="69"/>
                  </a:lnTo>
                  <a:lnTo>
                    <a:pt x="74" y="69"/>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Rectangle 58">
              <a:extLst>
                <a:ext uri="{FF2B5EF4-FFF2-40B4-BE49-F238E27FC236}">
                  <a16:creationId xmlns:a16="http://schemas.microsoft.com/office/drawing/2014/main" id="{25692F96-73EF-4A21-BD71-8E35DD793A04}"/>
                </a:ext>
              </a:extLst>
            </p:cNvPr>
            <p:cNvSpPr>
              <a:spLocks noChangeArrowheads="1"/>
            </p:cNvSpPr>
            <p:nvPr/>
          </p:nvSpPr>
          <p:spPr bwMode="auto">
            <a:xfrm>
              <a:off x="4962" y="2167"/>
              <a:ext cx="35" cy="174"/>
            </a:xfrm>
            <a:prstGeom prst="rect">
              <a:avLst/>
            </a:prstGeom>
            <a:solidFill>
              <a:srgbClr val="0A22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59">
              <a:extLst>
                <a:ext uri="{FF2B5EF4-FFF2-40B4-BE49-F238E27FC236}">
                  <a16:creationId xmlns:a16="http://schemas.microsoft.com/office/drawing/2014/main" id="{5761CEA9-7274-44B2-8C97-725213EB0768}"/>
                </a:ext>
              </a:extLst>
            </p:cNvPr>
            <p:cNvSpPr>
              <a:spLocks/>
            </p:cNvSpPr>
            <p:nvPr/>
          </p:nvSpPr>
          <p:spPr bwMode="auto">
            <a:xfrm>
              <a:off x="5026" y="2164"/>
              <a:ext cx="115" cy="179"/>
            </a:xfrm>
            <a:custGeom>
              <a:avLst/>
              <a:gdLst>
                <a:gd name="T0" fmla="*/ 29 w 43"/>
                <a:gd name="T1" fmla="*/ 21 h 67"/>
                <a:gd name="T2" fmla="*/ 21 w 43"/>
                <a:gd name="T3" fmla="*/ 10 h 67"/>
                <a:gd name="T4" fmla="*/ 13 w 43"/>
                <a:gd name="T5" fmla="*/ 34 h 67"/>
                <a:gd name="T6" fmla="*/ 22 w 43"/>
                <a:gd name="T7" fmla="*/ 57 h 67"/>
                <a:gd name="T8" fmla="*/ 29 w 43"/>
                <a:gd name="T9" fmla="*/ 56 h 67"/>
                <a:gd name="T10" fmla="*/ 29 w 43"/>
                <a:gd name="T11" fmla="*/ 42 h 67"/>
                <a:gd name="T12" fmla="*/ 22 w 43"/>
                <a:gd name="T13" fmla="*/ 42 h 67"/>
                <a:gd name="T14" fmla="*/ 22 w 43"/>
                <a:gd name="T15" fmla="*/ 32 h 67"/>
                <a:gd name="T16" fmla="*/ 42 w 43"/>
                <a:gd name="T17" fmla="*/ 32 h 67"/>
                <a:gd name="T18" fmla="*/ 42 w 43"/>
                <a:gd name="T19" fmla="*/ 65 h 67"/>
                <a:gd name="T20" fmla="*/ 24 w 43"/>
                <a:gd name="T21" fmla="*/ 67 h 67"/>
                <a:gd name="T22" fmla="*/ 0 w 43"/>
                <a:gd name="T23" fmla="*/ 33 h 67"/>
                <a:gd name="T24" fmla="*/ 22 w 43"/>
                <a:gd name="T25" fmla="*/ 0 h 67"/>
                <a:gd name="T26" fmla="*/ 42 w 43"/>
                <a:gd name="T27" fmla="*/ 21 h 67"/>
                <a:gd name="T28" fmla="*/ 29 w 43"/>
                <a:gd name="T29" fmla="*/ 2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67">
                  <a:moveTo>
                    <a:pt x="29" y="21"/>
                  </a:moveTo>
                  <a:cubicBezTo>
                    <a:pt x="29" y="15"/>
                    <a:pt x="28" y="10"/>
                    <a:pt x="21" y="10"/>
                  </a:cubicBezTo>
                  <a:cubicBezTo>
                    <a:pt x="13" y="10"/>
                    <a:pt x="13" y="21"/>
                    <a:pt x="13" y="34"/>
                  </a:cubicBezTo>
                  <a:cubicBezTo>
                    <a:pt x="13" y="54"/>
                    <a:pt x="15" y="57"/>
                    <a:pt x="22" y="57"/>
                  </a:cubicBezTo>
                  <a:cubicBezTo>
                    <a:pt x="25" y="57"/>
                    <a:pt x="27" y="57"/>
                    <a:pt x="29" y="56"/>
                  </a:cubicBezTo>
                  <a:cubicBezTo>
                    <a:pt x="29" y="42"/>
                    <a:pt x="29" y="42"/>
                    <a:pt x="29" y="42"/>
                  </a:cubicBezTo>
                  <a:cubicBezTo>
                    <a:pt x="22" y="42"/>
                    <a:pt x="22" y="42"/>
                    <a:pt x="22" y="42"/>
                  </a:cubicBezTo>
                  <a:cubicBezTo>
                    <a:pt x="22" y="32"/>
                    <a:pt x="22" y="32"/>
                    <a:pt x="22" y="32"/>
                  </a:cubicBezTo>
                  <a:cubicBezTo>
                    <a:pt x="42" y="32"/>
                    <a:pt x="42" y="32"/>
                    <a:pt x="42" y="32"/>
                  </a:cubicBezTo>
                  <a:cubicBezTo>
                    <a:pt x="42" y="65"/>
                    <a:pt x="42" y="65"/>
                    <a:pt x="42" y="65"/>
                  </a:cubicBezTo>
                  <a:cubicBezTo>
                    <a:pt x="39" y="65"/>
                    <a:pt x="30" y="67"/>
                    <a:pt x="24" y="67"/>
                  </a:cubicBezTo>
                  <a:cubicBezTo>
                    <a:pt x="2" y="67"/>
                    <a:pt x="0" y="57"/>
                    <a:pt x="0" y="33"/>
                  </a:cubicBezTo>
                  <a:cubicBezTo>
                    <a:pt x="0" y="17"/>
                    <a:pt x="0" y="0"/>
                    <a:pt x="22" y="0"/>
                  </a:cubicBezTo>
                  <a:cubicBezTo>
                    <a:pt x="35" y="0"/>
                    <a:pt x="43" y="8"/>
                    <a:pt x="42" y="21"/>
                  </a:cubicBezTo>
                  <a:lnTo>
                    <a:pt x="29" y="21"/>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60">
              <a:extLst>
                <a:ext uri="{FF2B5EF4-FFF2-40B4-BE49-F238E27FC236}">
                  <a16:creationId xmlns:a16="http://schemas.microsoft.com/office/drawing/2014/main" id="{932BC7C1-19C2-4474-A1C2-A5BC1A941C43}"/>
                </a:ext>
              </a:extLst>
            </p:cNvPr>
            <p:cNvSpPr>
              <a:spLocks/>
            </p:cNvSpPr>
            <p:nvPr/>
          </p:nvSpPr>
          <p:spPr bwMode="auto">
            <a:xfrm>
              <a:off x="5170" y="2167"/>
              <a:ext cx="112" cy="174"/>
            </a:xfrm>
            <a:custGeom>
              <a:avLst/>
              <a:gdLst>
                <a:gd name="T0" fmla="*/ 75 w 112"/>
                <a:gd name="T1" fmla="*/ 69 h 174"/>
                <a:gd name="T2" fmla="*/ 75 w 112"/>
                <a:gd name="T3" fmla="*/ 0 h 174"/>
                <a:gd name="T4" fmla="*/ 112 w 112"/>
                <a:gd name="T5" fmla="*/ 0 h 174"/>
                <a:gd name="T6" fmla="*/ 112 w 112"/>
                <a:gd name="T7" fmla="*/ 174 h 174"/>
                <a:gd name="T8" fmla="*/ 75 w 112"/>
                <a:gd name="T9" fmla="*/ 174 h 174"/>
                <a:gd name="T10" fmla="*/ 75 w 112"/>
                <a:gd name="T11" fmla="*/ 96 h 174"/>
                <a:gd name="T12" fmla="*/ 35 w 112"/>
                <a:gd name="T13" fmla="*/ 96 h 174"/>
                <a:gd name="T14" fmla="*/ 35 w 112"/>
                <a:gd name="T15" fmla="*/ 174 h 174"/>
                <a:gd name="T16" fmla="*/ 0 w 112"/>
                <a:gd name="T17" fmla="*/ 174 h 174"/>
                <a:gd name="T18" fmla="*/ 0 w 112"/>
                <a:gd name="T19" fmla="*/ 0 h 174"/>
                <a:gd name="T20" fmla="*/ 35 w 112"/>
                <a:gd name="T21" fmla="*/ 0 h 174"/>
                <a:gd name="T22" fmla="*/ 35 w 112"/>
                <a:gd name="T23" fmla="*/ 69 h 174"/>
                <a:gd name="T24" fmla="*/ 75 w 112"/>
                <a:gd name="T25" fmla="*/ 6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174">
                  <a:moveTo>
                    <a:pt x="75" y="69"/>
                  </a:moveTo>
                  <a:lnTo>
                    <a:pt x="75" y="0"/>
                  </a:lnTo>
                  <a:lnTo>
                    <a:pt x="112" y="0"/>
                  </a:lnTo>
                  <a:lnTo>
                    <a:pt x="112" y="174"/>
                  </a:lnTo>
                  <a:lnTo>
                    <a:pt x="75" y="174"/>
                  </a:lnTo>
                  <a:lnTo>
                    <a:pt x="75" y="96"/>
                  </a:lnTo>
                  <a:lnTo>
                    <a:pt x="35" y="96"/>
                  </a:lnTo>
                  <a:lnTo>
                    <a:pt x="35" y="174"/>
                  </a:lnTo>
                  <a:lnTo>
                    <a:pt x="0" y="174"/>
                  </a:lnTo>
                  <a:lnTo>
                    <a:pt x="0" y="0"/>
                  </a:lnTo>
                  <a:lnTo>
                    <a:pt x="35" y="0"/>
                  </a:lnTo>
                  <a:lnTo>
                    <a:pt x="35" y="69"/>
                  </a:lnTo>
                  <a:lnTo>
                    <a:pt x="75" y="69"/>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Rectangle 61">
              <a:extLst>
                <a:ext uri="{FF2B5EF4-FFF2-40B4-BE49-F238E27FC236}">
                  <a16:creationId xmlns:a16="http://schemas.microsoft.com/office/drawing/2014/main" id="{4867D2D8-FCC1-4280-9D1A-DDE635B0489D}"/>
                </a:ext>
              </a:extLst>
            </p:cNvPr>
            <p:cNvSpPr>
              <a:spLocks noChangeArrowheads="1"/>
            </p:cNvSpPr>
            <p:nvPr/>
          </p:nvSpPr>
          <p:spPr bwMode="auto">
            <a:xfrm>
              <a:off x="5306" y="2263"/>
              <a:ext cx="59" cy="24"/>
            </a:xfrm>
            <a:prstGeom prst="rect">
              <a:avLst/>
            </a:prstGeom>
            <a:solidFill>
              <a:srgbClr val="0A22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62">
              <a:extLst>
                <a:ext uri="{FF2B5EF4-FFF2-40B4-BE49-F238E27FC236}">
                  <a16:creationId xmlns:a16="http://schemas.microsoft.com/office/drawing/2014/main" id="{A5854AC9-1DD3-414F-9ACC-B766A511DD03}"/>
                </a:ext>
              </a:extLst>
            </p:cNvPr>
            <p:cNvSpPr>
              <a:spLocks noEditPoints="1"/>
            </p:cNvSpPr>
            <p:nvPr/>
          </p:nvSpPr>
          <p:spPr bwMode="auto">
            <a:xfrm>
              <a:off x="5389" y="2167"/>
              <a:ext cx="109" cy="174"/>
            </a:xfrm>
            <a:custGeom>
              <a:avLst/>
              <a:gdLst>
                <a:gd name="T0" fmla="*/ 0 w 41"/>
                <a:gd name="T1" fmla="*/ 0 h 65"/>
                <a:gd name="T2" fmla="*/ 24 w 41"/>
                <a:gd name="T3" fmla="*/ 0 h 65"/>
                <a:gd name="T4" fmla="*/ 41 w 41"/>
                <a:gd name="T5" fmla="*/ 20 h 65"/>
                <a:gd name="T6" fmla="*/ 23 w 41"/>
                <a:gd name="T7" fmla="*/ 38 h 65"/>
                <a:gd name="T8" fmla="*/ 14 w 41"/>
                <a:gd name="T9" fmla="*/ 38 h 65"/>
                <a:gd name="T10" fmla="*/ 14 w 41"/>
                <a:gd name="T11" fmla="*/ 65 h 65"/>
                <a:gd name="T12" fmla="*/ 0 w 41"/>
                <a:gd name="T13" fmla="*/ 65 h 65"/>
                <a:gd name="T14" fmla="*/ 0 w 41"/>
                <a:gd name="T15" fmla="*/ 0 h 65"/>
                <a:gd name="T16" fmla="*/ 14 w 41"/>
                <a:gd name="T17" fmla="*/ 29 h 65"/>
                <a:gd name="T18" fmla="*/ 21 w 41"/>
                <a:gd name="T19" fmla="*/ 29 h 65"/>
                <a:gd name="T20" fmla="*/ 28 w 41"/>
                <a:gd name="T21" fmla="*/ 20 h 65"/>
                <a:gd name="T22" fmla="*/ 20 w 41"/>
                <a:gd name="T23" fmla="*/ 10 h 65"/>
                <a:gd name="T24" fmla="*/ 14 w 41"/>
                <a:gd name="T25" fmla="*/ 10 h 65"/>
                <a:gd name="T26" fmla="*/ 14 w 41"/>
                <a:gd name="T2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 h="65">
                  <a:moveTo>
                    <a:pt x="0" y="0"/>
                  </a:moveTo>
                  <a:cubicBezTo>
                    <a:pt x="24" y="0"/>
                    <a:pt x="24" y="0"/>
                    <a:pt x="24" y="0"/>
                  </a:cubicBezTo>
                  <a:cubicBezTo>
                    <a:pt x="36" y="0"/>
                    <a:pt x="41" y="8"/>
                    <a:pt x="41" y="20"/>
                  </a:cubicBezTo>
                  <a:cubicBezTo>
                    <a:pt x="41" y="27"/>
                    <a:pt x="39" y="38"/>
                    <a:pt x="23" y="38"/>
                  </a:cubicBezTo>
                  <a:cubicBezTo>
                    <a:pt x="14" y="38"/>
                    <a:pt x="14" y="38"/>
                    <a:pt x="14" y="38"/>
                  </a:cubicBezTo>
                  <a:cubicBezTo>
                    <a:pt x="14" y="65"/>
                    <a:pt x="14" y="65"/>
                    <a:pt x="14" y="65"/>
                  </a:cubicBezTo>
                  <a:cubicBezTo>
                    <a:pt x="0" y="65"/>
                    <a:pt x="0" y="65"/>
                    <a:pt x="0" y="65"/>
                  </a:cubicBezTo>
                  <a:lnTo>
                    <a:pt x="0" y="0"/>
                  </a:lnTo>
                  <a:close/>
                  <a:moveTo>
                    <a:pt x="14" y="29"/>
                  </a:moveTo>
                  <a:cubicBezTo>
                    <a:pt x="21" y="29"/>
                    <a:pt x="21" y="29"/>
                    <a:pt x="21" y="29"/>
                  </a:cubicBezTo>
                  <a:cubicBezTo>
                    <a:pt x="25" y="29"/>
                    <a:pt x="28" y="24"/>
                    <a:pt x="28" y="20"/>
                  </a:cubicBezTo>
                  <a:cubicBezTo>
                    <a:pt x="28" y="15"/>
                    <a:pt x="26" y="10"/>
                    <a:pt x="20" y="10"/>
                  </a:cubicBezTo>
                  <a:cubicBezTo>
                    <a:pt x="14" y="10"/>
                    <a:pt x="14" y="10"/>
                    <a:pt x="14" y="10"/>
                  </a:cubicBezTo>
                  <a:lnTo>
                    <a:pt x="14" y="29"/>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63">
              <a:extLst>
                <a:ext uri="{FF2B5EF4-FFF2-40B4-BE49-F238E27FC236}">
                  <a16:creationId xmlns:a16="http://schemas.microsoft.com/office/drawing/2014/main" id="{4DF6CC3C-9C63-4E8D-A8ED-A5973236F0EE}"/>
                </a:ext>
              </a:extLst>
            </p:cNvPr>
            <p:cNvSpPr>
              <a:spLocks/>
            </p:cNvSpPr>
            <p:nvPr/>
          </p:nvSpPr>
          <p:spPr bwMode="auto">
            <a:xfrm>
              <a:off x="5520" y="2167"/>
              <a:ext cx="93" cy="174"/>
            </a:xfrm>
            <a:custGeom>
              <a:avLst/>
              <a:gdLst>
                <a:gd name="T0" fmla="*/ 0 w 93"/>
                <a:gd name="T1" fmla="*/ 174 h 174"/>
                <a:gd name="T2" fmla="*/ 0 w 93"/>
                <a:gd name="T3" fmla="*/ 0 h 174"/>
                <a:gd name="T4" fmla="*/ 91 w 93"/>
                <a:gd name="T5" fmla="*/ 0 h 174"/>
                <a:gd name="T6" fmla="*/ 91 w 93"/>
                <a:gd name="T7" fmla="*/ 27 h 174"/>
                <a:gd name="T8" fmla="*/ 34 w 93"/>
                <a:gd name="T9" fmla="*/ 27 h 174"/>
                <a:gd name="T10" fmla="*/ 34 w 93"/>
                <a:gd name="T11" fmla="*/ 69 h 174"/>
                <a:gd name="T12" fmla="*/ 88 w 93"/>
                <a:gd name="T13" fmla="*/ 69 h 174"/>
                <a:gd name="T14" fmla="*/ 88 w 93"/>
                <a:gd name="T15" fmla="*/ 96 h 174"/>
                <a:gd name="T16" fmla="*/ 34 w 93"/>
                <a:gd name="T17" fmla="*/ 96 h 174"/>
                <a:gd name="T18" fmla="*/ 34 w 93"/>
                <a:gd name="T19" fmla="*/ 147 h 174"/>
                <a:gd name="T20" fmla="*/ 93 w 93"/>
                <a:gd name="T21" fmla="*/ 147 h 174"/>
                <a:gd name="T22" fmla="*/ 93 w 93"/>
                <a:gd name="T23" fmla="*/ 174 h 174"/>
                <a:gd name="T24" fmla="*/ 0 w 93"/>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74">
                  <a:moveTo>
                    <a:pt x="0" y="174"/>
                  </a:moveTo>
                  <a:lnTo>
                    <a:pt x="0" y="0"/>
                  </a:lnTo>
                  <a:lnTo>
                    <a:pt x="91" y="0"/>
                  </a:lnTo>
                  <a:lnTo>
                    <a:pt x="91" y="27"/>
                  </a:lnTo>
                  <a:lnTo>
                    <a:pt x="34" y="27"/>
                  </a:lnTo>
                  <a:lnTo>
                    <a:pt x="34" y="69"/>
                  </a:lnTo>
                  <a:lnTo>
                    <a:pt x="88" y="69"/>
                  </a:lnTo>
                  <a:lnTo>
                    <a:pt x="88" y="96"/>
                  </a:lnTo>
                  <a:lnTo>
                    <a:pt x="34" y="96"/>
                  </a:lnTo>
                  <a:lnTo>
                    <a:pt x="34" y="147"/>
                  </a:lnTo>
                  <a:lnTo>
                    <a:pt x="93" y="147"/>
                  </a:lnTo>
                  <a:lnTo>
                    <a:pt x="93"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64">
              <a:extLst>
                <a:ext uri="{FF2B5EF4-FFF2-40B4-BE49-F238E27FC236}">
                  <a16:creationId xmlns:a16="http://schemas.microsoft.com/office/drawing/2014/main" id="{529070B0-4BA7-433E-B111-22396C118D16}"/>
                </a:ext>
              </a:extLst>
            </p:cNvPr>
            <p:cNvSpPr>
              <a:spLocks noEditPoints="1"/>
            </p:cNvSpPr>
            <p:nvPr/>
          </p:nvSpPr>
          <p:spPr bwMode="auto">
            <a:xfrm>
              <a:off x="5635" y="2167"/>
              <a:ext cx="109" cy="174"/>
            </a:xfrm>
            <a:custGeom>
              <a:avLst/>
              <a:gdLst>
                <a:gd name="T0" fmla="*/ 14 w 41"/>
                <a:gd name="T1" fmla="*/ 65 h 65"/>
                <a:gd name="T2" fmla="*/ 0 w 41"/>
                <a:gd name="T3" fmla="*/ 65 h 65"/>
                <a:gd name="T4" fmla="*/ 0 w 41"/>
                <a:gd name="T5" fmla="*/ 0 h 65"/>
                <a:gd name="T6" fmla="*/ 25 w 41"/>
                <a:gd name="T7" fmla="*/ 0 h 65"/>
                <a:gd name="T8" fmla="*/ 40 w 41"/>
                <a:gd name="T9" fmla="*/ 17 h 65"/>
                <a:gd name="T10" fmla="*/ 28 w 41"/>
                <a:gd name="T11" fmla="*/ 33 h 65"/>
                <a:gd name="T12" fmla="*/ 28 w 41"/>
                <a:gd name="T13" fmla="*/ 33 h 65"/>
                <a:gd name="T14" fmla="*/ 39 w 41"/>
                <a:gd name="T15" fmla="*/ 46 h 65"/>
                <a:gd name="T16" fmla="*/ 41 w 41"/>
                <a:gd name="T17" fmla="*/ 65 h 65"/>
                <a:gd name="T18" fmla="*/ 28 w 41"/>
                <a:gd name="T19" fmla="*/ 65 h 65"/>
                <a:gd name="T20" fmla="*/ 26 w 41"/>
                <a:gd name="T21" fmla="*/ 52 h 65"/>
                <a:gd name="T22" fmla="*/ 17 w 41"/>
                <a:gd name="T23" fmla="*/ 38 h 65"/>
                <a:gd name="T24" fmla="*/ 14 w 41"/>
                <a:gd name="T25" fmla="*/ 38 h 65"/>
                <a:gd name="T26" fmla="*/ 14 w 41"/>
                <a:gd name="T27" fmla="*/ 65 h 65"/>
                <a:gd name="T28" fmla="*/ 14 w 41"/>
                <a:gd name="T29" fmla="*/ 28 h 65"/>
                <a:gd name="T30" fmla="*/ 19 w 41"/>
                <a:gd name="T31" fmla="*/ 28 h 65"/>
                <a:gd name="T32" fmla="*/ 26 w 41"/>
                <a:gd name="T33" fmla="*/ 19 h 65"/>
                <a:gd name="T34" fmla="*/ 19 w 41"/>
                <a:gd name="T35" fmla="*/ 10 h 65"/>
                <a:gd name="T36" fmla="*/ 14 w 41"/>
                <a:gd name="T37" fmla="*/ 10 h 65"/>
                <a:gd name="T38" fmla="*/ 14 w 41"/>
                <a:gd name="T39" fmla="*/ 2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65">
                  <a:moveTo>
                    <a:pt x="14" y="65"/>
                  </a:moveTo>
                  <a:cubicBezTo>
                    <a:pt x="0" y="65"/>
                    <a:pt x="0" y="65"/>
                    <a:pt x="0" y="65"/>
                  </a:cubicBezTo>
                  <a:cubicBezTo>
                    <a:pt x="0" y="0"/>
                    <a:pt x="0" y="0"/>
                    <a:pt x="0" y="0"/>
                  </a:cubicBezTo>
                  <a:cubicBezTo>
                    <a:pt x="25" y="0"/>
                    <a:pt x="25" y="0"/>
                    <a:pt x="25" y="0"/>
                  </a:cubicBezTo>
                  <a:cubicBezTo>
                    <a:pt x="34" y="0"/>
                    <a:pt x="40" y="6"/>
                    <a:pt x="40" y="17"/>
                  </a:cubicBezTo>
                  <a:cubicBezTo>
                    <a:pt x="40" y="25"/>
                    <a:pt x="36" y="32"/>
                    <a:pt x="28" y="33"/>
                  </a:cubicBezTo>
                  <a:cubicBezTo>
                    <a:pt x="28" y="33"/>
                    <a:pt x="28" y="33"/>
                    <a:pt x="28" y="33"/>
                  </a:cubicBezTo>
                  <a:cubicBezTo>
                    <a:pt x="31" y="33"/>
                    <a:pt x="39" y="34"/>
                    <a:pt x="39" y="46"/>
                  </a:cubicBezTo>
                  <a:cubicBezTo>
                    <a:pt x="39" y="50"/>
                    <a:pt x="40" y="62"/>
                    <a:pt x="41" y="65"/>
                  </a:cubicBezTo>
                  <a:cubicBezTo>
                    <a:pt x="28" y="65"/>
                    <a:pt x="28" y="65"/>
                    <a:pt x="28" y="65"/>
                  </a:cubicBezTo>
                  <a:cubicBezTo>
                    <a:pt x="26" y="61"/>
                    <a:pt x="26" y="56"/>
                    <a:pt x="26" y="52"/>
                  </a:cubicBezTo>
                  <a:cubicBezTo>
                    <a:pt x="26" y="45"/>
                    <a:pt x="27" y="38"/>
                    <a:pt x="17" y="38"/>
                  </a:cubicBezTo>
                  <a:cubicBezTo>
                    <a:pt x="14" y="38"/>
                    <a:pt x="14" y="38"/>
                    <a:pt x="14" y="38"/>
                  </a:cubicBezTo>
                  <a:lnTo>
                    <a:pt x="14" y="65"/>
                  </a:lnTo>
                  <a:close/>
                  <a:moveTo>
                    <a:pt x="14" y="28"/>
                  </a:moveTo>
                  <a:cubicBezTo>
                    <a:pt x="19" y="28"/>
                    <a:pt x="19" y="28"/>
                    <a:pt x="19" y="28"/>
                  </a:cubicBezTo>
                  <a:cubicBezTo>
                    <a:pt x="25" y="28"/>
                    <a:pt x="26" y="23"/>
                    <a:pt x="26" y="19"/>
                  </a:cubicBezTo>
                  <a:cubicBezTo>
                    <a:pt x="26" y="12"/>
                    <a:pt x="24" y="10"/>
                    <a:pt x="19" y="10"/>
                  </a:cubicBezTo>
                  <a:cubicBezTo>
                    <a:pt x="14" y="10"/>
                    <a:pt x="14" y="10"/>
                    <a:pt x="14" y="10"/>
                  </a:cubicBezTo>
                  <a:lnTo>
                    <a:pt x="14" y="28"/>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65">
              <a:extLst>
                <a:ext uri="{FF2B5EF4-FFF2-40B4-BE49-F238E27FC236}">
                  <a16:creationId xmlns:a16="http://schemas.microsoft.com/office/drawing/2014/main" id="{3128AE91-AD2A-4A28-BDC2-0EBE9983BCF1}"/>
                </a:ext>
              </a:extLst>
            </p:cNvPr>
            <p:cNvSpPr>
              <a:spLocks/>
            </p:cNvSpPr>
            <p:nvPr/>
          </p:nvSpPr>
          <p:spPr bwMode="auto">
            <a:xfrm>
              <a:off x="5765" y="2167"/>
              <a:ext cx="88" cy="174"/>
            </a:xfrm>
            <a:custGeom>
              <a:avLst/>
              <a:gdLst>
                <a:gd name="T0" fmla="*/ 0 w 88"/>
                <a:gd name="T1" fmla="*/ 174 h 174"/>
                <a:gd name="T2" fmla="*/ 0 w 88"/>
                <a:gd name="T3" fmla="*/ 0 h 174"/>
                <a:gd name="T4" fmla="*/ 88 w 88"/>
                <a:gd name="T5" fmla="*/ 0 h 174"/>
                <a:gd name="T6" fmla="*/ 88 w 88"/>
                <a:gd name="T7" fmla="*/ 27 h 174"/>
                <a:gd name="T8" fmla="*/ 35 w 88"/>
                <a:gd name="T9" fmla="*/ 27 h 174"/>
                <a:gd name="T10" fmla="*/ 35 w 88"/>
                <a:gd name="T11" fmla="*/ 72 h 174"/>
                <a:gd name="T12" fmla="*/ 86 w 88"/>
                <a:gd name="T13" fmla="*/ 72 h 174"/>
                <a:gd name="T14" fmla="*/ 86 w 88"/>
                <a:gd name="T15" fmla="*/ 99 h 174"/>
                <a:gd name="T16" fmla="*/ 35 w 88"/>
                <a:gd name="T17" fmla="*/ 99 h 174"/>
                <a:gd name="T18" fmla="*/ 35 w 88"/>
                <a:gd name="T19" fmla="*/ 174 h 174"/>
                <a:gd name="T20" fmla="*/ 0 w 88"/>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74">
                  <a:moveTo>
                    <a:pt x="0" y="174"/>
                  </a:moveTo>
                  <a:lnTo>
                    <a:pt x="0" y="0"/>
                  </a:lnTo>
                  <a:lnTo>
                    <a:pt x="88" y="0"/>
                  </a:lnTo>
                  <a:lnTo>
                    <a:pt x="88" y="27"/>
                  </a:lnTo>
                  <a:lnTo>
                    <a:pt x="35" y="27"/>
                  </a:lnTo>
                  <a:lnTo>
                    <a:pt x="35" y="72"/>
                  </a:lnTo>
                  <a:lnTo>
                    <a:pt x="86" y="72"/>
                  </a:lnTo>
                  <a:lnTo>
                    <a:pt x="86" y="99"/>
                  </a:lnTo>
                  <a:lnTo>
                    <a:pt x="35" y="99"/>
                  </a:lnTo>
                  <a:lnTo>
                    <a:pt x="35"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66">
              <a:extLst>
                <a:ext uri="{FF2B5EF4-FFF2-40B4-BE49-F238E27FC236}">
                  <a16:creationId xmlns:a16="http://schemas.microsoft.com/office/drawing/2014/main" id="{8432D4D8-342A-43A9-9E83-B6C0B98AF9D1}"/>
                </a:ext>
              </a:extLst>
            </p:cNvPr>
            <p:cNvSpPr>
              <a:spLocks noEditPoints="1"/>
            </p:cNvSpPr>
            <p:nvPr/>
          </p:nvSpPr>
          <p:spPr bwMode="auto">
            <a:xfrm>
              <a:off x="5867" y="2164"/>
              <a:ext cx="117" cy="179"/>
            </a:xfrm>
            <a:custGeom>
              <a:avLst/>
              <a:gdLst>
                <a:gd name="T0" fmla="*/ 0 w 44"/>
                <a:gd name="T1" fmla="*/ 33 h 67"/>
                <a:gd name="T2" fmla="*/ 22 w 44"/>
                <a:gd name="T3" fmla="*/ 0 h 67"/>
                <a:gd name="T4" fmla="*/ 44 w 44"/>
                <a:gd name="T5" fmla="*/ 33 h 67"/>
                <a:gd name="T6" fmla="*/ 22 w 44"/>
                <a:gd name="T7" fmla="*/ 67 h 67"/>
                <a:gd name="T8" fmla="*/ 0 w 44"/>
                <a:gd name="T9" fmla="*/ 33 h 67"/>
                <a:gd name="T10" fmla="*/ 31 w 44"/>
                <a:gd name="T11" fmla="*/ 33 h 67"/>
                <a:gd name="T12" fmla="*/ 22 w 44"/>
                <a:gd name="T13" fmla="*/ 10 h 67"/>
                <a:gd name="T14" fmla="*/ 14 w 44"/>
                <a:gd name="T15" fmla="*/ 33 h 67"/>
                <a:gd name="T16" fmla="*/ 22 w 44"/>
                <a:gd name="T17" fmla="*/ 57 h 67"/>
                <a:gd name="T18" fmla="*/ 31 w 44"/>
                <a:gd name="T19"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67">
                  <a:moveTo>
                    <a:pt x="0" y="33"/>
                  </a:moveTo>
                  <a:cubicBezTo>
                    <a:pt x="0" y="16"/>
                    <a:pt x="0" y="0"/>
                    <a:pt x="22" y="0"/>
                  </a:cubicBezTo>
                  <a:cubicBezTo>
                    <a:pt x="44" y="0"/>
                    <a:pt x="44" y="16"/>
                    <a:pt x="44" y="33"/>
                  </a:cubicBezTo>
                  <a:cubicBezTo>
                    <a:pt x="44" y="50"/>
                    <a:pt x="44" y="67"/>
                    <a:pt x="22" y="67"/>
                  </a:cubicBezTo>
                  <a:cubicBezTo>
                    <a:pt x="0" y="67"/>
                    <a:pt x="0" y="50"/>
                    <a:pt x="0" y="33"/>
                  </a:cubicBezTo>
                  <a:moveTo>
                    <a:pt x="31" y="33"/>
                  </a:moveTo>
                  <a:cubicBezTo>
                    <a:pt x="31" y="17"/>
                    <a:pt x="30" y="10"/>
                    <a:pt x="22" y="10"/>
                  </a:cubicBezTo>
                  <a:cubicBezTo>
                    <a:pt x="15" y="10"/>
                    <a:pt x="14" y="17"/>
                    <a:pt x="14" y="33"/>
                  </a:cubicBezTo>
                  <a:cubicBezTo>
                    <a:pt x="14" y="50"/>
                    <a:pt x="15" y="57"/>
                    <a:pt x="22" y="57"/>
                  </a:cubicBezTo>
                  <a:cubicBezTo>
                    <a:pt x="30" y="57"/>
                    <a:pt x="31" y="50"/>
                    <a:pt x="31" y="33"/>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67">
              <a:extLst>
                <a:ext uri="{FF2B5EF4-FFF2-40B4-BE49-F238E27FC236}">
                  <a16:creationId xmlns:a16="http://schemas.microsoft.com/office/drawing/2014/main" id="{3E3F0780-9728-4684-9708-3F11B45DC746}"/>
                </a:ext>
              </a:extLst>
            </p:cNvPr>
            <p:cNvSpPr>
              <a:spLocks noEditPoints="1"/>
            </p:cNvSpPr>
            <p:nvPr/>
          </p:nvSpPr>
          <p:spPr bwMode="auto">
            <a:xfrm>
              <a:off x="6011" y="2167"/>
              <a:ext cx="109" cy="174"/>
            </a:xfrm>
            <a:custGeom>
              <a:avLst/>
              <a:gdLst>
                <a:gd name="T0" fmla="*/ 13 w 41"/>
                <a:gd name="T1" fmla="*/ 65 h 65"/>
                <a:gd name="T2" fmla="*/ 0 w 41"/>
                <a:gd name="T3" fmla="*/ 65 h 65"/>
                <a:gd name="T4" fmla="*/ 0 w 41"/>
                <a:gd name="T5" fmla="*/ 0 h 65"/>
                <a:gd name="T6" fmla="*/ 25 w 41"/>
                <a:gd name="T7" fmla="*/ 0 h 65"/>
                <a:gd name="T8" fmla="*/ 39 w 41"/>
                <a:gd name="T9" fmla="*/ 17 h 65"/>
                <a:gd name="T10" fmla="*/ 28 w 41"/>
                <a:gd name="T11" fmla="*/ 33 h 65"/>
                <a:gd name="T12" fmla="*/ 28 w 41"/>
                <a:gd name="T13" fmla="*/ 33 h 65"/>
                <a:gd name="T14" fmla="*/ 39 w 41"/>
                <a:gd name="T15" fmla="*/ 46 h 65"/>
                <a:gd name="T16" fmla="*/ 41 w 41"/>
                <a:gd name="T17" fmla="*/ 65 h 65"/>
                <a:gd name="T18" fmla="*/ 28 w 41"/>
                <a:gd name="T19" fmla="*/ 65 h 65"/>
                <a:gd name="T20" fmla="*/ 26 w 41"/>
                <a:gd name="T21" fmla="*/ 52 h 65"/>
                <a:gd name="T22" fmla="*/ 17 w 41"/>
                <a:gd name="T23" fmla="*/ 38 h 65"/>
                <a:gd name="T24" fmla="*/ 13 w 41"/>
                <a:gd name="T25" fmla="*/ 38 h 65"/>
                <a:gd name="T26" fmla="*/ 13 w 41"/>
                <a:gd name="T27" fmla="*/ 65 h 65"/>
                <a:gd name="T28" fmla="*/ 13 w 41"/>
                <a:gd name="T29" fmla="*/ 28 h 65"/>
                <a:gd name="T30" fmla="*/ 19 w 41"/>
                <a:gd name="T31" fmla="*/ 28 h 65"/>
                <a:gd name="T32" fmla="*/ 26 w 41"/>
                <a:gd name="T33" fmla="*/ 19 h 65"/>
                <a:gd name="T34" fmla="*/ 19 w 41"/>
                <a:gd name="T35" fmla="*/ 10 h 65"/>
                <a:gd name="T36" fmla="*/ 13 w 41"/>
                <a:gd name="T37" fmla="*/ 10 h 65"/>
                <a:gd name="T38" fmla="*/ 13 w 41"/>
                <a:gd name="T39" fmla="*/ 2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1" h="65">
                  <a:moveTo>
                    <a:pt x="13" y="65"/>
                  </a:moveTo>
                  <a:cubicBezTo>
                    <a:pt x="0" y="65"/>
                    <a:pt x="0" y="65"/>
                    <a:pt x="0" y="65"/>
                  </a:cubicBezTo>
                  <a:cubicBezTo>
                    <a:pt x="0" y="0"/>
                    <a:pt x="0" y="0"/>
                    <a:pt x="0" y="0"/>
                  </a:cubicBezTo>
                  <a:cubicBezTo>
                    <a:pt x="25" y="0"/>
                    <a:pt x="25" y="0"/>
                    <a:pt x="25" y="0"/>
                  </a:cubicBezTo>
                  <a:cubicBezTo>
                    <a:pt x="34" y="0"/>
                    <a:pt x="39" y="6"/>
                    <a:pt x="39" y="17"/>
                  </a:cubicBezTo>
                  <a:cubicBezTo>
                    <a:pt x="39" y="25"/>
                    <a:pt x="36" y="32"/>
                    <a:pt x="28" y="33"/>
                  </a:cubicBezTo>
                  <a:cubicBezTo>
                    <a:pt x="28" y="33"/>
                    <a:pt x="28" y="33"/>
                    <a:pt x="28" y="33"/>
                  </a:cubicBezTo>
                  <a:cubicBezTo>
                    <a:pt x="31" y="33"/>
                    <a:pt x="39" y="34"/>
                    <a:pt x="39" y="46"/>
                  </a:cubicBezTo>
                  <a:cubicBezTo>
                    <a:pt x="39" y="50"/>
                    <a:pt x="39" y="62"/>
                    <a:pt x="41" y="65"/>
                  </a:cubicBezTo>
                  <a:cubicBezTo>
                    <a:pt x="28" y="65"/>
                    <a:pt x="28" y="65"/>
                    <a:pt x="28" y="65"/>
                  </a:cubicBezTo>
                  <a:cubicBezTo>
                    <a:pt x="26" y="61"/>
                    <a:pt x="26" y="56"/>
                    <a:pt x="26" y="52"/>
                  </a:cubicBezTo>
                  <a:cubicBezTo>
                    <a:pt x="26" y="45"/>
                    <a:pt x="27" y="38"/>
                    <a:pt x="17" y="38"/>
                  </a:cubicBezTo>
                  <a:cubicBezTo>
                    <a:pt x="13" y="38"/>
                    <a:pt x="13" y="38"/>
                    <a:pt x="13" y="38"/>
                  </a:cubicBezTo>
                  <a:lnTo>
                    <a:pt x="13" y="65"/>
                  </a:lnTo>
                  <a:close/>
                  <a:moveTo>
                    <a:pt x="13" y="28"/>
                  </a:moveTo>
                  <a:cubicBezTo>
                    <a:pt x="19" y="28"/>
                    <a:pt x="19" y="28"/>
                    <a:pt x="19" y="28"/>
                  </a:cubicBezTo>
                  <a:cubicBezTo>
                    <a:pt x="25" y="28"/>
                    <a:pt x="26" y="23"/>
                    <a:pt x="26" y="19"/>
                  </a:cubicBezTo>
                  <a:cubicBezTo>
                    <a:pt x="26" y="12"/>
                    <a:pt x="23" y="10"/>
                    <a:pt x="19" y="10"/>
                  </a:cubicBezTo>
                  <a:cubicBezTo>
                    <a:pt x="13" y="10"/>
                    <a:pt x="13" y="10"/>
                    <a:pt x="13" y="10"/>
                  </a:cubicBezTo>
                  <a:lnTo>
                    <a:pt x="13" y="28"/>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68">
              <a:extLst>
                <a:ext uri="{FF2B5EF4-FFF2-40B4-BE49-F238E27FC236}">
                  <a16:creationId xmlns:a16="http://schemas.microsoft.com/office/drawing/2014/main" id="{88E3D3AD-3444-4A05-A5CD-3A3181821910}"/>
                </a:ext>
              </a:extLst>
            </p:cNvPr>
            <p:cNvSpPr>
              <a:spLocks/>
            </p:cNvSpPr>
            <p:nvPr/>
          </p:nvSpPr>
          <p:spPr bwMode="auto">
            <a:xfrm>
              <a:off x="6142" y="2167"/>
              <a:ext cx="165" cy="174"/>
            </a:xfrm>
            <a:custGeom>
              <a:avLst/>
              <a:gdLst>
                <a:gd name="T0" fmla="*/ 0 w 165"/>
                <a:gd name="T1" fmla="*/ 174 h 174"/>
                <a:gd name="T2" fmla="*/ 0 w 165"/>
                <a:gd name="T3" fmla="*/ 0 h 174"/>
                <a:gd name="T4" fmla="*/ 56 w 165"/>
                <a:gd name="T5" fmla="*/ 0 h 174"/>
                <a:gd name="T6" fmla="*/ 82 w 165"/>
                <a:gd name="T7" fmla="*/ 117 h 174"/>
                <a:gd name="T8" fmla="*/ 82 w 165"/>
                <a:gd name="T9" fmla="*/ 117 h 174"/>
                <a:gd name="T10" fmla="*/ 112 w 165"/>
                <a:gd name="T11" fmla="*/ 0 h 174"/>
                <a:gd name="T12" fmla="*/ 165 w 165"/>
                <a:gd name="T13" fmla="*/ 0 h 174"/>
                <a:gd name="T14" fmla="*/ 165 w 165"/>
                <a:gd name="T15" fmla="*/ 174 h 174"/>
                <a:gd name="T16" fmla="*/ 130 w 165"/>
                <a:gd name="T17" fmla="*/ 174 h 174"/>
                <a:gd name="T18" fmla="*/ 130 w 165"/>
                <a:gd name="T19" fmla="*/ 40 h 174"/>
                <a:gd name="T20" fmla="*/ 130 w 165"/>
                <a:gd name="T21" fmla="*/ 40 h 174"/>
                <a:gd name="T22" fmla="*/ 98 w 165"/>
                <a:gd name="T23" fmla="*/ 174 h 174"/>
                <a:gd name="T24" fmla="*/ 64 w 165"/>
                <a:gd name="T25" fmla="*/ 174 h 174"/>
                <a:gd name="T26" fmla="*/ 34 w 165"/>
                <a:gd name="T27" fmla="*/ 40 h 174"/>
                <a:gd name="T28" fmla="*/ 34 w 165"/>
                <a:gd name="T29" fmla="*/ 40 h 174"/>
                <a:gd name="T30" fmla="*/ 34 w 165"/>
                <a:gd name="T31" fmla="*/ 174 h 174"/>
                <a:gd name="T32" fmla="*/ 0 w 165"/>
                <a:gd name="T33"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5" h="174">
                  <a:moveTo>
                    <a:pt x="0" y="174"/>
                  </a:moveTo>
                  <a:lnTo>
                    <a:pt x="0" y="0"/>
                  </a:lnTo>
                  <a:lnTo>
                    <a:pt x="56" y="0"/>
                  </a:lnTo>
                  <a:lnTo>
                    <a:pt x="82" y="117"/>
                  </a:lnTo>
                  <a:lnTo>
                    <a:pt x="82" y="117"/>
                  </a:lnTo>
                  <a:lnTo>
                    <a:pt x="112" y="0"/>
                  </a:lnTo>
                  <a:lnTo>
                    <a:pt x="165" y="0"/>
                  </a:lnTo>
                  <a:lnTo>
                    <a:pt x="165" y="174"/>
                  </a:lnTo>
                  <a:lnTo>
                    <a:pt x="130" y="174"/>
                  </a:lnTo>
                  <a:lnTo>
                    <a:pt x="130" y="40"/>
                  </a:lnTo>
                  <a:lnTo>
                    <a:pt x="130" y="40"/>
                  </a:lnTo>
                  <a:lnTo>
                    <a:pt x="98" y="174"/>
                  </a:lnTo>
                  <a:lnTo>
                    <a:pt x="64" y="174"/>
                  </a:lnTo>
                  <a:lnTo>
                    <a:pt x="34" y="40"/>
                  </a:lnTo>
                  <a:lnTo>
                    <a:pt x="34" y="40"/>
                  </a:lnTo>
                  <a:lnTo>
                    <a:pt x="34"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69">
              <a:extLst>
                <a:ext uri="{FF2B5EF4-FFF2-40B4-BE49-F238E27FC236}">
                  <a16:creationId xmlns:a16="http://schemas.microsoft.com/office/drawing/2014/main" id="{11BC7A45-5EFA-4589-84B2-F5BF89CE1C86}"/>
                </a:ext>
              </a:extLst>
            </p:cNvPr>
            <p:cNvSpPr>
              <a:spLocks noEditPoints="1"/>
            </p:cNvSpPr>
            <p:nvPr/>
          </p:nvSpPr>
          <p:spPr bwMode="auto">
            <a:xfrm>
              <a:off x="6323" y="2167"/>
              <a:ext cx="139" cy="174"/>
            </a:xfrm>
            <a:custGeom>
              <a:avLst/>
              <a:gdLst>
                <a:gd name="T0" fmla="*/ 0 w 139"/>
                <a:gd name="T1" fmla="*/ 174 h 174"/>
                <a:gd name="T2" fmla="*/ 48 w 139"/>
                <a:gd name="T3" fmla="*/ 0 h 174"/>
                <a:gd name="T4" fmla="*/ 93 w 139"/>
                <a:gd name="T5" fmla="*/ 0 h 174"/>
                <a:gd name="T6" fmla="*/ 139 w 139"/>
                <a:gd name="T7" fmla="*/ 174 h 174"/>
                <a:gd name="T8" fmla="*/ 101 w 139"/>
                <a:gd name="T9" fmla="*/ 174 h 174"/>
                <a:gd name="T10" fmla="*/ 93 w 139"/>
                <a:gd name="T11" fmla="*/ 134 h 174"/>
                <a:gd name="T12" fmla="*/ 45 w 139"/>
                <a:gd name="T13" fmla="*/ 134 h 174"/>
                <a:gd name="T14" fmla="*/ 35 w 139"/>
                <a:gd name="T15" fmla="*/ 174 h 174"/>
                <a:gd name="T16" fmla="*/ 0 w 139"/>
                <a:gd name="T17" fmla="*/ 174 h 174"/>
                <a:gd name="T18" fmla="*/ 69 w 139"/>
                <a:gd name="T19" fmla="*/ 35 h 174"/>
                <a:gd name="T20" fmla="*/ 67 w 139"/>
                <a:gd name="T21" fmla="*/ 35 h 174"/>
                <a:gd name="T22" fmla="*/ 51 w 139"/>
                <a:gd name="T23" fmla="*/ 109 h 174"/>
                <a:gd name="T24" fmla="*/ 85 w 139"/>
                <a:gd name="T25" fmla="*/ 109 h 174"/>
                <a:gd name="T26" fmla="*/ 69 w 139"/>
                <a:gd name="T27" fmla="*/ 3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74">
                  <a:moveTo>
                    <a:pt x="0" y="174"/>
                  </a:moveTo>
                  <a:lnTo>
                    <a:pt x="48" y="0"/>
                  </a:lnTo>
                  <a:lnTo>
                    <a:pt x="93" y="0"/>
                  </a:lnTo>
                  <a:lnTo>
                    <a:pt x="139" y="174"/>
                  </a:lnTo>
                  <a:lnTo>
                    <a:pt x="101" y="174"/>
                  </a:lnTo>
                  <a:lnTo>
                    <a:pt x="93" y="134"/>
                  </a:lnTo>
                  <a:lnTo>
                    <a:pt x="45" y="134"/>
                  </a:lnTo>
                  <a:lnTo>
                    <a:pt x="35" y="174"/>
                  </a:lnTo>
                  <a:lnTo>
                    <a:pt x="0" y="174"/>
                  </a:lnTo>
                  <a:close/>
                  <a:moveTo>
                    <a:pt x="69" y="35"/>
                  </a:moveTo>
                  <a:lnTo>
                    <a:pt x="67" y="35"/>
                  </a:lnTo>
                  <a:lnTo>
                    <a:pt x="51" y="109"/>
                  </a:lnTo>
                  <a:lnTo>
                    <a:pt x="85" y="109"/>
                  </a:lnTo>
                  <a:lnTo>
                    <a:pt x="69" y="35"/>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70">
              <a:extLst>
                <a:ext uri="{FF2B5EF4-FFF2-40B4-BE49-F238E27FC236}">
                  <a16:creationId xmlns:a16="http://schemas.microsoft.com/office/drawing/2014/main" id="{7520FC21-175F-468B-81FD-5F67E1439E22}"/>
                </a:ext>
              </a:extLst>
            </p:cNvPr>
            <p:cNvSpPr>
              <a:spLocks/>
            </p:cNvSpPr>
            <p:nvPr/>
          </p:nvSpPr>
          <p:spPr bwMode="auto">
            <a:xfrm>
              <a:off x="6478" y="2167"/>
              <a:ext cx="128" cy="174"/>
            </a:xfrm>
            <a:custGeom>
              <a:avLst/>
              <a:gdLst>
                <a:gd name="T0" fmla="*/ 0 w 128"/>
                <a:gd name="T1" fmla="*/ 174 h 174"/>
                <a:gd name="T2" fmla="*/ 0 w 128"/>
                <a:gd name="T3" fmla="*/ 0 h 174"/>
                <a:gd name="T4" fmla="*/ 48 w 128"/>
                <a:gd name="T5" fmla="*/ 0 h 174"/>
                <a:gd name="T6" fmla="*/ 93 w 128"/>
                <a:gd name="T7" fmla="*/ 120 h 174"/>
                <a:gd name="T8" fmla="*/ 93 w 128"/>
                <a:gd name="T9" fmla="*/ 120 h 174"/>
                <a:gd name="T10" fmla="*/ 93 w 128"/>
                <a:gd name="T11" fmla="*/ 0 h 174"/>
                <a:gd name="T12" fmla="*/ 128 w 128"/>
                <a:gd name="T13" fmla="*/ 0 h 174"/>
                <a:gd name="T14" fmla="*/ 128 w 128"/>
                <a:gd name="T15" fmla="*/ 174 h 174"/>
                <a:gd name="T16" fmla="*/ 80 w 128"/>
                <a:gd name="T17" fmla="*/ 174 h 174"/>
                <a:gd name="T18" fmla="*/ 34 w 128"/>
                <a:gd name="T19" fmla="*/ 48 h 174"/>
                <a:gd name="T20" fmla="*/ 34 w 128"/>
                <a:gd name="T21" fmla="*/ 48 h 174"/>
                <a:gd name="T22" fmla="*/ 34 w 128"/>
                <a:gd name="T23" fmla="*/ 174 h 174"/>
                <a:gd name="T24" fmla="*/ 0 w 128"/>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8" h="174">
                  <a:moveTo>
                    <a:pt x="0" y="174"/>
                  </a:moveTo>
                  <a:lnTo>
                    <a:pt x="0" y="0"/>
                  </a:lnTo>
                  <a:lnTo>
                    <a:pt x="48" y="0"/>
                  </a:lnTo>
                  <a:lnTo>
                    <a:pt x="93" y="120"/>
                  </a:lnTo>
                  <a:lnTo>
                    <a:pt x="93" y="120"/>
                  </a:lnTo>
                  <a:lnTo>
                    <a:pt x="93" y="0"/>
                  </a:lnTo>
                  <a:lnTo>
                    <a:pt x="128" y="0"/>
                  </a:lnTo>
                  <a:lnTo>
                    <a:pt x="128" y="174"/>
                  </a:lnTo>
                  <a:lnTo>
                    <a:pt x="80" y="174"/>
                  </a:lnTo>
                  <a:lnTo>
                    <a:pt x="34" y="48"/>
                  </a:lnTo>
                  <a:lnTo>
                    <a:pt x="34" y="48"/>
                  </a:lnTo>
                  <a:lnTo>
                    <a:pt x="34"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71">
              <a:extLst>
                <a:ext uri="{FF2B5EF4-FFF2-40B4-BE49-F238E27FC236}">
                  <a16:creationId xmlns:a16="http://schemas.microsoft.com/office/drawing/2014/main" id="{8549F26E-10BD-4277-97BC-94B609D68FC5}"/>
                </a:ext>
              </a:extLst>
            </p:cNvPr>
            <p:cNvSpPr>
              <a:spLocks/>
            </p:cNvSpPr>
            <p:nvPr/>
          </p:nvSpPr>
          <p:spPr bwMode="auto">
            <a:xfrm>
              <a:off x="6632" y="2164"/>
              <a:ext cx="110" cy="179"/>
            </a:xfrm>
            <a:custGeom>
              <a:avLst/>
              <a:gdLst>
                <a:gd name="T0" fmla="*/ 0 w 41"/>
                <a:gd name="T1" fmla="*/ 33 h 67"/>
                <a:gd name="T2" fmla="*/ 22 w 41"/>
                <a:gd name="T3" fmla="*/ 0 h 67"/>
                <a:gd name="T4" fmla="*/ 40 w 41"/>
                <a:gd name="T5" fmla="*/ 22 h 67"/>
                <a:gd name="T6" fmla="*/ 27 w 41"/>
                <a:gd name="T7" fmla="*/ 22 h 67"/>
                <a:gd name="T8" fmla="*/ 22 w 41"/>
                <a:gd name="T9" fmla="*/ 10 h 67"/>
                <a:gd name="T10" fmla="*/ 14 w 41"/>
                <a:gd name="T11" fmla="*/ 33 h 67"/>
                <a:gd name="T12" fmla="*/ 22 w 41"/>
                <a:gd name="T13" fmla="*/ 57 h 67"/>
                <a:gd name="T14" fmla="*/ 28 w 41"/>
                <a:gd name="T15" fmla="*/ 44 h 67"/>
                <a:gd name="T16" fmla="*/ 41 w 41"/>
                <a:gd name="T17" fmla="*/ 44 h 67"/>
                <a:gd name="T18" fmla="*/ 22 w 41"/>
                <a:gd name="T19" fmla="*/ 67 h 67"/>
                <a:gd name="T20" fmla="*/ 0 w 41"/>
                <a:gd name="T21"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0" y="33"/>
                  </a:moveTo>
                  <a:cubicBezTo>
                    <a:pt x="0" y="16"/>
                    <a:pt x="0" y="0"/>
                    <a:pt x="22" y="0"/>
                  </a:cubicBezTo>
                  <a:cubicBezTo>
                    <a:pt x="35" y="0"/>
                    <a:pt x="41" y="8"/>
                    <a:pt x="40" y="22"/>
                  </a:cubicBezTo>
                  <a:cubicBezTo>
                    <a:pt x="27" y="22"/>
                    <a:pt x="27" y="22"/>
                    <a:pt x="27" y="22"/>
                  </a:cubicBezTo>
                  <a:cubicBezTo>
                    <a:pt x="27" y="13"/>
                    <a:pt x="26" y="10"/>
                    <a:pt x="22" y="10"/>
                  </a:cubicBezTo>
                  <a:cubicBezTo>
                    <a:pt x="14" y="10"/>
                    <a:pt x="14" y="17"/>
                    <a:pt x="14" y="33"/>
                  </a:cubicBezTo>
                  <a:cubicBezTo>
                    <a:pt x="14" y="50"/>
                    <a:pt x="14" y="57"/>
                    <a:pt x="22" y="57"/>
                  </a:cubicBezTo>
                  <a:cubicBezTo>
                    <a:pt x="28" y="57"/>
                    <a:pt x="28" y="49"/>
                    <a:pt x="28" y="44"/>
                  </a:cubicBezTo>
                  <a:cubicBezTo>
                    <a:pt x="41" y="44"/>
                    <a:pt x="41" y="44"/>
                    <a:pt x="41" y="44"/>
                  </a:cubicBezTo>
                  <a:cubicBezTo>
                    <a:pt x="41" y="61"/>
                    <a:pt x="34" y="67"/>
                    <a:pt x="22" y="67"/>
                  </a:cubicBezTo>
                  <a:cubicBezTo>
                    <a:pt x="0" y="67"/>
                    <a:pt x="0" y="50"/>
                    <a:pt x="0" y="33"/>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72">
              <a:extLst>
                <a:ext uri="{FF2B5EF4-FFF2-40B4-BE49-F238E27FC236}">
                  <a16:creationId xmlns:a16="http://schemas.microsoft.com/office/drawing/2014/main" id="{CC107808-4AE8-4024-9816-CE535D26B77C}"/>
                </a:ext>
              </a:extLst>
            </p:cNvPr>
            <p:cNvSpPr>
              <a:spLocks/>
            </p:cNvSpPr>
            <p:nvPr/>
          </p:nvSpPr>
          <p:spPr bwMode="auto">
            <a:xfrm>
              <a:off x="6763" y="2167"/>
              <a:ext cx="96" cy="174"/>
            </a:xfrm>
            <a:custGeom>
              <a:avLst/>
              <a:gdLst>
                <a:gd name="T0" fmla="*/ 0 w 96"/>
                <a:gd name="T1" fmla="*/ 174 h 174"/>
                <a:gd name="T2" fmla="*/ 0 w 96"/>
                <a:gd name="T3" fmla="*/ 0 h 174"/>
                <a:gd name="T4" fmla="*/ 94 w 96"/>
                <a:gd name="T5" fmla="*/ 0 h 174"/>
                <a:gd name="T6" fmla="*/ 94 w 96"/>
                <a:gd name="T7" fmla="*/ 27 h 174"/>
                <a:gd name="T8" fmla="*/ 38 w 96"/>
                <a:gd name="T9" fmla="*/ 27 h 174"/>
                <a:gd name="T10" fmla="*/ 38 w 96"/>
                <a:gd name="T11" fmla="*/ 69 h 174"/>
                <a:gd name="T12" fmla="*/ 88 w 96"/>
                <a:gd name="T13" fmla="*/ 69 h 174"/>
                <a:gd name="T14" fmla="*/ 88 w 96"/>
                <a:gd name="T15" fmla="*/ 96 h 174"/>
                <a:gd name="T16" fmla="*/ 38 w 96"/>
                <a:gd name="T17" fmla="*/ 96 h 174"/>
                <a:gd name="T18" fmla="*/ 38 w 96"/>
                <a:gd name="T19" fmla="*/ 147 h 174"/>
                <a:gd name="T20" fmla="*/ 96 w 96"/>
                <a:gd name="T21" fmla="*/ 147 h 174"/>
                <a:gd name="T22" fmla="*/ 96 w 96"/>
                <a:gd name="T23" fmla="*/ 174 h 174"/>
                <a:gd name="T24" fmla="*/ 0 w 96"/>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174">
                  <a:moveTo>
                    <a:pt x="0" y="174"/>
                  </a:moveTo>
                  <a:lnTo>
                    <a:pt x="0" y="0"/>
                  </a:lnTo>
                  <a:lnTo>
                    <a:pt x="94" y="0"/>
                  </a:lnTo>
                  <a:lnTo>
                    <a:pt x="94" y="27"/>
                  </a:lnTo>
                  <a:lnTo>
                    <a:pt x="38" y="27"/>
                  </a:lnTo>
                  <a:lnTo>
                    <a:pt x="38" y="69"/>
                  </a:lnTo>
                  <a:lnTo>
                    <a:pt x="88" y="69"/>
                  </a:lnTo>
                  <a:lnTo>
                    <a:pt x="88" y="96"/>
                  </a:lnTo>
                  <a:lnTo>
                    <a:pt x="38" y="96"/>
                  </a:lnTo>
                  <a:lnTo>
                    <a:pt x="38" y="147"/>
                  </a:lnTo>
                  <a:lnTo>
                    <a:pt x="96" y="147"/>
                  </a:lnTo>
                  <a:lnTo>
                    <a:pt x="96"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73">
              <a:extLst>
                <a:ext uri="{FF2B5EF4-FFF2-40B4-BE49-F238E27FC236}">
                  <a16:creationId xmlns:a16="http://schemas.microsoft.com/office/drawing/2014/main" id="{285DF2D5-4B4E-4372-8908-746F6AE17CB5}"/>
                </a:ext>
              </a:extLst>
            </p:cNvPr>
            <p:cNvSpPr>
              <a:spLocks/>
            </p:cNvSpPr>
            <p:nvPr/>
          </p:nvSpPr>
          <p:spPr bwMode="auto">
            <a:xfrm>
              <a:off x="6873" y="2309"/>
              <a:ext cx="40" cy="53"/>
            </a:xfrm>
            <a:custGeom>
              <a:avLst/>
              <a:gdLst>
                <a:gd name="T0" fmla="*/ 8 w 40"/>
                <a:gd name="T1" fmla="*/ 0 h 53"/>
                <a:gd name="T2" fmla="*/ 40 w 40"/>
                <a:gd name="T3" fmla="*/ 0 h 53"/>
                <a:gd name="T4" fmla="*/ 21 w 40"/>
                <a:gd name="T5" fmla="*/ 53 h 53"/>
                <a:gd name="T6" fmla="*/ 0 w 40"/>
                <a:gd name="T7" fmla="*/ 53 h 53"/>
                <a:gd name="T8" fmla="*/ 8 w 40"/>
                <a:gd name="T9" fmla="*/ 0 h 53"/>
              </a:gdLst>
              <a:ahLst/>
              <a:cxnLst>
                <a:cxn ang="0">
                  <a:pos x="T0" y="T1"/>
                </a:cxn>
                <a:cxn ang="0">
                  <a:pos x="T2" y="T3"/>
                </a:cxn>
                <a:cxn ang="0">
                  <a:pos x="T4" y="T5"/>
                </a:cxn>
                <a:cxn ang="0">
                  <a:pos x="T6" y="T7"/>
                </a:cxn>
                <a:cxn ang="0">
                  <a:pos x="T8" y="T9"/>
                </a:cxn>
              </a:cxnLst>
              <a:rect l="0" t="0" r="r" b="b"/>
              <a:pathLst>
                <a:path w="40" h="53">
                  <a:moveTo>
                    <a:pt x="8" y="0"/>
                  </a:moveTo>
                  <a:lnTo>
                    <a:pt x="40" y="0"/>
                  </a:lnTo>
                  <a:lnTo>
                    <a:pt x="21" y="53"/>
                  </a:lnTo>
                  <a:lnTo>
                    <a:pt x="0" y="53"/>
                  </a:lnTo>
                  <a:lnTo>
                    <a:pt x="8" y="0"/>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74">
              <a:extLst>
                <a:ext uri="{FF2B5EF4-FFF2-40B4-BE49-F238E27FC236}">
                  <a16:creationId xmlns:a16="http://schemas.microsoft.com/office/drawing/2014/main" id="{C45E4FA8-8339-4676-B8AC-2F0343BB744D}"/>
                </a:ext>
              </a:extLst>
            </p:cNvPr>
            <p:cNvSpPr>
              <a:spLocks noEditPoints="1"/>
            </p:cNvSpPr>
            <p:nvPr/>
          </p:nvSpPr>
          <p:spPr bwMode="auto">
            <a:xfrm>
              <a:off x="2382" y="2458"/>
              <a:ext cx="139" cy="174"/>
            </a:xfrm>
            <a:custGeom>
              <a:avLst/>
              <a:gdLst>
                <a:gd name="T0" fmla="*/ 0 w 139"/>
                <a:gd name="T1" fmla="*/ 174 h 174"/>
                <a:gd name="T2" fmla="*/ 45 w 139"/>
                <a:gd name="T3" fmla="*/ 0 h 174"/>
                <a:gd name="T4" fmla="*/ 90 w 139"/>
                <a:gd name="T5" fmla="*/ 0 h 174"/>
                <a:gd name="T6" fmla="*/ 139 w 139"/>
                <a:gd name="T7" fmla="*/ 174 h 174"/>
                <a:gd name="T8" fmla="*/ 101 w 139"/>
                <a:gd name="T9" fmla="*/ 174 h 174"/>
                <a:gd name="T10" fmla="*/ 90 w 139"/>
                <a:gd name="T11" fmla="*/ 134 h 174"/>
                <a:gd name="T12" fmla="*/ 42 w 139"/>
                <a:gd name="T13" fmla="*/ 134 h 174"/>
                <a:gd name="T14" fmla="*/ 34 w 139"/>
                <a:gd name="T15" fmla="*/ 174 h 174"/>
                <a:gd name="T16" fmla="*/ 0 w 139"/>
                <a:gd name="T17" fmla="*/ 174 h 174"/>
                <a:gd name="T18" fmla="*/ 66 w 139"/>
                <a:gd name="T19" fmla="*/ 35 h 174"/>
                <a:gd name="T20" fmla="*/ 66 w 139"/>
                <a:gd name="T21" fmla="*/ 35 h 174"/>
                <a:gd name="T22" fmla="*/ 50 w 139"/>
                <a:gd name="T23" fmla="*/ 110 h 174"/>
                <a:gd name="T24" fmla="*/ 82 w 139"/>
                <a:gd name="T25" fmla="*/ 110 h 174"/>
                <a:gd name="T26" fmla="*/ 66 w 139"/>
                <a:gd name="T27" fmla="*/ 3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 h="174">
                  <a:moveTo>
                    <a:pt x="0" y="174"/>
                  </a:moveTo>
                  <a:lnTo>
                    <a:pt x="45" y="0"/>
                  </a:lnTo>
                  <a:lnTo>
                    <a:pt x="90" y="0"/>
                  </a:lnTo>
                  <a:lnTo>
                    <a:pt x="139" y="174"/>
                  </a:lnTo>
                  <a:lnTo>
                    <a:pt x="101" y="174"/>
                  </a:lnTo>
                  <a:lnTo>
                    <a:pt x="90" y="134"/>
                  </a:lnTo>
                  <a:lnTo>
                    <a:pt x="42" y="134"/>
                  </a:lnTo>
                  <a:lnTo>
                    <a:pt x="34" y="174"/>
                  </a:lnTo>
                  <a:lnTo>
                    <a:pt x="0" y="174"/>
                  </a:lnTo>
                  <a:close/>
                  <a:moveTo>
                    <a:pt x="66" y="35"/>
                  </a:moveTo>
                  <a:lnTo>
                    <a:pt x="66" y="35"/>
                  </a:lnTo>
                  <a:lnTo>
                    <a:pt x="50" y="110"/>
                  </a:lnTo>
                  <a:lnTo>
                    <a:pt x="82" y="110"/>
                  </a:lnTo>
                  <a:lnTo>
                    <a:pt x="66" y="35"/>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75">
              <a:extLst>
                <a:ext uri="{FF2B5EF4-FFF2-40B4-BE49-F238E27FC236}">
                  <a16:creationId xmlns:a16="http://schemas.microsoft.com/office/drawing/2014/main" id="{467E2CEF-6792-46C3-8F6C-52876D04A31D}"/>
                </a:ext>
              </a:extLst>
            </p:cNvPr>
            <p:cNvSpPr>
              <a:spLocks/>
            </p:cNvSpPr>
            <p:nvPr/>
          </p:nvSpPr>
          <p:spPr bwMode="auto">
            <a:xfrm>
              <a:off x="2537" y="2458"/>
              <a:ext cx="125" cy="174"/>
            </a:xfrm>
            <a:custGeom>
              <a:avLst/>
              <a:gdLst>
                <a:gd name="T0" fmla="*/ 0 w 125"/>
                <a:gd name="T1" fmla="*/ 174 h 174"/>
                <a:gd name="T2" fmla="*/ 0 w 125"/>
                <a:gd name="T3" fmla="*/ 0 h 174"/>
                <a:gd name="T4" fmla="*/ 48 w 125"/>
                <a:gd name="T5" fmla="*/ 0 h 174"/>
                <a:gd name="T6" fmla="*/ 90 w 125"/>
                <a:gd name="T7" fmla="*/ 121 h 174"/>
                <a:gd name="T8" fmla="*/ 93 w 125"/>
                <a:gd name="T9" fmla="*/ 121 h 174"/>
                <a:gd name="T10" fmla="*/ 93 w 125"/>
                <a:gd name="T11" fmla="*/ 0 h 174"/>
                <a:gd name="T12" fmla="*/ 125 w 125"/>
                <a:gd name="T13" fmla="*/ 0 h 174"/>
                <a:gd name="T14" fmla="*/ 125 w 125"/>
                <a:gd name="T15" fmla="*/ 174 h 174"/>
                <a:gd name="T16" fmla="*/ 80 w 125"/>
                <a:gd name="T17" fmla="*/ 174 h 174"/>
                <a:gd name="T18" fmla="*/ 32 w 125"/>
                <a:gd name="T19" fmla="*/ 49 h 174"/>
                <a:gd name="T20" fmla="*/ 32 w 125"/>
                <a:gd name="T21" fmla="*/ 49 h 174"/>
                <a:gd name="T22" fmla="*/ 32 w 125"/>
                <a:gd name="T23" fmla="*/ 174 h 174"/>
                <a:gd name="T24" fmla="*/ 0 w 125"/>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74">
                  <a:moveTo>
                    <a:pt x="0" y="174"/>
                  </a:moveTo>
                  <a:lnTo>
                    <a:pt x="0" y="0"/>
                  </a:lnTo>
                  <a:lnTo>
                    <a:pt x="48" y="0"/>
                  </a:lnTo>
                  <a:lnTo>
                    <a:pt x="90" y="121"/>
                  </a:lnTo>
                  <a:lnTo>
                    <a:pt x="93" y="121"/>
                  </a:lnTo>
                  <a:lnTo>
                    <a:pt x="93" y="0"/>
                  </a:lnTo>
                  <a:lnTo>
                    <a:pt x="125" y="0"/>
                  </a:lnTo>
                  <a:lnTo>
                    <a:pt x="125" y="174"/>
                  </a:lnTo>
                  <a:lnTo>
                    <a:pt x="80" y="174"/>
                  </a:lnTo>
                  <a:lnTo>
                    <a:pt x="32" y="49"/>
                  </a:lnTo>
                  <a:lnTo>
                    <a:pt x="32" y="49"/>
                  </a:lnTo>
                  <a:lnTo>
                    <a:pt x="32"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76">
              <a:extLst>
                <a:ext uri="{FF2B5EF4-FFF2-40B4-BE49-F238E27FC236}">
                  <a16:creationId xmlns:a16="http://schemas.microsoft.com/office/drawing/2014/main" id="{D9A2ADD5-32C5-421B-8741-29A7CE436CC7}"/>
                </a:ext>
              </a:extLst>
            </p:cNvPr>
            <p:cNvSpPr>
              <a:spLocks noEditPoints="1"/>
            </p:cNvSpPr>
            <p:nvPr/>
          </p:nvSpPr>
          <p:spPr bwMode="auto">
            <a:xfrm>
              <a:off x="2691" y="2458"/>
              <a:ext cx="118" cy="174"/>
            </a:xfrm>
            <a:custGeom>
              <a:avLst/>
              <a:gdLst>
                <a:gd name="T0" fmla="*/ 0 w 44"/>
                <a:gd name="T1" fmla="*/ 0 h 65"/>
                <a:gd name="T2" fmla="*/ 22 w 44"/>
                <a:gd name="T3" fmla="*/ 0 h 65"/>
                <a:gd name="T4" fmla="*/ 43 w 44"/>
                <a:gd name="T5" fmla="*/ 32 h 65"/>
                <a:gd name="T6" fmla="*/ 22 w 44"/>
                <a:gd name="T7" fmla="*/ 65 h 65"/>
                <a:gd name="T8" fmla="*/ 0 w 44"/>
                <a:gd name="T9" fmla="*/ 65 h 65"/>
                <a:gd name="T10" fmla="*/ 0 w 44"/>
                <a:gd name="T11" fmla="*/ 0 h 65"/>
                <a:gd name="T12" fmla="*/ 14 w 44"/>
                <a:gd name="T13" fmla="*/ 55 h 65"/>
                <a:gd name="T14" fmla="*/ 20 w 44"/>
                <a:gd name="T15" fmla="*/ 55 h 65"/>
                <a:gd name="T16" fmla="*/ 30 w 44"/>
                <a:gd name="T17" fmla="*/ 32 h 65"/>
                <a:gd name="T18" fmla="*/ 20 w 44"/>
                <a:gd name="T19" fmla="*/ 10 h 65"/>
                <a:gd name="T20" fmla="*/ 14 w 44"/>
                <a:gd name="T21" fmla="*/ 10 h 65"/>
                <a:gd name="T22" fmla="*/ 14 w 44"/>
                <a:gd name="T23" fmla="*/ 5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65">
                  <a:moveTo>
                    <a:pt x="0" y="0"/>
                  </a:moveTo>
                  <a:cubicBezTo>
                    <a:pt x="22" y="0"/>
                    <a:pt x="22" y="0"/>
                    <a:pt x="22" y="0"/>
                  </a:cubicBezTo>
                  <a:cubicBezTo>
                    <a:pt x="40" y="0"/>
                    <a:pt x="43" y="12"/>
                    <a:pt x="43" y="32"/>
                  </a:cubicBezTo>
                  <a:cubicBezTo>
                    <a:pt x="43" y="42"/>
                    <a:pt x="44" y="65"/>
                    <a:pt x="22" y="65"/>
                  </a:cubicBezTo>
                  <a:cubicBezTo>
                    <a:pt x="0" y="65"/>
                    <a:pt x="0" y="65"/>
                    <a:pt x="0" y="65"/>
                  </a:cubicBezTo>
                  <a:lnTo>
                    <a:pt x="0" y="0"/>
                  </a:lnTo>
                  <a:close/>
                  <a:moveTo>
                    <a:pt x="14" y="55"/>
                  </a:moveTo>
                  <a:cubicBezTo>
                    <a:pt x="20" y="55"/>
                    <a:pt x="20" y="55"/>
                    <a:pt x="20" y="55"/>
                  </a:cubicBezTo>
                  <a:cubicBezTo>
                    <a:pt x="28" y="55"/>
                    <a:pt x="30" y="49"/>
                    <a:pt x="30" y="32"/>
                  </a:cubicBezTo>
                  <a:cubicBezTo>
                    <a:pt x="30" y="21"/>
                    <a:pt x="30" y="10"/>
                    <a:pt x="20" y="10"/>
                  </a:cubicBezTo>
                  <a:cubicBezTo>
                    <a:pt x="14" y="10"/>
                    <a:pt x="14" y="10"/>
                    <a:pt x="14" y="10"/>
                  </a:cubicBezTo>
                  <a:lnTo>
                    <a:pt x="14" y="55"/>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77">
              <a:extLst>
                <a:ext uri="{FF2B5EF4-FFF2-40B4-BE49-F238E27FC236}">
                  <a16:creationId xmlns:a16="http://schemas.microsoft.com/office/drawing/2014/main" id="{E5013C1E-5524-45EF-BFF8-BA02A3ED59FD}"/>
                </a:ext>
              </a:extLst>
            </p:cNvPr>
            <p:cNvSpPr>
              <a:spLocks noEditPoints="1"/>
            </p:cNvSpPr>
            <p:nvPr/>
          </p:nvSpPr>
          <p:spPr bwMode="auto">
            <a:xfrm>
              <a:off x="2886" y="2458"/>
              <a:ext cx="107" cy="174"/>
            </a:xfrm>
            <a:custGeom>
              <a:avLst/>
              <a:gdLst>
                <a:gd name="T0" fmla="*/ 13 w 40"/>
                <a:gd name="T1" fmla="*/ 65 h 65"/>
                <a:gd name="T2" fmla="*/ 0 w 40"/>
                <a:gd name="T3" fmla="*/ 65 h 65"/>
                <a:gd name="T4" fmla="*/ 0 w 40"/>
                <a:gd name="T5" fmla="*/ 0 h 65"/>
                <a:gd name="T6" fmla="*/ 24 w 40"/>
                <a:gd name="T7" fmla="*/ 0 h 65"/>
                <a:gd name="T8" fmla="*/ 39 w 40"/>
                <a:gd name="T9" fmla="*/ 17 h 65"/>
                <a:gd name="T10" fmla="*/ 27 w 40"/>
                <a:gd name="T11" fmla="*/ 33 h 65"/>
                <a:gd name="T12" fmla="*/ 27 w 40"/>
                <a:gd name="T13" fmla="*/ 33 h 65"/>
                <a:gd name="T14" fmla="*/ 39 w 40"/>
                <a:gd name="T15" fmla="*/ 46 h 65"/>
                <a:gd name="T16" fmla="*/ 40 w 40"/>
                <a:gd name="T17" fmla="*/ 65 h 65"/>
                <a:gd name="T18" fmla="*/ 27 w 40"/>
                <a:gd name="T19" fmla="*/ 65 h 65"/>
                <a:gd name="T20" fmla="*/ 26 w 40"/>
                <a:gd name="T21" fmla="*/ 52 h 65"/>
                <a:gd name="T22" fmla="*/ 16 w 40"/>
                <a:gd name="T23" fmla="*/ 38 h 65"/>
                <a:gd name="T24" fmla="*/ 13 w 40"/>
                <a:gd name="T25" fmla="*/ 38 h 65"/>
                <a:gd name="T26" fmla="*/ 13 w 40"/>
                <a:gd name="T27" fmla="*/ 65 h 65"/>
                <a:gd name="T28" fmla="*/ 13 w 40"/>
                <a:gd name="T29" fmla="*/ 28 h 65"/>
                <a:gd name="T30" fmla="*/ 19 w 40"/>
                <a:gd name="T31" fmla="*/ 28 h 65"/>
                <a:gd name="T32" fmla="*/ 25 w 40"/>
                <a:gd name="T33" fmla="*/ 19 h 65"/>
                <a:gd name="T34" fmla="*/ 19 w 40"/>
                <a:gd name="T35" fmla="*/ 10 h 65"/>
                <a:gd name="T36" fmla="*/ 13 w 40"/>
                <a:gd name="T37" fmla="*/ 10 h 65"/>
                <a:gd name="T38" fmla="*/ 13 w 40"/>
                <a:gd name="T39" fmla="*/ 2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65">
                  <a:moveTo>
                    <a:pt x="13" y="65"/>
                  </a:moveTo>
                  <a:cubicBezTo>
                    <a:pt x="0" y="65"/>
                    <a:pt x="0" y="65"/>
                    <a:pt x="0" y="65"/>
                  </a:cubicBezTo>
                  <a:cubicBezTo>
                    <a:pt x="0" y="0"/>
                    <a:pt x="0" y="0"/>
                    <a:pt x="0" y="0"/>
                  </a:cubicBezTo>
                  <a:cubicBezTo>
                    <a:pt x="24" y="0"/>
                    <a:pt x="24" y="0"/>
                    <a:pt x="24" y="0"/>
                  </a:cubicBezTo>
                  <a:cubicBezTo>
                    <a:pt x="33" y="0"/>
                    <a:pt x="39" y="6"/>
                    <a:pt x="39" y="17"/>
                  </a:cubicBezTo>
                  <a:cubicBezTo>
                    <a:pt x="39" y="25"/>
                    <a:pt x="36" y="31"/>
                    <a:pt x="27" y="33"/>
                  </a:cubicBezTo>
                  <a:cubicBezTo>
                    <a:pt x="27" y="33"/>
                    <a:pt x="27" y="33"/>
                    <a:pt x="27" y="33"/>
                  </a:cubicBezTo>
                  <a:cubicBezTo>
                    <a:pt x="30" y="33"/>
                    <a:pt x="39" y="34"/>
                    <a:pt x="39" y="46"/>
                  </a:cubicBezTo>
                  <a:cubicBezTo>
                    <a:pt x="39" y="50"/>
                    <a:pt x="39" y="62"/>
                    <a:pt x="40" y="65"/>
                  </a:cubicBezTo>
                  <a:cubicBezTo>
                    <a:pt x="27" y="65"/>
                    <a:pt x="27" y="65"/>
                    <a:pt x="27" y="65"/>
                  </a:cubicBezTo>
                  <a:cubicBezTo>
                    <a:pt x="25" y="61"/>
                    <a:pt x="26" y="56"/>
                    <a:pt x="26" y="52"/>
                  </a:cubicBezTo>
                  <a:cubicBezTo>
                    <a:pt x="26" y="45"/>
                    <a:pt x="26" y="38"/>
                    <a:pt x="16" y="38"/>
                  </a:cubicBezTo>
                  <a:cubicBezTo>
                    <a:pt x="13" y="38"/>
                    <a:pt x="13" y="38"/>
                    <a:pt x="13" y="38"/>
                  </a:cubicBezTo>
                  <a:lnTo>
                    <a:pt x="13" y="65"/>
                  </a:lnTo>
                  <a:close/>
                  <a:moveTo>
                    <a:pt x="13" y="28"/>
                  </a:moveTo>
                  <a:cubicBezTo>
                    <a:pt x="19" y="28"/>
                    <a:pt x="19" y="28"/>
                    <a:pt x="19" y="28"/>
                  </a:cubicBezTo>
                  <a:cubicBezTo>
                    <a:pt x="24" y="28"/>
                    <a:pt x="25" y="23"/>
                    <a:pt x="25" y="19"/>
                  </a:cubicBezTo>
                  <a:cubicBezTo>
                    <a:pt x="25" y="12"/>
                    <a:pt x="23" y="10"/>
                    <a:pt x="19" y="10"/>
                  </a:cubicBezTo>
                  <a:cubicBezTo>
                    <a:pt x="13" y="10"/>
                    <a:pt x="13" y="10"/>
                    <a:pt x="13" y="10"/>
                  </a:cubicBezTo>
                  <a:lnTo>
                    <a:pt x="13" y="28"/>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78">
              <a:extLst>
                <a:ext uri="{FF2B5EF4-FFF2-40B4-BE49-F238E27FC236}">
                  <a16:creationId xmlns:a16="http://schemas.microsoft.com/office/drawing/2014/main" id="{4F918F92-4013-4B55-BE35-CB169B8853A9}"/>
                </a:ext>
              </a:extLst>
            </p:cNvPr>
            <p:cNvSpPr>
              <a:spLocks/>
            </p:cNvSpPr>
            <p:nvPr/>
          </p:nvSpPr>
          <p:spPr bwMode="auto">
            <a:xfrm>
              <a:off x="3017" y="2458"/>
              <a:ext cx="93" cy="174"/>
            </a:xfrm>
            <a:custGeom>
              <a:avLst/>
              <a:gdLst>
                <a:gd name="T0" fmla="*/ 0 w 93"/>
                <a:gd name="T1" fmla="*/ 174 h 174"/>
                <a:gd name="T2" fmla="*/ 0 w 93"/>
                <a:gd name="T3" fmla="*/ 0 h 174"/>
                <a:gd name="T4" fmla="*/ 91 w 93"/>
                <a:gd name="T5" fmla="*/ 0 h 174"/>
                <a:gd name="T6" fmla="*/ 91 w 93"/>
                <a:gd name="T7" fmla="*/ 27 h 174"/>
                <a:gd name="T8" fmla="*/ 35 w 93"/>
                <a:gd name="T9" fmla="*/ 27 h 174"/>
                <a:gd name="T10" fmla="*/ 35 w 93"/>
                <a:gd name="T11" fmla="*/ 70 h 174"/>
                <a:gd name="T12" fmla="*/ 85 w 93"/>
                <a:gd name="T13" fmla="*/ 70 h 174"/>
                <a:gd name="T14" fmla="*/ 85 w 93"/>
                <a:gd name="T15" fmla="*/ 97 h 174"/>
                <a:gd name="T16" fmla="*/ 35 w 93"/>
                <a:gd name="T17" fmla="*/ 97 h 174"/>
                <a:gd name="T18" fmla="*/ 35 w 93"/>
                <a:gd name="T19" fmla="*/ 148 h 174"/>
                <a:gd name="T20" fmla="*/ 93 w 93"/>
                <a:gd name="T21" fmla="*/ 148 h 174"/>
                <a:gd name="T22" fmla="*/ 93 w 93"/>
                <a:gd name="T23" fmla="*/ 174 h 174"/>
                <a:gd name="T24" fmla="*/ 0 w 93"/>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74">
                  <a:moveTo>
                    <a:pt x="0" y="174"/>
                  </a:moveTo>
                  <a:lnTo>
                    <a:pt x="0" y="0"/>
                  </a:lnTo>
                  <a:lnTo>
                    <a:pt x="91" y="0"/>
                  </a:lnTo>
                  <a:lnTo>
                    <a:pt x="91" y="27"/>
                  </a:lnTo>
                  <a:lnTo>
                    <a:pt x="35" y="27"/>
                  </a:lnTo>
                  <a:lnTo>
                    <a:pt x="35" y="70"/>
                  </a:lnTo>
                  <a:lnTo>
                    <a:pt x="85" y="70"/>
                  </a:lnTo>
                  <a:lnTo>
                    <a:pt x="85" y="97"/>
                  </a:lnTo>
                  <a:lnTo>
                    <a:pt x="35" y="97"/>
                  </a:lnTo>
                  <a:lnTo>
                    <a:pt x="35" y="148"/>
                  </a:lnTo>
                  <a:lnTo>
                    <a:pt x="93" y="148"/>
                  </a:lnTo>
                  <a:lnTo>
                    <a:pt x="93"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79">
              <a:extLst>
                <a:ext uri="{FF2B5EF4-FFF2-40B4-BE49-F238E27FC236}">
                  <a16:creationId xmlns:a16="http://schemas.microsoft.com/office/drawing/2014/main" id="{DB30909C-8CA5-4068-B23D-A471BA3AB12C}"/>
                </a:ext>
              </a:extLst>
            </p:cNvPr>
            <p:cNvSpPr>
              <a:spLocks/>
            </p:cNvSpPr>
            <p:nvPr/>
          </p:nvSpPr>
          <p:spPr bwMode="auto">
            <a:xfrm>
              <a:off x="3126" y="2456"/>
              <a:ext cx="112" cy="179"/>
            </a:xfrm>
            <a:custGeom>
              <a:avLst/>
              <a:gdLst>
                <a:gd name="T0" fmla="*/ 19 w 42"/>
                <a:gd name="T1" fmla="*/ 67 h 67"/>
                <a:gd name="T2" fmla="*/ 1 w 42"/>
                <a:gd name="T3" fmla="*/ 46 h 67"/>
                <a:gd name="T4" fmla="*/ 14 w 42"/>
                <a:gd name="T5" fmla="*/ 46 h 67"/>
                <a:gd name="T6" fmla="*/ 21 w 42"/>
                <a:gd name="T7" fmla="*/ 57 h 67"/>
                <a:gd name="T8" fmla="*/ 28 w 42"/>
                <a:gd name="T9" fmla="*/ 50 h 67"/>
                <a:gd name="T10" fmla="*/ 2 w 42"/>
                <a:gd name="T11" fmla="*/ 18 h 67"/>
                <a:gd name="T12" fmla="*/ 22 w 42"/>
                <a:gd name="T13" fmla="*/ 0 h 67"/>
                <a:gd name="T14" fmla="*/ 41 w 42"/>
                <a:gd name="T15" fmla="*/ 20 h 67"/>
                <a:gd name="T16" fmla="*/ 28 w 42"/>
                <a:gd name="T17" fmla="*/ 20 h 67"/>
                <a:gd name="T18" fmla="*/ 22 w 42"/>
                <a:gd name="T19" fmla="*/ 10 h 67"/>
                <a:gd name="T20" fmla="*/ 15 w 42"/>
                <a:gd name="T21" fmla="*/ 17 h 67"/>
                <a:gd name="T22" fmla="*/ 41 w 42"/>
                <a:gd name="T23" fmla="*/ 48 h 67"/>
                <a:gd name="T24" fmla="*/ 19 w 42"/>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7">
                  <a:moveTo>
                    <a:pt x="19" y="67"/>
                  </a:moveTo>
                  <a:cubicBezTo>
                    <a:pt x="3" y="67"/>
                    <a:pt x="0" y="57"/>
                    <a:pt x="1" y="46"/>
                  </a:cubicBezTo>
                  <a:cubicBezTo>
                    <a:pt x="14" y="46"/>
                    <a:pt x="14" y="46"/>
                    <a:pt x="14" y="46"/>
                  </a:cubicBezTo>
                  <a:cubicBezTo>
                    <a:pt x="14" y="52"/>
                    <a:pt x="14" y="57"/>
                    <a:pt x="21" y="57"/>
                  </a:cubicBezTo>
                  <a:cubicBezTo>
                    <a:pt x="26" y="57"/>
                    <a:pt x="28" y="54"/>
                    <a:pt x="28" y="50"/>
                  </a:cubicBezTo>
                  <a:cubicBezTo>
                    <a:pt x="28" y="38"/>
                    <a:pt x="2" y="37"/>
                    <a:pt x="2" y="18"/>
                  </a:cubicBezTo>
                  <a:cubicBezTo>
                    <a:pt x="2" y="8"/>
                    <a:pt x="6" y="0"/>
                    <a:pt x="22" y="0"/>
                  </a:cubicBezTo>
                  <a:cubicBezTo>
                    <a:pt x="35" y="0"/>
                    <a:pt x="42" y="6"/>
                    <a:pt x="41" y="20"/>
                  </a:cubicBezTo>
                  <a:cubicBezTo>
                    <a:pt x="28" y="20"/>
                    <a:pt x="28" y="20"/>
                    <a:pt x="28" y="20"/>
                  </a:cubicBezTo>
                  <a:cubicBezTo>
                    <a:pt x="28" y="15"/>
                    <a:pt x="27" y="10"/>
                    <a:pt x="22" y="10"/>
                  </a:cubicBezTo>
                  <a:cubicBezTo>
                    <a:pt x="17" y="10"/>
                    <a:pt x="15" y="12"/>
                    <a:pt x="15" y="17"/>
                  </a:cubicBezTo>
                  <a:cubicBezTo>
                    <a:pt x="15" y="29"/>
                    <a:pt x="41" y="28"/>
                    <a:pt x="41" y="48"/>
                  </a:cubicBezTo>
                  <a:cubicBezTo>
                    <a:pt x="41" y="65"/>
                    <a:pt x="29" y="67"/>
                    <a:pt x="19" y="67"/>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Rectangle 80">
              <a:extLst>
                <a:ext uri="{FF2B5EF4-FFF2-40B4-BE49-F238E27FC236}">
                  <a16:creationId xmlns:a16="http://schemas.microsoft.com/office/drawing/2014/main" id="{EE452495-2E18-4D5F-BBE0-20175438A7EA}"/>
                </a:ext>
              </a:extLst>
            </p:cNvPr>
            <p:cNvSpPr>
              <a:spLocks noChangeArrowheads="1"/>
            </p:cNvSpPr>
            <p:nvPr/>
          </p:nvSpPr>
          <p:spPr bwMode="auto">
            <a:xfrm>
              <a:off x="3262" y="2458"/>
              <a:ext cx="35" cy="174"/>
            </a:xfrm>
            <a:prstGeom prst="rect">
              <a:avLst/>
            </a:prstGeom>
            <a:solidFill>
              <a:srgbClr val="0A22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81">
              <a:extLst>
                <a:ext uri="{FF2B5EF4-FFF2-40B4-BE49-F238E27FC236}">
                  <a16:creationId xmlns:a16="http://schemas.microsoft.com/office/drawing/2014/main" id="{C71893FA-449C-4F34-A803-FD1D7916AB75}"/>
                </a:ext>
              </a:extLst>
            </p:cNvPr>
            <p:cNvSpPr>
              <a:spLocks/>
            </p:cNvSpPr>
            <p:nvPr/>
          </p:nvSpPr>
          <p:spPr bwMode="auto">
            <a:xfrm>
              <a:off x="3326" y="2458"/>
              <a:ext cx="88" cy="174"/>
            </a:xfrm>
            <a:custGeom>
              <a:avLst/>
              <a:gdLst>
                <a:gd name="T0" fmla="*/ 0 w 88"/>
                <a:gd name="T1" fmla="*/ 174 h 174"/>
                <a:gd name="T2" fmla="*/ 0 w 88"/>
                <a:gd name="T3" fmla="*/ 0 h 174"/>
                <a:gd name="T4" fmla="*/ 38 w 88"/>
                <a:gd name="T5" fmla="*/ 0 h 174"/>
                <a:gd name="T6" fmla="*/ 38 w 88"/>
                <a:gd name="T7" fmla="*/ 145 h 174"/>
                <a:gd name="T8" fmla="*/ 88 w 88"/>
                <a:gd name="T9" fmla="*/ 145 h 174"/>
                <a:gd name="T10" fmla="*/ 88 w 88"/>
                <a:gd name="T11" fmla="*/ 174 h 174"/>
                <a:gd name="T12" fmla="*/ 0 w 88"/>
                <a:gd name="T13" fmla="*/ 174 h 174"/>
              </a:gdLst>
              <a:ahLst/>
              <a:cxnLst>
                <a:cxn ang="0">
                  <a:pos x="T0" y="T1"/>
                </a:cxn>
                <a:cxn ang="0">
                  <a:pos x="T2" y="T3"/>
                </a:cxn>
                <a:cxn ang="0">
                  <a:pos x="T4" y="T5"/>
                </a:cxn>
                <a:cxn ang="0">
                  <a:pos x="T6" y="T7"/>
                </a:cxn>
                <a:cxn ang="0">
                  <a:pos x="T8" y="T9"/>
                </a:cxn>
                <a:cxn ang="0">
                  <a:pos x="T10" y="T11"/>
                </a:cxn>
                <a:cxn ang="0">
                  <a:pos x="T12" y="T13"/>
                </a:cxn>
              </a:cxnLst>
              <a:rect l="0" t="0" r="r" b="b"/>
              <a:pathLst>
                <a:path w="88" h="174">
                  <a:moveTo>
                    <a:pt x="0" y="174"/>
                  </a:moveTo>
                  <a:lnTo>
                    <a:pt x="0" y="0"/>
                  </a:lnTo>
                  <a:lnTo>
                    <a:pt x="38" y="0"/>
                  </a:lnTo>
                  <a:lnTo>
                    <a:pt x="38" y="145"/>
                  </a:lnTo>
                  <a:lnTo>
                    <a:pt x="88" y="145"/>
                  </a:lnTo>
                  <a:lnTo>
                    <a:pt x="88"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Rectangle 82">
              <a:extLst>
                <a:ext uri="{FF2B5EF4-FFF2-40B4-BE49-F238E27FC236}">
                  <a16:creationId xmlns:a16="http://schemas.microsoft.com/office/drawing/2014/main" id="{4F3DBFC4-4E8F-40C4-BF57-9D5011390B40}"/>
                </a:ext>
              </a:extLst>
            </p:cNvPr>
            <p:cNvSpPr>
              <a:spLocks noChangeArrowheads="1"/>
            </p:cNvSpPr>
            <p:nvPr/>
          </p:nvSpPr>
          <p:spPr bwMode="auto">
            <a:xfrm>
              <a:off x="3430" y="2458"/>
              <a:ext cx="35" cy="174"/>
            </a:xfrm>
            <a:prstGeom prst="rect">
              <a:avLst/>
            </a:prstGeom>
            <a:solidFill>
              <a:srgbClr val="0A22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83">
              <a:extLst>
                <a:ext uri="{FF2B5EF4-FFF2-40B4-BE49-F238E27FC236}">
                  <a16:creationId xmlns:a16="http://schemas.microsoft.com/office/drawing/2014/main" id="{AADDC9DB-6FFA-404D-BEB6-085AB31F7713}"/>
                </a:ext>
              </a:extLst>
            </p:cNvPr>
            <p:cNvSpPr>
              <a:spLocks/>
            </p:cNvSpPr>
            <p:nvPr/>
          </p:nvSpPr>
          <p:spPr bwMode="auto">
            <a:xfrm>
              <a:off x="3494" y="2458"/>
              <a:ext cx="97" cy="174"/>
            </a:xfrm>
            <a:custGeom>
              <a:avLst/>
              <a:gdLst>
                <a:gd name="T0" fmla="*/ 0 w 97"/>
                <a:gd name="T1" fmla="*/ 174 h 174"/>
                <a:gd name="T2" fmla="*/ 0 w 97"/>
                <a:gd name="T3" fmla="*/ 0 h 174"/>
                <a:gd name="T4" fmla="*/ 94 w 97"/>
                <a:gd name="T5" fmla="*/ 0 h 174"/>
                <a:gd name="T6" fmla="*/ 94 w 97"/>
                <a:gd name="T7" fmla="*/ 27 h 174"/>
                <a:gd name="T8" fmla="*/ 38 w 97"/>
                <a:gd name="T9" fmla="*/ 27 h 174"/>
                <a:gd name="T10" fmla="*/ 38 w 97"/>
                <a:gd name="T11" fmla="*/ 70 h 174"/>
                <a:gd name="T12" fmla="*/ 89 w 97"/>
                <a:gd name="T13" fmla="*/ 70 h 174"/>
                <a:gd name="T14" fmla="*/ 89 w 97"/>
                <a:gd name="T15" fmla="*/ 97 h 174"/>
                <a:gd name="T16" fmla="*/ 38 w 97"/>
                <a:gd name="T17" fmla="*/ 97 h 174"/>
                <a:gd name="T18" fmla="*/ 38 w 97"/>
                <a:gd name="T19" fmla="*/ 148 h 174"/>
                <a:gd name="T20" fmla="*/ 97 w 97"/>
                <a:gd name="T21" fmla="*/ 148 h 174"/>
                <a:gd name="T22" fmla="*/ 97 w 97"/>
                <a:gd name="T23" fmla="*/ 174 h 174"/>
                <a:gd name="T24" fmla="*/ 0 w 97"/>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7" h="174">
                  <a:moveTo>
                    <a:pt x="0" y="174"/>
                  </a:moveTo>
                  <a:lnTo>
                    <a:pt x="0" y="0"/>
                  </a:lnTo>
                  <a:lnTo>
                    <a:pt x="94" y="0"/>
                  </a:lnTo>
                  <a:lnTo>
                    <a:pt x="94" y="27"/>
                  </a:lnTo>
                  <a:lnTo>
                    <a:pt x="38" y="27"/>
                  </a:lnTo>
                  <a:lnTo>
                    <a:pt x="38" y="70"/>
                  </a:lnTo>
                  <a:lnTo>
                    <a:pt x="89" y="70"/>
                  </a:lnTo>
                  <a:lnTo>
                    <a:pt x="89" y="97"/>
                  </a:lnTo>
                  <a:lnTo>
                    <a:pt x="38" y="97"/>
                  </a:lnTo>
                  <a:lnTo>
                    <a:pt x="38" y="148"/>
                  </a:lnTo>
                  <a:lnTo>
                    <a:pt x="97" y="148"/>
                  </a:lnTo>
                  <a:lnTo>
                    <a:pt x="97"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84">
              <a:extLst>
                <a:ext uri="{FF2B5EF4-FFF2-40B4-BE49-F238E27FC236}">
                  <a16:creationId xmlns:a16="http://schemas.microsoft.com/office/drawing/2014/main" id="{D79A6258-47DC-4D96-9EC3-E3AD55533222}"/>
                </a:ext>
              </a:extLst>
            </p:cNvPr>
            <p:cNvSpPr>
              <a:spLocks/>
            </p:cNvSpPr>
            <p:nvPr/>
          </p:nvSpPr>
          <p:spPr bwMode="auto">
            <a:xfrm>
              <a:off x="3612" y="2458"/>
              <a:ext cx="125" cy="174"/>
            </a:xfrm>
            <a:custGeom>
              <a:avLst/>
              <a:gdLst>
                <a:gd name="T0" fmla="*/ 0 w 125"/>
                <a:gd name="T1" fmla="*/ 174 h 174"/>
                <a:gd name="T2" fmla="*/ 0 w 125"/>
                <a:gd name="T3" fmla="*/ 0 h 174"/>
                <a:gd name="T4" fmla="*/ 48 w 125"/>
                <a:gd name="T5" fmla="*/ 0 h 174"/>
                <a:gd name="T6" fmla="*/ 93 w 125"/>
                <a:gd name="T7" fmla="*/ 121 h 174"/>
                <a:gd name="T8" fmla="*/ 93 w 125"/>
                <a:gd name="T9" fmla="*/ 121 h 174"/>
                <a:gd name="T10" fmla="*/ 93 w 125"/>
                <a:gd name="T11" fmla="*/ 0 h 174"/>
                <a:gd name="T12" fmla="*/ 125 w 125"/>
                <a:gd name="T13" fmla="*/ 0 h 174"/>
                <a:gd name="T14" fmla="*/ 125 w 125"/>
                <a:gd name="T15" fmla="*/ 174 h 174"/>
                <a:gd name="T16" fmla="*/ 80 w 125"/>
                <a:gd name="T17" fmla="*/ 174 h 174"/>
                <a:gd name="T18" fmla="*/ 35 w 125"/>
                <a:gd name="T19" fmla="*/ 49 h 174"/>
                <a:gd name="T20" fmla="*/ 35 w 125"/>
                <a:gd name="T21" fmla="*/ 49 h 174"/>
                <a:gd name="T22" fmla="*/ 35 w 125"/>
                <a:gd name="T23" fmla="*/ 174 h 174"/>
                <a:gd name="T24" fmla="*/ 0 w 125"/>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74">
                  <a:moveTo>
                    <a:pt x="0" y="174"/>
                  </a:moveTo>
                  <a:lnTo>
                    <a:pt x="0" y="0"/>
                  </a:lnTo>
                  <a:lnTo>
                    <a:pt x="48" y="0"/>
                  </a:lnTo>
                  <a:lnTo>
                    <a:pt x="93" y="121"/>
                  </a:lnTo>
                  <a:lnTo>
                    <a:pt x="93" y="121"/>
                  </a:lnTo>
                  <a:lnTo>
                    <a:pt x="93" y="0"/>
                  </a:lnTo>
                  <a:lnTo>
                    <a:pt x="125" y="0"/>
                  </a:lnTo>
                  <a:lnTo>
                    <a:pt x="125" y="174"/>
                  </a:lnTo>
                  <a:lnTo>
                    <a:pt x="80" y="174"/>
                  </a:lnTo>
                  <a:lnTo>
                    <a:pt x="35" y="49"/>
                  </a:lnTo>
                  <a:lnTo>
                    <a:pt x="35" y="49"/>
                  </a:lnTo>
                  <a:lnTo>
                    <a:pt x="35"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85">
              <a:extLst>
                <a:ext uri="{FF2B5EF4-FFF2-40B4-BE49-F238E27FC236}">
                  <a16:creationId xmlns:a16="http://schemas.microsoft.com/office/drawing/2014/main" id="{A52FFA64-15AC-41A2-9A15-3F428251219C}"/>
                </a:ext>
              </a:extLst>
            </p:cNvPr>
            <p:cNvSpPr>
              <a:spLocks/>
            </p:cNvSpPr>
            <p:nvPr/>
          </p:nvSpPr>
          <p:spPr bwMode="auto">
            <a:xfrm>
              <a:off x="3753" y="2458"/>
              <a:ext cx="115" cy="174"/>
            </a:xfrm>
            <a:custGeom>
              <a:avLst/>
              <a:gdLst>
                <a:gd name="T0" fmla="*/ 115 w 115"/>
                <a:gd name="T1" fmla="*/ 0 h 174"/>
                <a:gd name="T2" fmla="*/ 115 w 115"/>
                <a:gd name="T3" fmla="*/ 30 h 174"/>
                <a:gd name="T4" fmla="*/ 75 w 115"/>
                <a:gd name="T5" fmla="*/ 30 h 174"/>
                <a:gd name="T6" fmla="*/ 75 w 115"/>
                <a:gd name="T7" fmla="*/ 174 h 174"/>
                <a:gd name="T8" fmla="*/ 40 w 115"/>
                <a:gd name="T9" fmla="*/ 174 h 174"/>
                <a:gd name="T10" fmla="*/ 40 w 115"/>
                <a:gd name="T11" fmla="*/ 30 h 174"/>
                <a:gd name="T12" fmla="*/ 0 w 115"/>
                <a:gd name="T13" fmla="*/ 30 h 174"/>
                <a:gd name="T14" fmla="*/ 0 w 115"/>
                <a:gd name="T15" fmla="*/ 0 h 174"/>
                <a:gd name="T16" fmla="*/ 115 w 115"/>
                <a:gd name="T17"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5" h="174">
                  <a:moveTo>
                    <a:pt x="115" y="0"/>
                  </a:moveTo>
                  <a:lnTo>
                    <a:pt x="115" y="30"/>
                  </a:lnTo>
                  <a:lnTo>
                    <a:pt x="75" y="30"/>
                  </a:lnTo>
                  <a:lnTo>
                    <a:pt x="75" y="174"/>
                  </a:lnTo>
                  <a:lnTo>
                    <a:pt x="40" y="174"/>
                  </a:lnTo>
                  <a:lnTo>
                    <a:pt x="40" y="30"/>
                  </a:lnTo>
                  <a:lnTo>
                    <a:pt x="0" y="30"/>
                  </a:lnTo>
                  <a:lnTo>
                    <a:pt x="0" y="0"/>
                  </a:lnTo>
                  <a:lnTo>
                    <a:pt x="115" y="0"/>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86">
              <a:extLst>
                <a:ext uri="{FF2B5EF4-FFF2-40B4-BE49-F238E27FC236}">
                  <a16:creationId xmlns:a16="http://schemas.microsoft.com/office/drawing/2014/main" id="{6372030C-AAE8-4BA0-823D-275CFE79825D}"/>
                </a:ext>
              </a:extLst>
            </p:cNvPr>
            <p:cNvSpPr>
              <a:spLocks/>
            </p:cNvSpPr>
            <p:nvPr/>
          </p:nvSpPr>
          <p:spPr bwMode="auto">
            <a:xfrm>
              <a:off x="3935" y="2456"/>
              <a:ext cx="109" cy="179"/>
            </a:xfrm>
            <a:custGeom>
              <a:avLst/>
              <a:gdLst>
                <a:gd name="T0" fmla="*/ 0 w 41"/>
                <a:gd name="T1" fmla="*/ 33 h 67"/>
                <a:gd name="T2" fmla="*/ 22 w 41"/>
                <a:gd name="T3" fmla="*/ 0 h 67"/>
                <a:gd name="T4" fmla="*/ 40 w 41"/>
                <a:gd name="T5" fmla="*/ 22 h 67"/>
                <a:gd name="T6" fmla="*/ 27 w 41"/>
                <a:gd name="T7" fmla="*/ 22 h 67"/>
                <a:gd name="T8" fmla="*/ 22 w 41"/>
                <a:gd name="T9" fmla="*/ 10 h 67"/>
                <a:gd name="T10" fmla="*/ 13 w 41"/>
                <a:gd name="T11" fmla="*/ 33 h 67"/>
                <a:gd name="T12" fmla="*/ 22 w 41"/>
                <a:gd name="T13" fmla="*/ 57 h 67"/>
                <a:gd name="T14" fmla="*/ 28 w 41"/>
                <a:gd name="T15" fmla="*/ 44 h 67"/>
                <a:gd name="T16" fmla="*/ 41 w 41"/>
                <a:gd name="T17" fmla="*/ 44 h 67"/>
                <a:gd name="T18" fmla="*/ 22 w 41"/>
                <a:gd name="T19" fmla="*/ 67 h 67"/>
                <a:gd name="T20" fmla="*/ 0 w 41"/>
                <a:gd name="T21"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0" y="33"/>
                  </a:moveTo>
                  <a:cubicBezTo>
                    <a:pt x="0" y="16"/>
                    <a:pt x="0" y="0"/>
                    <a:pt x="22" y="0"/>
                  </a:cubicBezTo>
                  <a:cubicBezTo>
                    <a:pt x="35" y="0"/>
                    <a:pt x="41" y="8"/>
                    <a:pt x="40" y="22"/>
                  </a:cubicBezTo>
                  <a:cubicBezTo>
                    <a:pt x="27" y="22"/>
                    <a:pt x="27" y="22"/>
                    <a:pt x="27" y="22"/>
                  </a:cubicBezTo>
                  <a:cubicBezTo>
                    <a:pt x="27" y="13"/>
                    <a:pt x="26" y="10"/>
                    <a:pt x="22" y="10"/>
                  </a:cubicBezTo>
                  <a:cubicBezTo>
                    <a:pt x="14" y="10"/>
                    <a:pt x="13" y="17"/>
                    <a:pt x="13" y="33"/>
                  </a:cubicBezTo>
                  <a:cubicBezTo>
                    <a:pt x="13" y="50"/>
                    <a:pt x="14" y="57"/>
                    <a:pt x="22" y="57"/>
                  </a:cubicBezTo>
                  <a:cubicBezTo>
                    <a:pt x="28" y="57"/>
                    <a:pt x="28" y="49"/>
                    <a:pt x="28" y="44"/>
                  </a:cubicBezTo>
                  <a:cubicBezTo>
                    <a:pt x="41" y="44"/>
                    <a:pt x="41" y="44"/>
                    <a:pt x="41" y="44"/>
                  </a:cubicBezTo>
                  <a:cubicBezTo>
                    <a:pt x="41" y="61"/>
                    <a:pt x="34" y="67"/>
                    <a:pt x="22" y="67"/>
                  </a:cubicBezTo>
                  <a:cubicBezTo>
                    <a:pt x="0" y="67"/>
                    <a:pt x="0" y="50"/>
                    <a:pt x="0" y="33"/>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87">
              <a:extLst>
                <a:ext uri="{FF2B5EF4-FFF2-40B4-BE49-F238E27FC236}">
                  <a16:creationId xmlns:a16="http://schemas.microsoft.com/office/drawing/2014/main" id="{C4520184-6A44-46B1-BCA9-03E4CEAAC65A}"/>
                </a:ext>
              </a:extLst>
            </p:cNvPr>
            <p:cNvSpPr>
              <a:spLocks noEditPoints="1"/>
            </p:cNvSpPr>
            <p:nvPr/>
          </p:nvSpPr>
          <p:spPr bwMode="auto">
            <a:xfrm>
              <a:off x="4066" y="2456"/>
              <a:ext cx="114" cy="179"/>
            </a:xfrm>
            <a:custGeom>
              <a:avLst/>
              <a:gdLst>
                <a:gd name="T0" fmla="*/ 0 w 43"/>
                <a:gd name="T1" fmla="*/ 33 h 67"/>
                <a:gd name="T2" fmla="*/ 21 w 43"/>
                <a:gd name="T3" fmla="*/ 0 h 67"/>
                <a:gd name="T4" fmla="*/ 43 w 43"/>
                <a:gd name="T5" fmla="*/ 33 h 67"/>
                <a:gd name="T6" fmla="*/ 21 w 43"/>
                <a:gd name="T7" fmla="*/ 67 h 67"/>
                <a:gd name="T8" fmla="*/ 0 w 43"/>
                <a:gd name="T9" fmla="*/ 33 h 67"/>
                <a:gd name="T10" fmla="*/ 30 w 43"/>
                <a:gd name="T11" fmla="*/ 33 h 67"/>
                <a:gd name="T12" fmla="*/ 21 w 43"/>
                <a:gd name="T13" fmla="*/ 10 h 67"/>
                <a:gd name="T14" fmla="*/ 13 w 43"/>
                <a:gd name="T15" fmla="*/ 33 h 67"/>
                <a:gd name="T16" fmla="*/ 21 w 43"/>
                <a:gd name="T17" fmla="*/ 57 h 67"/>
                <a:gd name="T18" fmla="*/ 30 w 43"/>
                <a:gd name="T19"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67">
                  <a:moveTo>
                    <a:pt x="0" y="33"/>
                  </a:moveTo>
                  <a:cubicBezTo>
                    <a:pt x="0" y="16"/>
                    <a:pt x="0" y="0"/>
                    <a:pt x="21" y="0"/>
                  </a:cubicBezTo>
                  <a:cubicBezTo>
                    <a:pt x="43" y="0"/>
                    <a:pt x="43" y="16"/>
                    <a:pt x="43" y="33"/>
                  </a:cubicBezTo>
                  <a:cubicBezTo>
                    <a:pt x="43" y="50"/>
                    <a:pt x="43" y="67"/>
                    <a:pt x="21" y="67"/>
                  </a:cubicBezTo>
                  <a:cubicBezTo>
                    <a:pt x="0" y="67"/>
                    <a:pt x="0" y="50"/>
                    <a:pt x="0" y="33"/>
                  </a:cubicBezTo>
                  <a:moveTo>
                    <a:pt x="30" y="33"/>
                  </a:moveTo>
                  <a:cubicBezTo>
                    <a:pt x="30" y="17"/>
                    <a:pt x="29" y="10"/>
                    <a:pt x="21" y="10"/>
                  </a:cubicBezTo>
                  <a:cubicBezTo>
                    <a:pt x="14" y="10"/>
                    <a:pt x="13" y="17"/>
                    <a:pt x="13" y="33"/>
                  </a:cubicBezTo>
                  <a:cubicBezTo>
                    <a:pt x="13" y="50"/>
                    <a:pt x="14" y="57"/>
                    <a:pt x="21" y="57"/>
                  </a:cubicBezTo>
                  <a:cubicBezTo>
                    <a:pt x="29" y="57"/>
                    <a:pt x="30" y="50"/>
                    <a:pt x="30" y="33"/>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88">
              <a:extLst>
                <a:ext uri="{FF2B5EF4-FFF2-40B4-BE49-F238E27FC236}">
                  <a16:creationId xmlns:a16="http://schemas.microsoft.com/office/drawing/2014/main" id="{11C47BB9-5FC6-4C5F-A90E-F4F6EC0B87BF}"/>
                </a:ext>
              </a:extLst>
            </p:cNvPr>
            <p:cNvSpPr>
              <a:spLocks/>
            </p:cNvSpPr>
            <p:nvPr/>
          </p:nvSpPr>
          <p:spPr bwMode="auto">
            <a:xfrm>
              <a:off x="4207" y="2458"/>
              <a:ext cx="168" cy="174"/>
            </a:xfrm>
            <a:custGeom>
              <a:avLst/>
              <a:gdLst>
                <a:gd name="T0" fmla="*/ 0 w 168"/>
                <a:gd name="T1" fmla="*/ 174 h 174"/>
                <a:gd name="T2" fmla="*/ 0 w 168"/>
                <a:gd name="T3" fmla="*/ 0 h 174"/>
                <a:gd name="T4" fmla="*/ 59 w 168"/>
                <a:gd name="T5" fmla="*/ 0 h 174"/>
                <a:gd name="T6" fmla="*/ 85 w 168"/>
                <a:gd name="T7" fmla="*/ 118 h 174"/>
                <a:gd name="T8" fmla="*/ 85 w 168"/>
                <a:gd name="T9" fmla="*/ 118 h 174"/>
                <a:gd name="T10" fmla="*/ 112 w 168"/>
                <a:gd name="T11" fmla="*/ 0 h 174"/>
                <a:gd name="T12" fmla="*/ 168 w 168"/>
                <a:gd name="T13" fmla="*/ 0 h 174"/>
                <a:gd name="T14" fmla="*/ 168 w 168"/>
                <a:gd name="T15" fmla="*/ 174 h 174"/>
                <a:gd name="T16" fmla="*/ 133 w 168"/>
                <a:gd name="T17" fmla="*/ 174 h 174"/>
                <a:gd name="T18" fmla="*/ 133 w 168"/>
                <a:gd name="T19" fmla="*/ 41 h 174"/>
                <a:gd name="T20" fmla="*/ 133 w 168"/>
                <a:gd name="T21" fmla="*/ 41 h 174"/>
                <a:gd name="T22" fmla="*/ 101 w 168"/>
                <a:gd name="T23" fmla="*/ 174 h 174"/>
                <a:gd name="T24" fmla="*/ 67 w 168"/>
                <a:gd name="T25" fmla="*/ 174 h 174"/>
                <a:gd name="T26" fmla="*/ 35 w 168"/>
                <a:gd name="T27" fmla="*/ 41 h 174"/>
                <a:gd name="T28" fmla="*/ 35 w 168"/>
                <a:gd name="T29" fmla="*/ 41 h 174"/>
                <a:gd name="T30" fmla="*/ 35 w 168"/>
                <a:gd name="T31" fmla="*/ 174 h 174"/>
                <a:gd name="T32" fmla="*/ 0 w 168"/>
                <a:gd name="T33"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8" h="174">
                  <a:moveTo>
                    <a:pt x="0" y="174"/>
                  </a:moveTo>
                  <a:lnTo>
                    <a:pt x="0" y="0"/>
                  </a:lnTo>
                  <a:lnTo>
                    <a:pt x="59" y="0"/>
                  </a:lnTo>
                  <a:lnTo>
                    <a:pt x="85" y="118"/>
                  </a:lnTo>
                  <a:lnTo>
                    <a:pt x="85" y="118"/>
                  </a:lnTo>
                  <a:lnTo>
                    <a:pt x="112" y="0"/>
                  </a:lnTo>
                  <a:lnTo>
                    <a:pt x="168" y="0"/>
                  </a:lnTo>
                  <a:lnTo>
                    <a:pt x="168" y="174"/>
                  </a:lnTo>
                  <a:lnTo>
                    <a:pt x="133" y="174"/>
                  </a:lnTo>
                  <a:lnTo>
                    <a:pt x="133" y="41"/>
                  </a:lnTo>
                  <a:lnTo>
                    <a:pt x="133" y="41"/>
                  </a:lnTo>
                  <a:lnTo>
                    <a:pt x="101" y="174"/>
                  </a:lnTo>
                  <a:lnTo>
                    <a:pt x="67" y="174"/>
                  </a:lnTo>
                  <a:lnTo>
                    <a:pt x="35" y="41"/>
                  </a:lnTo>
                  <a:lnTo>
                    <a:pt x="35" y="41"/>
                  </a:lnTo>
                  <a:lnTo>
                    <a:pt x="35"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89">
              <a:extLst>
                <a:ext uri="{FF2B5EF4-FFF2-40B4-BE49-F238E27FC236}">
                  <a16:creationId xmlns:a16="http://schemas.microsoft.com/office/drawing/2014/main" id="{C11E6E90-A643-4215-94A6-7DCC09B975FF}"/>
                </a:ext>
              </a:extLst>
            </p:cNvPr>
            <p:cNvSpPr>
              <a:spLocks noEditPoints="1"/>
            </p:cNvSpPr>
            <p:nvPr/>
          </p:nvSpPr>
          <p:spPr bwMode="auto">
            <a:xfrm>
              <a:off x="4404" y="2458"/>
              <a:ext cx="107" cy="174"/>
            </a:xfrm>
            <a:custGeom>
              <a:avLst/>
              <a:gdLst>
                <a:gd name="T0" fmla="*/ 0 w 40"/>
                <a:gd name="T1" fmla="*/ 0 h 65"/>
                <a:gd name="T2" fmla="*/ 23 w 40"/>
                <a:gd name="T3" fmla="*/ 0 h 65"/>
                <a:gd name="T4" fmla="*/ 40 w 40"/>
                <a:gd name="T5" fmla="*/ 19 h 65"/>
                <a:gd name="T6" fmla="*/ 23 w 40"/>
                <a:gd name="T7" fmla="*/ 38 h 65"/>
                <a:gd name="T8" fmla="*/ 13 w 40"/>
                <a:gd name="T9" fmla="*/ 38 h 65"/>
                <a:gd name="T10" fmla="*/ 13 w 40"/>
                <a:gd name="T11" fmla="*/ 65 h 65"/>
                <a:gd name="T12" fmla="*/ 0 w 40"/>
                <a:gd name="T13" fmla="*/ 65 h 65"/>
                <a:gd name="T14" fmla="*/ 0 w 40"/>
                <a:gd name="T15" fmla="*/ 0 h 65"/>
                <a:gd name="T16" fmla="*/ 13 w 40"/>
                <a:gd name="T17" fmla="*/ 29 h 65"/>
                <a:gd name="T18" fmla="*/ 20 w 40"/>
                <a:gd name="T19" fmla="*/ 29 h 65"/>
                <a:gd name="T20" fmla="*/ 27 w 40"/>
                <a:gd name="T21" fmla="*/ 20 h 65"/>
                <a:gd name="T22" fmla="*/ 19 w 40"/>
                <a:gd name="T23" fmla="*/ 10 h 65"/>
                <a:gd name="T24" fmla="*/ 13 w 40"/>
                <a:gd name="T25" fmla="*/ 10 h 65"/>
                <a:gd name="T26" fmla="*/ 13 w 40"/>
                <a:gd name="T27"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65">
                  <a:moveTo>
                    <a:pt x="0" y="0"/>
                  </a:moveTo>
                  <a:cubicBezTo>
                    <a:pt x="23" y="0"/>
                    <a:pt x="23" y="0"/>
                    <a:pt x="23" y="0"/>
                  </a:cubicBezTo>
                  <a:cubicBezTo>
                    <a:pt x="35" y="0"/>
                    <a:pt x="40" y="8"/>
                    <a:pt x="40" y="19"/>
                  </a:cubicBezTo>
                  <a:cubicBezTo>
                    <a:pt x="40" y="27"/>
                    <a:pt x="38" y="38"/>
                    <a:pt x="23" y="38"/>
                  </a:cubicBezTo>
                  <a:cubicBezTo>
                    <a:pt x="13" y="38"/>
                    <a:pt x="13" y="38"/>
                    <a:pt x="13" y="38"/>
                  </a:cubicBezTo>
                  <a:cubicBezTo>
                    <a:pt x="13" y="65"/>
                    <a:pt x="13" y="65"/>
                    <a:pt x="13" y="65"/>
                  </a:cubicBezTo>
                  <a:cubicBezTo>
                    <a:pt x="0" y="65"/>
                    <a:pt x="0" y="65"/>
                    <a:pt x="0" y="65"/>
                  </a:cubicBezTo>
                  <a:lnTo>
                    <a:pt x="0" y="0"/>
                  </a:lnTo>
                  <a:close/>
                  <a:moveTo>
                    <a:pt x="13" y="29"/>
                  </a:moveTo>
                  <a:cubicBezTo>
                    <a:pt x="20" y="29"/>
                    <a:pt x="20" y="29"/>
                    <a:pt x="20" y="29"/>
                  </a:cubicBezTo>
                  <a:cubicBezTo>
                    <a:pt x="24" y="29"/>
                    <a:pt x="27" y="24"/>
                    <a:pt x="27" y="20"/>
                  </a:cubicBezTo>
                  <a:cubicBezTo>
                    <a:pt x="27" y="15"/>
                    <a:pt x="25" y="10"/>
                    <a:pt x="19" y="10"/>
                  </a:cubicBezTo>
                  <a:cubicBezTo>
                    <a:pt x="13" y="10"/>
                    <a:pt x="13" y="10"/>
                    <a:pt x="13" y="10"/>
                  </a:cubicBezTo>
                  <a:lnTo>
                    <a:pt x="13" y="29"/>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90">
              <a:extLst>
                <a:ext uri="{FF2B5EF4-FFF2-40B4-BE49-F238E27FC236}">
                  <a16:creationId xmlns:a16="http://schemas.microsoft.com/office/drawing/2014/main" id="{5F8CEDA7-9CE3-4AA2-8500-314B620C15C5}"/>
                </a:ext>
              </a:extLst>
            </p:cNvPr>
            <p:cNvSpPr>
              <a:spLocks/>
            </p:cNvSpPr>
            <p:nvPr/>
          </p:nvSpPr>
          <p:spPr bwMode="auto">
            <a:xfrm>
              <a:off x="4532" y="2458"/>
              <a:ext cx="115" cy="177"/>
            </a:xfrm>
            <a:custGeom>
              <a:avLst/>
              <a:gdLst>
                <a:gd name="T0" fmla="*/ 43 w 43"/>
                <a:gd name="T1" fmla="*/ 0 h 66"/>
                <a:gd name="T2" fmla="*/ 43 w 43"/>
                <a:gd name="T3" fmla="*/ 46 h 66"/>
                <a:gd name="T4" fmla="*/ 21 w 43"/>
                <a:gd name="T5" fmla="*/ 66 h 66"/>
                <a:gd name="T6" fmla="*/ 0 w 43"/>
                <a:gd name="T7" fmla="*/ 46 h 66"/>
                <a:gd name="T8" fmla="*/ 0 w 43"/>
                <a:gd name="T9" fmla="*/ 0 h 66"/>
                <a:gd name="T10" fmla="*/ 13 w 43"/>
                <a:gd name="T11" fmla="*/ 0 h 66"/>
                <a:gd name="T12" fmla="*/ 13 w 43"/>
                <a:gd name="T13" fmla="*/ 45 h 66"/>
                <a:gd name="T14" fmla="*/ 21 w 43"/>
                <a:gd name="T15" fmla="*/ 56 h 66"/>
                <a:gd name="T16" fmla="*/ 30 w 43"/>
                <a:gd name="T17" fmla="*/ 45 h 66"/>
                <a:gd name="T18" fmla="*/ 30 w 43"/>
                <a:gd name="T19" fmla="*/ 0 h 66"/>
                <a:gd name="T20" fmla="*/ 43 w 43"/>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66">
                  <a:moveTo>
                    <a:pt x="43" y="0"/>
                  </a:moveTo>
                  <a:cubicBezTo>
                    <a:pt x="43" y="46"/>
                    <a:pt x="43" y="46"/>
                    <a:pt x="43" y="46"/>
                  </a:cubicBezTo>
                  <a:cubicBezTo>
                    <a:pt x="43" y="56"/>
                    <a:pt x="37" y="66"/>
                    <a:pt x="21" y="66"/>
                  </a:cubicBezTo>
                  <a:cubicBezTo>
                    <a:pt x="7" y="66"/>
                    <a:pt x="0" y="58"/>
                    <a:pt x="0" y="46"/>
                  </a:cubicBezTo>
                  <a:cubicBezTo>
                    <a:pt x="0" y="0"/>
                    <a:pt x="0" y="0"/>
                    <a:pt x="0" y="0"/>
                  </a:cubicBezTo>
                  <a:cubicBezTo>
                    <a:pt x="13" y="0"/>
                    <a:pt x="13" y="0"/>
                    <a:pt x="13" y="0"/>
                  </a:cubicBezTo>
                  <a:cubicBezTo>
                    <a:pt x="13" y="45"/>
                    <a:pt x="13" y="45"/>
                    <a:pt x="13" y="45"/>
                  </a:cubicBezTo>
                  <a:cubicBezTo>
                    <a:pt x="13" y="53"/>
                    <a:pt x="16" y="56"/>
                    <a:pt x="21" y="56"/>
                  </a:cubicBezTo>
                  <a:cubicBezTo>
                    <a:pt x="27" y="56"/>
                    <a:pt x="30" y="52"/>
                    <a:pt x="30" y="45"/>
                  </a:cubicBezTo>
                  <a:cubicBezTo>
                    <a:pt x="30" y="0"/>
                    <a:pt x="30" y="0"/>
                    <a:pt x="30" y="0"/>
                  </a:cubicBezTo>
                  <a:lnTo>
                    <a:pt x="43" y="0"/>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91">
              <a:extLst>
                <a:ext uri="{FF2B5EF4-FFF2-40B4-BE49-F238E27FC236}">
                  <a16:creationId xmlns:a16="http://schemas.microsoft.com/office/drawing/2014/main" id="{872E8AC1-3B00-4B86-B880-836D78ED9D7C}"/>
                </a:ext>
              </a:extLst>
            </p:cNvPr>
            <p:cNvSpPr>
              <a:spLocks/>
            </p:cNvSpPr>
            <p:nvPr/>
          </p:nvSpPr>
          <p:spPr bwMode="auto">
            <a:xfrm>
              <a:off x="4663" y="2458"/>
              <a:ext cx="112" cy="174"/>
            </a:xfrm>
            <a:custGeom>
              <a:avLst/>
              <a:gdLst>
                <a:gd name="T0" fmla="*/ 112 w 112"/>
                <a:gd name="T1" fmla="*/ 0 h 174"/>
                <a:gd name="T2" fmla="*/ 112 w 112"/>
                <a:gd name="T3" fmla="*/ 30 h 174"/>
                <a:gd name="T4" fmla="*/ 72 w 112"/>
                <a:gd name="T5" fmla="*/ 30 h 174"/>
                <a:gd name="T6" fmla="*/ 72 w 112"/>
                <a:gd name="T7" fmla="*/ 174 h 174"/>
                <a:gd name="T8" fmla="*/ 38 w 112"/>
                <a:gd name="T9" fmla="*/ 174 h 174"/>
                <a:gd name="T10" fmla="*/ 38 w 112"/>
                <a:gd name="T11" fmla="*/ 30 h 174"/>
                <a:gd name="T12" fmla="*/ 0 w 112"/>
                <a:gd name="T13" fmla="*/ 30 h 174"/>
                <a:gd name="T14" fmla="*/ 0 w 112"/>
                <a:gd name="T15" fmla="*/ 0 h 174"/>
                <a:gd name="T16" fmla="*/ 112 w 112"/>
                <a:gd name="T17"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74">
                  <a:moveTo>
                    <a:pt x="112" y="0"/>
                  </a:moveTo>
                  <a:lnTo>
                    <a:pt x="112" y="30"/>
                  </a:lnTo>
                  <a:lnTo>
                    <a:pt x="72" y="30"/>
                  </a:lnTo>
                  <a:lnTo>
                    <a:pt x="72" y="174"/>
                  </a:lnTo>
                  <a:lnTo>
                    <a:pt x="38" y="174"/>
                  </a:lnTo>
                  <a:lnTo>
                    <a:pt x="38" y="30"/>
                  </a:lnTo>
                  <a:lnTo>
                    <a:pt x="0" y="30"/>
                  </a:lnTo>
                  <a:lnTo>
                    <a:pt x="0" y="0"/>
                  </a:lnTo>
                  <a:lnTo>
                    <a:pt x="112" y="0"/>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Rectangle 92">
              <a:extLst>
                <a:ext uri="{FF2B5EF4-FFF2-40B4-BE49-F238E27FC236}">
                  <a16:creationId xmlns:a16="http://schemas.microsoft.com/office/drawing/2014/main" id="{73B0EB67-1E95-4BF8-952D-DB6F0FC6D859}"/>
                </a:ext>
              </a:extLst>
            </p:cNvPr>
            <p:cNvSpPr>
              <a:spLocks noChangeArrowheads="1"/>
            </p:cNvSpPr>
            <p:nvPr/>
          </p:nvSpPr>
          <p:spPr bwMode="auto">
            <a:xfrm>
              <a:off x="4791" y="2458"/>
              <a:ext cx="35" cy="174"/>
            </a:xfrm>
            <a:prstGeom prst="rect">
              <a:avLst/>
            </a:prstGeom>
            <a:solidFill>
              <a:srgbClr val="0A224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Freeform 93">
              <a:extLst>
                <a:ext uri="{FF2B5EF4-FFF2-40B4-BE49-F238E27FC236}">
                  <a16:creationId xmlns:a16="http://schemas.microsoft.com/office/drawing/2014/main" id="{85B26880-452A-43E4-BB45-1F0F7528A5A7}"/>
                </a:ext>
              </a:extLst>
            </p:cNvPr>
            <p:cNvSpPr>
              <a:spLocks/>
            </p:cNvSpPr>
            <p:nvPr/>
          </p:nvSpPr>
          <p:spPr bwMode="auto">
            <a:xfrm>
              <a:off x="4858" y="2458"/>
              <a:ext cx="125" cy="174"/>
            </a:xfrm>
            <a:custGeom>
              <a:avLst/>
              <a:gdLst>
                <a:gd name="T0" fmla="*/ 0 w 125"/>
                <a:gd name="T1" fmla="*/ 174 h 174"/>
                <a:gd name="T2" fmla="*/ 0 w 125"/>
                <a:gd name="T3" fmla="*/ 0 h 174"/>
                <a:gd name="T4" fmla="*/ 48 w 125"/>
                <a:gd name="T5" fmla="*/ 0 h 174"/>
                <a:gd name="T6" fmla="*/ 91 w 125"/>
                <a:gd name="T7" fmla="*/ 121 h 174"/>
                <a:gd name="T8" fmla="*/ 91 w 125"/>
                <a:gd name="T9" fmla="*/ 121 h 174"/>
                <a:gd name="T10" fmla="*/ 91 w 125"/>
                <a:gd name="T11" fmla="*/ 0 h 174"/>
                <a:gd name="T12" fmla="*/ 125 w 125"/>
                <a:gd name="T13" fmla="*/ 0 h 174"/>
                <a:gd name="T14" fmla="*/ 125 w 125"/>
                <a:gd name="T15" fmla="*/ 174 h 174"/>
                <a:gd name="T16" fmla="*/ 77 w 125"/>
                <a:gd name="T17" fmla="*/ 174 h 174"/>
                <a:gd name="T18" fmla="*/ 32 w 125"/>
                <a:gd name="T19" fmla="*/ 49 h 174"/>
                <a:gd name="T20" fmla="*/ 32 w 125"/>
                <a:gd name="T21" fmla="*/ 49 h 174"/>
                <a:gd name="T22" fmla="*/ 32 w 125"/>
                <a:gd name="T23" fmla="*/ 174 h 174"/>
                <a:gd name="T24" fmla="*/ 0 w 125"/>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74">
                  <a:moveTo>
                    <a:pt x="0" y="174"/>
                  </a:moveTo>
                  <a:lnTo>
                    <a:pt x="0" y="0"/>
                  </a:lnTo>
                  <a:lnTo>
                    <a:pt x="48" y="0"/>
                  </a:lnTo>
                  <a:lnTo>
                    <a:pt x="91" y="121"/>
                  </a:lnTo>
                  <a:lnTo>
                    <a:pt x="91" y="121"/>
                  </a:lnTo>
                  <a:lnTo>
                    <a:pt x="91" y="0"/>
                  </a:lnTo>
                  <a:lnTo>
                    <a:pt x="125" y="0"/>
                  </a:lnTo>
                  <a:lnTo>
                    <a:pt x="125" y="174"/>
                  </a:lnTo>
                  <a:lnTo>
                    <a:pt x="77" y="174"/>
                  </a:lnTo>
                  <a:lnTo>
                    <a:pt x="32" y="49"/>
                  </a:lnTo>
                  <a:lnTo>
                    <a:pt x="32" y="49"/>
                  </a:lnTo>
                  <a:lnTo>
                    <a:pt x="32"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94">
              <a:extLst>
                <a:ext uri="{FF2B5EF4-FFF2-40B4-BE49-F238E27FC236}">
                  <a16:creationId xmlns:a16="http://schemas.microsoft.com/office/drawing/2014/main" id="{3A93BC06-A8AF-400C-8B33-BF8DE40DBDBC}"/>
                </a:ext>
              </a:extLst>
            </p:cNvPr>
            <p:cNvSpPr>
              <a:spLocks/>
            </p:cNvSpPr>
            <p:nvPr/>
          </p:nvSpPr>
          <p:spPr bwMode="auto">
            <a:xfrm>
              <a:off x="5010" y="2456"/>
              <a:ext cx="118" cy="179"/>
            </a:xfrm>
            <a:custGeom>
              <a:avLst/>
              <a:gdLst>
                <a:gd name="T0" fmla="*/ 30 w 44"/>
                <a:gd name="T1" fmla="*/ 21 h 67"/>
                <a:gd name="T2" fmla="*/ 22 w 44"/>
                <a:gd name="T3" fmla="*/ 10 h 67"/>
                <a:gd name="T4" fmla="*/ 14 w 44"/>
                <a:gd name="T5" fmla="*/ 34 h 67"/>
                <a:gd name="T6" fmla="*/ 23 w 44"/>
                <a:gd name="T7" fmla="*/ 57 h 67"/>
                <a:gd name="T8" fmla="*/ 30 w 44"/>
                <a:gd name="T9" fmla="*/ 56 h 67"/>
                <a:gd name="T10" fmla="*/ 30 w 44"/>
                <a:gd name="T11" fmla="*/ 42 h 67"/>
                <a:gd name="T12" fmla="*/ 23 w 44"/>
                <a:gd name="T13" fmla="*/ 42 h 67"/>
                <a:gd name="T14" fmla="*/ 23 w 44"/>
                <a:gd name="T15" fmla="*/ 32 h 67"/>
                <a:gd name="T16" fmla="*/ 43 w 44"/>
                <a:gd name="T17" fmla="*/ 32 h 67"/>
                <a:gd name="T18" fmla="*/ 43 w 44"/>
                <a:gd name="T19" fmla="*/ 65 h 67"/>
                <a:gd name="T20" fmla="*/ 25 w 44"/>
                <a:gd name="T21" fmla="*/ 67 h 67"/>
                <a:gd name="T22" fmla="*/ 0 w 44"/>
                <a:gd name="T23" fmla="*/ 33 h 67"/>
                <a:gd name="T24" fmla="*/ 23 w 44"/>
                <a:gd name="T25" fmla="*/ 0 h 67"/>
                <a:gd name="T26" fmla="*/ 43 w 44"/>
                <a:gd name="T27" fmla="*/ 21 h 67"/>
                <a:gd name="T28" fmla="*/ 30 w 44"/>
                <a:gd name="T29" fmla="*/ 21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67">
                  <a:moveTo>
                    <a:pt x="30" y="21"/>
                  </a:moveTo>
                  <a:cubicBezTo>
                    <a:pt x="30" y="15"/>
                    <a:pt x="29" y="10"/>
                    <a:pt x="22" y="10"/>
                  </a:cubicBezTo>
                  <a:cubicBezTo>
                    <a:pt x="14" y="10"/>
                    <a:pt x="14" y="21"/>
                    <a:pt x="14" y="34"/>
                  </a:cubicBezTo>
                  <a:cubicBezTo>
                    <a:pt x="14" y="54"/>
                    <a:pt x="16" y="57"/>
                    <a:pt x="23" y="57"/>
                  </a:cubicBezTo>
                  <a:cubicBezTo>
                    <a:pt x="25" y="57"/>
                    <a:pt x="28" y="57"/>
                    <a:pt x="30" y="56"/>
                  </a:cubicBezTo>
                  <a:cubicBezTo>
                    <a:pt x="30" y="42"/>
                    <a:pt x="30" y="42"/>
                    <a:pt x="30" y="42"/>
                  </a:cubicBezTo>
                  <a:cubicBezTo>
                    <a:pt x="23" y="42"/>
                    <a:pt x="23" y="42"/>
                    <a:pt x="23" y="42"/>
                  </a:cubicBezTo>
                  <a:cubicBezTo>
                    <a:pt x="23" y="32"/>
                    <a:pt x="23" y="32"/>
                    <a:pt x="23" y="32"/>
                  </a:cubicBezTo>
                  <a:cubicBezTo>
                    <a:pt x="43" y="32"/>
                    <a:pt x="43" y="32"/>
                    <a:pt x="43" y="32"/>
                  </a:cubicBezTo>
                  <a:cubicBezTo>
                    <a:pt x="43" y="65"/>
                    <a:pt x="43" y="65"/>
                    <a:pt x="43" y="65"/>
                  </a:cubicBezTo>
                  <a:cubicBezTo>
                    <a:pt x="39" y="65"/>
                    <a:pt x="30" y="67"/>
                    <a:pt x="25" y="67"/>
                  </a:cubicBezTo>
                  <a:cubicBezTo>
                    <a:pt x="3" y="67"/>
                    <a:pt x="0" y="57"/>
                    <a:pt x="0" y="33"/>
                  </a:cubicBezTo>
                  <a:cubicBezTo>
                    <a:pt x="0" y="17"/>
                    <a:pt x="1" y="0"/>
                    <a:pt x="23" y="0"/>
                  </a:cubicBezTo>
                  <a:cubicBezTo>
                    <a:pt x="36" y="0"/>
                    <a:pt x="44" y="8"/>
                    <a:pt x="43" y="21"/>
                  </a:cubicBezTo>
                  <a:lnTo>
                    <a:pt x="30" y="21"/>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Freeform 95">
              <a:extLst>
                <a:ext uri="{FF2B5EF4-FFF2-40B4-BE49-F238E27FC236}">
                  <a16:creationId xmlns:a16="http://schemas.microsoft.com/office/drawing/2014/main" id="{8BB4B5FB-F635-48AF-8F4B-8AC8F4BD3352}"/>
                </a:ext>
              </a:extLst>
            </p:cNvPr>
            <p:cNvSpPr>
              <a:spLocks/>
            </p:cNvSpPr>
            <p:nvPr/>
          </p:nvSpPr>
          <p:spPr bwMode="auto">
            <a:xfrm>
              <a:off x="5200" y="2450"/>
              <a:ext cx="42" cy="212"/>
            </a:xfrm>
            <a:custGeom>
              <a:avLst/>
              <a:gdLst>
                <a:gd name="T0" fmla="*/ 16 w 16"/>
                <a:gd name="T1" fmla="*/ 0 h 79"/>
                <a:gd name="T2" fmla="*/ 11 w 16"/>
                <a:gd name="T3" fmla="*/ 39 h 79"/>
                <a:gd name="T4" fmla="*/ 16 w 16"/>
                <a:gd name="T5" fmla="*/ 79 h 79"/>
                <a:gd name="T6" fmla="*/ 9 w 16"/>
                <a:gd name="T7" fmla="*/ 79 h 79"/>
                <a:gd name="T8" fmla="*/ 0 w 16"/>
                <a:gd name="T9" fmla="*/ 39 h 79"/>
                <a:gd name="T10" fmla="*/ 9 w 16"/>
                <a:gd name="T11" fmla="*/ 0 h 79"/>
                <a:gd name="T12" fmla="*/ 16 w 16"/>
                <a:gd name="T13" fmla="*/ 0 h 79"/>
              </a:gdLst>
              <a:ahLst/>
              <a:cxnLst>
                <a:cxn ang="0">
                  <a:pos x="T0" y="T1"/>
                </a:cxn>
                <a:cxn ang="0">
                  <a:pos x="T2" y="T3"/>
                </a:cxn>
                <a:cxn ang="0">
                  <a:pos x="T4" y="T5"/>
                </a:cxn>
                <a:cxn ang="0">
                  <a:pos x="T6" y="T7"/>
                </a:cxn>
                <a:cxn ang="0">
                  <a:pos x="T8" y="T9"/>
                </a:cxn>
                <a:cxn ang="0">
                  <a:pos x="T10" y="T11"/>
                </a:cxn>
                <a:cxn ang="0">
                  <a:pos x="T12" y="T13"/>
                </a:cxn>
              </a:cxnLst>
              <a:rect l="0" t="0" r="r" b="b"/>
              <a:pathLst>
                <a:path w="16" h="79">
                  <a:moveTo>
                    <a:pt x="16" y="0"/>
                  </a:moveTo>
                  <a:cubicBezTo>
                    <a:pt x="14" y="11"/>
                    <a:pt x="11" y="25"/>
                    <a:pt x="11" y="39"/>
                  </a:cubicBezTo>
                  <a:cubicBezTo>
                    <a:pt x="11" y="55"/>
                    <a:pt x="14" y="67"/>
                    <a:pt x="16" y="79"/>
                  </a:cubicBezTo>
                  <a:cubicBezTo>
                    <a:pt x="9" y="79"/>
                    <a:pt x="9" y="79"/>
                    <a:pt x="9" y="79"/>
                  </a:cubicBezTo>
                  <a:cubicBezTo>
                    <a:pt x="5" y="66"/>
                    <a:pt x="0" y="52"/>
                    <a:pt x="0" y="39"/>
                  </a:cubicBezTo>
                  <a:cubicBezTo>
                    <a:pt x="0" y="25"/>
                    <a:pt x="6" y="9"/>
                    <a:pt x="9" y="0"/>
                  </a:cubicBezTo>
                  <a:lnTo>
                    <a:pt x="16" y="0"/>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1" name="Freeform 96">
              <a:extLst>
                <a:ext uri="{FF2B5EF4-FFF2-40B4-BE49-F238E27FC236}">
                  <a16:creationId xmlns:a16="http://schemas.microsoft.com/office/drawing/2014/main" id="{A32086B0-0E16-4C19-B9D3-3A8D10E4CB05}"/>
                </a:ext>
              </a:extLst>
            </p:cNvPr>
            <p:cNvSpPr>
              <a:spLocks/>
            </p:cNvSpPr>
            <p:nvPr/>
          </p:nvSpPr>
          <p:spPr bwMode="auto">
            <a:xfrm>
              <a:off x="5266" y="2456"/>
              <a:ext cx="110" cy="179"/>
            </a:xfrm>
            <a:custGeom>
              <a:avLst/>
              <a:gdLst>
                <a:gd name="T0" fmla="*/ 19 w 41"/>
                <a:gd name="T1" fmla="*/ 67 h 67"/>
                <a:gd name="T2" fmla="*/ 1 w 41"/>
                <a:gd name="T3" fmla="*/ 46 h 67"/>
                <a:gd name="T4" fmla="*/ 14 w 41"/>
                <a:gd name="T5" fmla="*/ 46 h 67"/>
                <a:gd name="T6" fmla="*/ 21 w 41"/>
                <a:gd name="T7" fmla="*/ 57 h 67"/>
                <a:gd name="T8" fmla="*/ 28 w 41"/>
                <a:gd name="T9" fmla="*/ 50 h 67"/>
                <a:gd name="T10" fmla="*/ 1 w 41"/>
                <a:gd name="T11" fmla="*/ 18 h 67"/>
                <a:gd name="T12" fmla="*/ 22 w 41"/>
                <a:gd name="T13" fmla="*/ 0 h 67"/>
                <a:gd name="T14" fmla="*/ 40 w 41"/>
                <a:gd name="T15" fmla="*/ 20 h 67"/>
                <a:gd name="T16" fmla="*/ 28 w 41"/>
                <a:gd name="T17" fmla="*/ 20 h 67"/>
                <a:gd name="T18" fmla="*/ 21 w 41"/>
                <a:gd name="T19" fmla="*/ 10 h 67"/>
                <a:gd name="T20" fmla="*/ 15 w 41"/>
                <a:gd name="T21" fmla="*/ 17 h 67"/>
                <a:gd name="T22" fmla="*/ 41 w 41"/>
                <a:gd name="T23" fmla="*/ 48 h 67"/>
                <a:gd name="T24" fmla="*/ 19 w 41"/>
                <a:gd name="T25"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67">
                  <a:moveTo>
                    <a:pt x="19" y="67"/>
                  </a:moveTo>
                  <a:cubicBezTo>
                    <a:pt x="3" y="67"/>
                    <a:pt x="0" y="57"/>
                    <a:pt x="1" y="46"/>
                  </a:cubicBezTo>
                  <a:cubicBezTo>
                    <a:pt x="14" y="46"/>
                    <a:pt x="14" y="46"/>
                    <a:pt x="14" y="46"/>
                  </a:cubicBezTo>
                  <a:cubicBezTo>
                    <a:pt x="14" y="52"/>
                    <a:pt x="14" y="57"/>
                    <a:pt x="21" y="57"/>
                  </a:cubicBezTo>
                  <a:cubicBezTo>
                    <a:pt x="26" y="57"/>
                    <a:pt x="28" y="54"/>
                    <a:pt x="28" y="50"/>
                  </a:cubicBezTo>
                  <a:cubicBezTo>
                    <a:pt x="28" y="38"/>
                    <a:pt x="1" y="37"/>
                    <a:pt x="1" y="18"/>
                  </a:cubicBezTo>
                  <a:cubicBezTo>
                    <a:pt x="1" y="8"/>
                    <a:pt x="6" y="0"/>
                    <a:pt x="22" y="0"/>
                  </a:cubicBezTo>
                  <a:cubicBezTo>
                    <a:pt x="35" y="0"/>
                    <a:pt x="41" y="6"/>
                    <a:pt x="40" y="20"/>
                  </a:cubicBezTo>
                  <a:cubicBezTo>
                    <a:pt x="28" y="20"/>
                    <a:pt x="28" y="20"/>
                    <a:pt x="28" y="20"/>
                  </a:cubicBezTo>
                  <a:cubicBezTo>
                    <a:pt x="28" y="15"/>
                    <a:pt x="27" y="10"/>
                    <a:pt x="21" y="10"/>
                  </a:cubicBezTo>
                  <a:cubicBezTo>
                    <a:pt x="17" y="10"/>
                    <a:pt x="15" y="12"/>
                    <a:pt x="15" y="17"/>
                  </a:cubicBezTo>
                  <a:cubicBezTo>
                    <a:pt x="15" y="29"/>
                    <a:pt x="41" y="28"/>
                    <a:pt x="41" y="48"/>
                  </a:cubicBezTo>
                  <a:cubicBezTo>
                    <a:pt x="41" y="65"/>
                    <a:pt x="29" y="67"/>
                    <a:pt x="19" y="67"/>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2" name="Freeform 97">
              <a:extLst>
                <a:ext uri="{FF2B5EF4-FFF2-40B4-BE49-F238E27FC236}">
                  <a16:creationId xmlns:a16="http://schemas.microsoft.com/office/drawing/2014/main" id="{198B8245-3166-436F-924C-024386933CAF}"/>
                </a:ext>
              </a:extLst>
            </p:cNvPr>
            <p:cNvSpPr>
              <a:spLocks/>
            </p:cNvSpPr>
            <p:nvPr/>
          </p:nvSpPr>
          <p:spPr bwMode="auto">
            <a:xfrm>
              <a:off x="5402" y="2458"/>
              <a:ext cx="112" cy="174"/>
            </a:xfrm>
            <a:custGeom>
              <a:avLst/>
              <a:gdLst>
                <a:gd name="T0" fmla="*/ 75 w 112"/>
                <a:gd name="T1" fmla="*/ 70 h 174"/>
                <a:gd name="T2" fmla="*/ 75 w 112"/>
                <a:gd name="T3" fmla="*/ 0 h 174"/>
                <a:gd name="T4" fmla="*/ 112 w 112"/>
                <a:gd name="T5" fmla="*/ 0 h 174"/>
                <a:gd name="T6" fmla="*/ 112 w 112"/>
                <a:gd name="T7" fmla="*/ 174 h 174"/>
                <a:gd name="T8" fmla="*/ 75 w 112"/>
                <a:gd name="T9" fmla="*/ 174 h 174"/>
                <a:gd name="T10" fmla="*/ 75 w 112"/>
                <a:gd name="T11" fmla="*/ 97 h 174"/>
                <a:gd name="T12" fmla="*/ 35 w 112"/>
                <a:gd name="T13" fmla="*/ 97 h 174"/>
                <a:gd name="T14" fmla="*/ 35 w 112"/>
                <a:gd name="T15" fmla="*/ 174 h 174"/>
                <a:gd name="T16" fmla="*/ 0 w 112"/>
                <a:gd name="T17" fmla="*/ 174 h 174"/>
                <a:gd name="T18" fmla="*/ 0 w 112"/>
                <a:gd name="T19" fmla="*/ 0 h 174"/>
                <a:gd name="T20" fmla="*/ 35 w 112"/>
                <a:gd name="T21" fmla="*/ 0 h 174"/>
                <a:gd name="T22" fmla="*/ 35 w 112"/>
                <a:gd name="T23" fmla="*/ 70 h 174"/>
                <a:gd name="T24" fmla="*/ 75 w 112"/>
                <a:gd name="T25" fmla="*/ 7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174">
                  <a:moveTo>
                    <a:pt x="75" y="70"/>
                  </a:moveTo>
                  <a:lnTo>
                    <a:pt x="75" y="0"/>
                  </a:lnTo>
                  <a:lnTo>
                    <a:pt x="112" y="0"/>
                  </a:lnTo>
                  <a:lnTo>
                    <a:pt x="112" y="174"/>
                  </a:lnTo>
                  <a:lnTo>
                    <a:pt x="75" y="174"/>
                  </a:lnTo>
                  <a:lnTo>
                    <a:pt x="75" y="97"/>
                  </a:lnTo>
                  <a:lnTo>
                    <a:pt x="35" y="97"/>
                  </a:lnTo>
                  <a:lnTo>
                    <a:pt x="35" y="174"/>
                  </a:lnTo>
                  <a:lnTo>
                    <a:pt x="0" y="174"/>
                  </a:lnTo>
                  <a:lnTo>
                    <a:pt x="0" y="0"/>
                  </a:lnTo>
                  <a:lnTo>
                    <a:pt x="35" y="0"/>
                  </a:lnTo>
                  <a:lnTo>
                    <a:pt x="35" y="70"/>
                  </a:lnTo>
                  <a:lnTo>
                    <a:pt x="75" y="70"/>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3" name="Freeform 98">
              <a:extLst>
                <a:ext uri="{FF2B5EF4-FFF2-40B4-BE49-F238E27FC236}">
                  <a16:creationId xmlns:a16="http://schemas.microsoft.com/office/drawing/2014/main" id="{5B6826B9-573E-4B66-8238-FC16F95C9A09}"/>
                </a:ext>
              </a:extLst>
            </p:cNvPr>
            <p:cNvSpPr>
              <a:spLocks noEditPoints="1"/>
            </p:cNvSpPr>
            <p:nvPr/>
          </p:nvSpPr>
          <p:spPr bwMode="auto">
            <a:xfrm>
              <a:off x="5544" y="2458"/>
              <a:ext cx="107" cy="174"/>
            </a:xfrm>
            <a:custGeom>
              <a:avLst/>
              <a:gdLst>
                <a:gd name="T0" fmla="*/ 13 w 40"/>
                <a:gd name="T1" fmla="*/ 65 h 65"/>
                <a:gd name="T2" fmla="*/ 0 w 40"/>
                <a:gd name="T3" fmla="*/ 65 h 65"/>
                <a:gd name="T4" fmla="*/ 0 w 40"/>
                <a:gd name="T5" fmla="*/ 0 h 65"/>
                <a:gd name="T6" fmla="*/ 24 w 40"/>
                <a:gd name="T7" fmla="*/ 0 h 65"/>
                <a:gd name="T8" fmla="*/ 39 w 40"/>
                <a:gd name="T9" fmla="*/ 17 h 65"/>
                <a:gd name="T10" fmla="*/ 27 w 40"/>
                <a:gd name="T11" fmla="*/ 33 h 65"/>
                <a:gd name="T12" fmla="*/ 27 w 40"/>
                <a:gd name="T13" fmla="*/ 33 h 65"/>
                <a:gd name="T14" fmla="*/ 39 w 40"/>
                <a:gd name="T15" fmla="*/ 46 h 65"/>
                <a:gd name="T16" fmla="*/ 40 w 40"/>
                <a:gd name="T17" fmla="*/ 65 h 65"/>
                <a:gd name="T18" fmla="*/ 27 w 40"/>
                <a:gd name="T19" fmla="*/ 65 h 65"/>
                <a:gd name="T20" fmla="*/ 26 w 40"/>
                <a:gd name="T21" fmla="*/ 52 h 65"/>
                <a:gd name="T22" fmla="*/ 16 w 40"/>
                <a:gd name="T23" fmla="*/ 38 h 65"/>
                <a:gd name="T24" fmla="*/ 13 w 40"/>
                <a:gd name="T25" fmla="*/ 38 h 65"/>
                <a:gd name="T26" fmla="*/ 13 w 40"/>
                <a:gd name="T27" fmla="*/ 65 h 65"/>
                <a:gd name="T28" fmla="*/ 13 w 40"/>
                <a:gd name="T29" fmla="*/ 28 h 65"/>
                <a:gd name="T30" fmla="*/ 19 w 40"/>
                <a:gd name="T31" fmla="*/ 28 h 65"/>
                <a:gd name="T32" fmla="*/ 26 w 40"/>
                <a:gd name="T33" fmla="*/ 19 h 65"/>
                <a:gd name="T34" fmla="*/ 19 w 40"/>
                <a:gd name="T35" fmla="*/ 10 h 65"/>
                <a:gd name="T36" fmla="*/ 13 w 40"/>
                <a:gd name="T37" fmla="*/ 10 h 65"/>
                <a:gd name="T38" fmla="*/ 13 w 40"/>
                <a:gd name="T39" fmla="*/ 2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0" h="65">
                  <a:moveTo>
                    <a:pt x="13" y="65"/>
                  </a:moveTo>
                  <a:cubicBezTo>
                    <a:pt x="0" y="65"/>
                    <a:pt x="0" y="65"/>
                    <a:pt x="0" y="65"/>
                  </a:cubicBezTo>
                  <a:cubicBezTo>
                    <a:pt x="0" y="0"/>
                    <a:pt x="0" y="0"/>
                    <a:pt x="0" y="0"/>
                  </a:cubicBezTo>
                  <a:cubicBezTo>
                    <a:pt x="24" y="0"/>
                    <a:pt x="24" y="0"/>
                    <a:pt x="24" y="0"/>
                  </a:cubicBezTo>
                  <a:cubicBezTo>
                    <a:pt x="33" y="0"/>
                    <a:pt x="39" y="6"/>
                    <a:pt x="39" y="17"/>
                  </a:cubicBezTo>
                  <a:cubicBezTo>
                    <a:pt x="39" y="25"/>
                    <a:pt x="36" y="31"/>
                    <a:pt x="27" y="33"/>
                  </a:cubicBezTo>
                  <a:cubicBezTo>
                    <a:pt x="27" y="33"/>
                    <a:pt x="27" y="33"/>
                    <a:pt x="27" y="33"/>
                  </a:cubicBezTo>
                  <a:cubicBezTo>
                    <a:pt x="30" y="33"/>
                    <a:pt x="39" y="34"/>
                    <a:pt x="39" y="46"/>
                  </a:cubicBezTo>
                  <a:cubicBezTo>
                    <a:pt x="39" y="50"/>
                    <a:pt x="39" y="62"/>
                    <a:pt x="40" y="65"/>
                  </a:cubicBezTo>
                  <a:cubicBezTo>
                    <a:pt x="27" y="65"/>
                    <a:pt x="27" y="65"/>
                    <a:pt x="27" y="65"/>
                  </a:cubicBezTo>
                  <a:cubicBezTo>
                    <a:pt x="26" y="61"/>
                    <a:pt x="26" y="56"/>
                    <a:pt x="26" y="52"/>
                  </a:cubicBezTo>
                  <a:cubicBezTo>
                    <a:pt x="26" y="45"/>
                    <a:pt x="27" y="38"/>
                    <a:pt x="16" y="38"/>
                  </a:cubicBezTo>
                  <a:cubicBezTo>
                    <a:pt x="13" y="38"/>
                    <a:pt x="13" y="38"/>
                    <a:pt x="13" y="38"/>
                  </a:cubicBezTo>
                  <a:lnTo>
                    <a:pt x="13" y="65"/>
                  </a:lnTo>
                  <a:close/>
                  <a:moveTo>
                    <a:pt x="13" y="28"/>
                  </a:moveTo>
                  <a:cubicBezTo>
                    <a:pt x="19" y="28"/>
                    <a:pt x="19" y="28"/>
                    <a:pt x="19" y="28"/>
                  </a:cubicBezTo>
                  <a:cubicBezTo>
                    <a:pt x="24" y="28"/>
                    <a:pt x="26" y="23"/>
                    <a:pt x="26" y="19"/>
                  </a:cubicBezTo>
                  <a:cubicBezTo>
                    <a:pt x="26" y="12"/>
                    <a:pt x="23" y="10"/>
                    <a:pt x="19" y="10"/>
                  </a:cubicBezTo>
                  <a:cubicBezTo>
                    <a:pt x="13" y="10"/>
                    <a:pt x="13" y="10"/>
                    <a:pt x="13" y="10"/>
                  </a:cubicBezTo>
                  <a:lnTo>
                    <a:pt x="13" y="28"/>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4" name="Freeform 99">
              <a:extLst>
                <a:ext uri="{FF2B5EF4-FFF2-40B4-BE49-F238E27FC236}">
                  <a16:creationId xmlns:a16="http://schemas.microsoft.com/office/drawing/2014/main" id="{5972451D-DFC0-4B8D-9045-A17311DC3579}"/>
                </a:ext>
              </a:extLst>
            </p:cNvPr>
            <p:cNvSpPr>
              <a:spLocks/>
            </p:cNvSpPr>
            <p:nvPr/>
          </p:nvSpPr>
          <p:spPr bwMode="auto">
            <a:xfrm>
              <a:off x="5675" y="2458"/>
              <a:ext cx="93" cy="174"/>
            </a:xfrm>
            <a:custGeom>
              <a:avLst/>
              <a:gdLst>
                <a:gd name="T0" fmla="*/ 0 w 93"/>
                <a:gd name="T1" fmla="*/ 174 h 174"/>
                <a:gd name="T2" fmla="*/ 0 w 93"/>
                <a:gd name="T3" fmla="*/ 0 h 174"/>
                <a:gd name="T4" fmla="*/ 90 w 93"/>
                <a:gd name="T5" fmla="*/ 0 h 174"/>
                <a:gd name="T6" fmla="*/ 90 w 93"/>
                <a:gd name="T7" fmla="*/ 27 h 174"/>
                <a:gd name="T8" fmla="*/ 34 w 93"/>
                <a:gd name="T9" fmla="*/ 27 h 174"/>
                <a:gd name="T10" fmla="*/ 34 w 93"/>
                <a:gd name="T11" fmla="*/ 70 h 174"/>
                <a:gd name="T12" fmla="*/ 88 w 93"/>
                <a:gd name="T13" fmla="*/ 70 h 174"/>
                <a:gd name="T14" fmla="*/ 88 w 93"/>
                <a:gd name="T15" fmla="*/ 97 h 174"/>
                <a:gd name="T16" fmla="*/ 34 w 93"/>
                <a:gd name="T17" fmla="*/ 97 h 174"/>
                <a:gd name="T18" fmla="*/ 34 w 93"/>
                <a:gd name="T19" fmla="*/ 148 h 174"/>
                <a:gd name="T20" fmla="*/ 93 w 93"/>
                <a:gd name="T21" fmla="*/ 148 h 174"/>
                <a:gd name="T22" fmla="*/ 93 w 93"/>
                <a:gd name="T23" fmla="*/ 174 h 174"/>
                <a:gd name="T24" fmla="*/ 0 w 93"/>
                <a:gd name="T2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174">
                  <a:moveTo>
                    <a:pt x="0" y="174"/>
                  </a:moveTo>
                  <a:lnTo>
                    <a:pt x="0" y="0"/>
                  </a:lnTo>
                  <a:lnTo>
                    <a:pt x="90" y="0"/>
                  </a:lnTo>
                  <a:lnTo>
                    <a:pt x="90" y="27"/>
                  </a:lnTo>
                  <a:lnTo>
                    <a:pt x="34" y="27"/>
                  </a:lnTo>
                  <a:lnTo>
                    <a:pt x="34" y="70"/>
                  </a:lnTo>
                  <a:lnTo>
                    <a:pt x="88" y="70"/>
                  </a:lnTo>
                  <a:lnTo>
                    <a:pt x="88" y="97"/>
                  </a:lnTo>
                  <a:lnTo>
                    <a:pt x="34" y="97"/>
                  </a:lnTo>
                  <a:lnTo>
                    <a:pt x="34" y="148"/>
                  </a:lnTo>
                  <a:lnTo>
                    <a:pt x="93" y="148"/>
                  </a:lnTo>
                  <a:lnTo>
                    <a:pt x="93" y="174"/>
                  </a:lnTo>
                  <a:lnTo>
                    <a:pt x="0" y="174"/>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Freeform 100">
              <a:extLst>
                <a:ext uri="{FF2B5EF4-FFF2-40B4-BE49-F238E27FC236}">
                  <a16:creationId xmlns:a16="http://schemas.microsoft.com/office/drawing/2014/main" id="{919AA0F7-AC08-42A1-806D-9C4862CA270A}"/>
                </a:ext>
              </a:extLst>
            </p:cNvPr>
            <p:cNvSpPr>
              <a:spLocks/>
            </p:cNvSpPr>
            <p:nvPr/>
          </p:nvSpPr>
          <p:spPr bwMode="auto">
            <a:xfrm>
              <a:off x="5789" y="2456"/>
              <a:ext cx="110" cy="179"/>
            </a:xfrm>
            <a:custGeom>
              <a:avLst/>
              <a:gdLst>
                <a:gd name="T0" fmla="*/ 0 w 41"/>
                <a:gd name="T1" fmla="*/ 33 h 67"/>
                <a:gd name="T2" fmla="*/ 22 w 41"/>
                <a:gd name="T3" fmla="*/ 0 h 67"/>
                <a:gd name="T4" fmla="*/ 40 w 41"/>
                <a:gd name="T5" fmla="*/ 22 h 67"/>
                <a:gd name="T6" fmla="*/ 27 w 41"/>
                <a:gd name="T7" fmla="*/ 22 h 67"/>
                <a:gd name="T8" fmla="*/ 22 w 41"/>
                <a:gd name="T9" fmla="*/ 10 h 67"/>
                <a:gd name="T10" fmla="*/ 13 w 41"/>
                <a:gd name="T11" fmla="*/ 33 h 67"/>
                <a:gd name="T12" fmla="*/ 22 w 41"/>
                <a:gd name="T13" fmla="*/ 57 h 67"/>
                <a:gd name="T14" fmla="*/ 28 w 41"/>
                <a:gd name="T15" fmla="*/ 44 h 67"/>
                <a:gd name="T16" fmla="*/ 41 w 41"/>
                <a:gd name="T17" fmla="*/ 44 h 67"/>
                <a:gd name="T18" fmla="*/ 22 w 41"/>
                <a:gd name="T19" fmla="*/ 67 h 67"/>
                <a:gd name="T20" fmla="*/ 0 w 41"/>
                <a:gd name="T21" fmla="*/ 3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67">
                  <a:moveTo>
                    <a:pt x="0" y="33"/>
                  </a:moveTo>
                  <a:cubicBezTo>
                    <a:pt x="0" y="16"/>
                    <a:pt x="0" y="0"/>
                    <a:pt x="22" y="0"/>
                  </a:cubicBezTo>
                  <a:cubicBezTo>
                    <a:pt x="35" y="0"/>
                    <a:pt x="41" y="8"/>
                    <a:pt x="40" y="22"/>
                  </a:cubicBezTo>
                  <a:cubicBezTo>
                    <a:pt x="27" y="22"/>
                    <a:pt x="27" y="22"/>
                    <a:pt x="27" y="22"/>
                  </a:cubicBezTo>
                  <a:cubicBezTo>
                    <a:pt x="27" y="13"/>
                    <a:pt x="26" y="10"/>
                    <a:pt x="22" y="10"/>
                  </a:cubicBezTo>
                  <a:cubicBezTo>
                    <a:pt x="14" y="10"/>
                    <a:pt x="13" y="17"/>
                    <a:pt x="13" y="33"/>
                  </a:cubicBezTo>
                  <a:cubicBezTo>
                    <a:pt x="13" y="50"/>
                    <a:pt x="14" y="57"/>
                    <a:pt x="22" y="57"/>
                  </a:cubicBezTo>
                  <a:cubicBezTo>
                    <a:pt x="28" y="57"/>
                    <a:pt x="28" y="49"/>
                    <a:pt x="28" y="44"/>
                  </a:cubicBezTo>
                  <a:cubicBezTo>
                    <a:pt x="41" y="44"/>
                    <a:pt x="41" y="44"/>
                    <a:pt x="41" y="44"/>
                  </a:cubicBezTo>
                  <a:cubicBezTo>
                    <a:pt x="41" y="61"/>
                    <a:pt x="34" y="67"/>
                    <a:pt x="22" y="67"/>
                  </a:cubicBezTo>
                  <a:cubicBezTo>
                    <a:pt x="0" y="67"/>
                    <a:pt x="0" y="50"/>
                    <a:pt x="0" y="33"/>
                  </a:cubicBezTo>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Freeform 101">
              <a:extLst>
                <a:ext uri="{FF2B5EF4-FFF2-40B4-BE49-F238E27FC236}">
                  <a16:creationId xmlns:a16="http://schemas.microsoft.com/office/drawing/2014/main" id="{12198A90-B453-44AC-8390-C3D60AD056CE}"/>
                </a:ext>
              </a:extLst>
            </p:cNvPr>
            <p:cNvSpPr>
              <a:spLocks/>
            </p:cNvSpPr>
            <p:nvPr/>
          </p:nvSpPr>
          <p:spPr bwMode="auto">
            <a:xfrm>
              <a:off x="5920" y="2450"/>
              <a:ext cx="43" cy="212"/>
            </a:xfrm>
            <a:custGeom>
              <a:avLst/>
              <a:gdLst>
                <a:gd name="T0" fmla="*/ 0 w 16"/>
                <a:gd name="T1" fmla="*/ 79 h 79"/>
                <a:gd name="T2" fmla="*/ 6 w 16"/>
                <a:gd name="T3" fmla="*/ 40 h 79"/>
                <a:gd name="T4" fmla="*/ 0 w 16"/>
                <a:gd name="T5" fmla="*/ 0 h 79"/>
                <a:gd name="T6" fmla="*/ 7 w 16"/>
                <a:gd name="T7" fmla="*/ 0 h 79"/>
                <a:gd name="T8" fmla="*/ 16 w 16"/>
                <a:gd name="T9" fmla="*/ 40 h 79"/>
                <a:gd name="T10" fmla="*/ 7 w 16"/>
                <a:gd name="T11" fmla="*/ 79 h 79"/>
                <a:gd name="T12" fmla="*/ 0 w 16"/>
                <a:gd name="T13" fmla="*/ 79 h 79"/>
              </a:gdLst>
              <a:ahLst/>
              <a:cxnLst>
                <a:cxn ang="0">
                  <a:pos x="T0" y="T1"/>
                </a:cxn>
                <a:cxn ang="0">
                  <a:pos x="T2" y="T3"/>
                </a:cxn>
                <a:cxn ang="0">
                  <a:pos x="T4" y="T5"/>
                </a:cxn>
                <a:cxn ang="0">
                  <a:pos x="T6" y="T7"/>
                </a:cxn>
                <a:cxn ang="0">
                  <a:pos x="T8" y="T9"/>
                </a:cxn>
                <a:cxn ang="0">
                  <a:pos x="T10" y="T11"/>
                </a:cxn>
                <a:cxn ang="0">
                  <a:pos x="T12" y="T13"/>
                </a:cxn>
              </a:cxnLst>
              <a:rect l="0" t="0" r="r" b="b"/>
              <a:pathLst>
                <a:path w="16" h="79">
                  <a:moveTo>
                    <a:pt x="0" y="79"/>
                  </a:moveTo>
                  <a:cubicBezTo>
                    <a:pt x="2" y="68"/>
                    <a:pt x="6" y="54"/>
                    <a:pt x="6" y="40"/>
                  </a:cubicBezTo>
                  <a:cubicBezTo>
                    <a:pt x="6" y="24"/>
                    <a:pt x="2" y="12"/>
                    <a:pt x="0" y="0"/>
                  </a:cubicBezTo>
                  <a:cubicBezTo>
                    <a:pt x="7" y="0"/>
                    <a:pt x="7" y="0"/>
                    <a:pt x="7" y="0"/>
                  </a:cubicBezTo>
                  <a:cubicBezTo>
                    <a:pt x="11" y="13"/>
                    <a:pt x="16" y="27"/>
                    <a:pt x="16" y="40"/>
                  </a:cubicBezTo>
                  <a:cubicBezTo>
                    <a:pt x="16" y="53"/>
                    <a:pt x="10" y="69"/>
                    <a:pt x="7" y="79"/>
                  </a:cubicBezTo>
                  <a:lnTo>
                    <a:pt x="0" y="79"/>
                  </a:lnTo>
                  <a:close/>
                </a:path>
              </a:pathLst>
            </a:custGeom>
            <a:solidFill>
              <a:srgbClr val="0A22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07" name="TextBox 106">
            <a:extLst>
              <a:ext uri="{FF2B5EF4-FFF2-40B4-BE49-F238E27FC236}">
                <a16:creationId xmlns:a16="http://schemas.microsoft.com/office/drawing/2014/main" id="{E8010DBF-05A8-468B-8562-C40FDF0C2FB6}"/>
              </a:ext>
            </a:extLst>
          </p:cNvPr>
          <p:cNvSpPr txBox="1"/>
          <p:nvPr/>
        </p:nvSpPr>
        <p:spPr>
          <a:xfrm>
            <a:off x="6131228" y="4876532"/>
            <a:ext cx="6096000" cy="1077218"/>
          </a:xfrm>
          <a:prstGeom prst="rect">
            <a:avLst/>
          </a:prstGeom>
          <a:noFill/>
        </p:spPr>
        <p:txBody>
          <a:bodyPr wrap="square">
            <a:spAutoFit/>
          </a:bodyPr>
          <a:lstStyle/>
          <a:p>
            <a:pPr algn="l"/>
            <a:r>
              <a:rPr lang="en-US" sz="1600" b="0" i="0" u="none" strike="noStrike" baseline="0" dirty="0">
                <a:latin typeface="NimbusRomNo9L-Regu"/>
              </a:rPr>
              <a:t>This work was supported by the I/UCRC Program of the </a:t>
            </a:r>
            <a:br>
              <a:rPr lang="en-US" sz="1600" b="0" i="0" u="none" strike="noStrike" baseline="0" dirty="0">
                <a:latin typeface="NimbusRomNo9L-Regu"/>
              </a:rPr>
            </a:br>
            <a:r>
              <a:rPr lang="en-US" sz="1600" b="0" i="0" u="none" strike="noStrike" baseline="0" dirty="0">
                <a:latin typeface="NimbusRomNo9L-Regu"/>
              </a:rPr>
              <a:t>National Science Foundation under Grant No. 1738550, by the </a:t>
            </a:r>
            <a:br>
              <a:rPr lang="en-US" sz="1600" b="0" i="0" u="none" strike="noStrike" baseline="0" dirty="0">
                <a:latin typeface="NimbusRomNo9L-Regu"/>
              </a:rPr>
            </a:br>
            <a:r>
              <a:rPr lang="en-US" sz="1600" b="0" i="0" u="none" strike="noStrike" baseline="0" dirty="0">
                <a:latin typeface="NimbusRomNo9L-Regu"/>
              </a:rPr>
              <a:t>Utah NASA Space Grant Consortium, and by the Los Alamos Neutron Science Center (LANSCE) under</a:t>
            </a:r>
            <a:r>
              <a:rPr lang="en-US" sz="1600" dirty="0">
                <a:latin typeface="NimbusRomNo9L-Regu"/>
              </a:rPr>
              <a:t> </a:t>
            </a:r>
            <a:r>
              <a:rPr lang="en-US" sz="1600" b="0" i="0" u="none" strike="noStrike" baseline="0" dirty="0">
                <a:latin typeface="NimbusRomNo9L-Regu"/>
              </a:rPr>
              <a:t>proposal NS-2019-8294-A.</a:t>
            </a:r>
            <a:endParaRPr lang="en-US" sz="1600" dirty="0"/>
          </a:p>
        </p:txBody>
      </p:sp>
      <p:pic>
        <p:nvPicPr>
          <p:cNvPr id="6" name="Picture 5">
            <a:extLst>
              <a:ext uri="{FF2B5EF4-FFF2-40B4-BE49-F238E27FC236}">
                <a16:creationId xmlns:a16="http://schemas.microsoft.com/office/drawing/2014/main" id="{7951398C-8FCF-446A-91D4-78CF9499357E}"/>
              </a:ext>
            </a:extLst>
          </p:cNvPr>
          <p:cNvPicPr>
            <a:picLocks noChangeAspect="1"/>
          </p:cNvPicPr>
          <p:nvPr/>
        </p:nvPicPr>
        <p:blipFill>
          <a:blip r:embed="rId3"/>
          <a:stretch>
            <a:fillRect/>
          </a:stretch>
        </p:blipFill>
        <p:spPr>
          <a:xfrm>
            <a:off x="5943600" y="3581400"/>
            <a:ext cx="2550919" cy="1013554"/>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AA09C4-FB89-40C1-920B-1D2B69B2FF70}"/>
              </a:ext>
            </a:extLst>
          </p:cNvPr>
          <p:cNvSpPr>
            <a:spLocks noGrp="1"/>
          </p:cNvSpPr>
          <p:nvPr>
            <p:ph type="title"/>
          </p:nvPr>
        </p:nvSpPr>
        <p:spPr/>
        <p:txBody>
          <a:bodyPr/>
          <a:lstStyle/>
          <a:p>
            <a:r>
              <a:rPr lang="en-US" dirty="0"/>
              <a:t>Benchmark Design</a:t>
            </a:r>
          </a:p>
        </p:txBody>
      </p:sp>
      <p:pic>
        <p:nvPicPr>
          <p:cNvPr id="5" name="Content Placeholder 4">
            <a:extLst>
              <a:ext uri="{FF2B5EF4-FFF2-40B4-BE49-F238E27FC236}">
                <a16:creationId xmlns:a16="http://schemas.microsoft.com/office/drawing/2014/main" id="{C5377BC2-1C8C-4AE6-825A-9CB9FCA233C1}"/>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17395" r="23916"/>
          <a:stretch/>
        </p:blipFill>
        <p:spPr>
          <a:xfrm>
            <a:off x="8782050" y="266998"/>
            <a:ext cx="3061868" cy="2745582"/>
          </a:xfrm>
        </p:spPr>
      </p:pic>
      <p:sp>
        <p:nvSpPr>
          <p:cNvPr id="12" name="Content Placeholder 2">
            <a:extLst>
              <a:ext uri="{FF2B5EF4-FFF2-40B4-BE49-F238E27FC236}">
                <a16:creationId xmlns:a16="http://schemas.microsoft.com/office/drawing/2014/main" id="{9D87EB8D-F3B5-4CC6-91FE-417A58069579}"/>
              </a:ext>
            </a:extLst>
          </p:cNvPr>
          <p:cNvSpPr txBox="1">
            <a:spLocks/>
          </p:cNvSpPr>
          <p:nvPr/>
        </p:nvSpPr>
        <p:spPr>
          <a:xfrm>
            <a:off x="495300" y="1257300"/>
            <a:ext cx="11201400" cy="49196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00"/>
              </a:spcBef>
            </a:pPr>
            <a:r>
              <a:rPr lang="en-US" dirty="0"/>
              <a:t>The “B13,” a controller for </a:t>
            </a:r>
            <a:r>
              <a:rPr lang="en-US" dirty="0" err="1"/>
              <a:t>commu</a:t>
            </a:r>
            <a:r>
              <a:rPr lang="en-US" dirty="0"/>
              <a:t>-</a:t>
            </a:r>
            <a:br>
              <a:rPr lang="en-US" dirty="0"/>
            </a:br>
            <a:r>
              <a:rPr lang="en-US" dirty="0" err="1"/>
              <a:t>nicating</a:t>
            </a:r>
            <a:r>
              <a:rPr lang="en-US" dirty="0"/>
              <a:t> with a weather station</a:t>
            </a:r>
          </a:p>
          <a:p>
            <a:pPr>
              <a:spcBef>
                <a:spcPts val="300"/>
              </a:spcBef>
            </a:pPr>
            <a:r>
              <a:rPr lang="en-US" dirty="0"/>
              <a:t>A set of interdependent FSMs</a:t>
            </a:r>
          </a:p>
          <a:p>
            <a:pPr>
              <a:spcBef>
                <a:spcPts val="300"/>
              </a:spcBef>
            </a:pPr>
            <a:r>
              <a:rPr lang="en-US" dirty="0"/>
              <a:t>Used in several reliability studies</a:t>
            </a:r>
          </a:p>
          <a:p>
            <a:pPr>
              <a:spcBef>
                <a:spcPts val="1800"/>
              </a:spcBef>
            </a:pPr>
            <a:endParaRPr lang="en-US" dirty="0"/>
          </a:p>
          <a:p>
            <a:pPr>
              <a:spcBef>
                <a:spcPts val="1800"/>
              </a:spcBef>
            </a:pPr>
            <a:endParaRPr lang="en-US" dirty="0"/>
          </a:p>
          <a:p>
            <a:pPr>
              <a:spcBef>
                <a:spcPts val="1800"/>
              </a:spcBef>
            </a:pPr>
            <a:r>
              <a:rPr lang="en-US" dirty="0"/>
              <a:t>Instanced 256× to collect more data </a:t>
            </a:r>
          </a:p>
        </p:txBody>
      </p:sp>
      <p:graphicFrame>
        <p:nvGraphicFramePr>
          <p:cNvPr id="17" name="Table 17">
            <a:extLst>
              <a:ext uri="{FF2B5EF4-FFF2-40B4-BE49-F238E27FC236}">
                <a16:creationId xmlns:a16="http://schemas.microsoft.com/office/drawing/2014/main" id="{3FAC8391-8981-4465-9D31-F38978D70FF3}"/>
              </a:ext>
            </a:extLst>
          </p:cNvPr>
          <p:cNvGraphicFramePr>
            <a:graphicFrameLocks noGrp="1"/>
          </p:cNvGraphicFramePr>
          <p:nvPr>
            <p:extLst>
              <p:ext uri="{D42A27DB-BD31-4B8C-83A1-F6EECF244321}">
                <p14:modId xmlns:p14="http://schemas.microsoft.com/office/powerpoint/2010/main" val="1207200342"/>
              </p:ext>
            </p:extLst>
          </p:nvPr>
        </p:nvGraphicFramePr>
        <p:xfrm>
          <a:off x="521368" y="2914650"/>
          <a:ext cx="5232644" cy="1371600"/>
        </p:xfrm>
        <a:graphic>
          <a:graphicData uri="http://schemas.openxmlformats.org/drawingml/2006/table">
            <a:tbl>
              <a:tblPr firstRow="1" bandRow="1">
                <a:tableStyleId>{5C22544A-7EE6-4342-B048-85BDC9FD1C3A}</a:tableStyleId>
              </a:tblPr>
              <a:tblGrid>
                <a:gridCol w="3543302">
                  <a:extLst>
                    <a:ext uri="{9D8B030D-6E8A-4147-A177-3AD203B41FA5}">
                      <a16:colId xmlns:a16="http://schemas.microsoft.com/office/drawing/2014/main" val="781704108"/>
                    </a:ext>
                  </a:extLst>
                </a:gridCol>
                <a:gridCol w="1689342">
                  <a:extLst>
                    <a:ext uri="{9D8B030D-6E8A-4147-A177-3AD203B41FA5}">
                      <a16:colId xmlns:a16="http://schemas.microsoft.com/office/drawing/2014/main" val="538636611"/>
                    </a:ext>
                  </a:extLst>
                </a:gridCol>
              </a:tblGrid>
              <a:tr h="370840">
                <a:tc>
                  <a:txBody>
                    <a:bodyPr/>
                    <a:lstStyle/>
                    <a:p>
                      <a:pPr algn="ctr"/>
                      <a:r>
                        <a:rPr lang="en-US" sz="2400" dirty="0"/>
                        <a:t>Single Instance Resources</a:t>
                      </a:r>
                    </a:p>
                  </a:txBody>
                  <a:tcPr/>
                </a:tc>
                <a:tc>
                  <a:txBody>
                    <a:bodyPr/>
                    <a:lstStyle/>
                    <a:p>
                      <a:pPr algn="ctr"/>
                      <a:r>
                        <a:rPr lang="en-US" sz="2400" dirty="0"/>
                        <a:t>Quantity</a:t>
                      </a:r>
                    </a:p>
                  </a:txBody>
                  <a:tcPr/>
                </a:tc>
                <a:extLst>
                  <a:ext uri="{0D108BD9-81ED-4DB2-BD59-A6C34878D82A}">
                    <a16:rowId xmlns:a16="http://schemas.microsoft.com/office/drawing/2014/main" val="2185401457"/>
                  </a:ext>
                </a:extLst>
              </a:tr>
              <a:tr h="370840">
                <a:tc>
                  <a:txBody>
                    <a:bodyPr/>
                    <a:lstStyle/>
                    <a:p>
                      <a:r>
                        <a:rPr lang="en-US" sz="2400" dirty="0"/>
                        <a:t>Flip-Flops (FFs, Registers)</a:t>
                      </a:r>
                    </a:p>
                  </a:txBody>
                  <a:tcPr/>
                </a:tc>
                <a:tc>
                  <a:txBody>
                    <a:bodyPr/>
                    <a:lstStyle/>
                    <a:p>
                      <a:pPr algn="ctr"/>
                      <a:r>
                        <a:rPr lang="en-US" sz="2400" dirty="0"/>
                        <a:t>56</a:t>
                      </a:r>
                    </a:p>
                  </a:txBody>
                  <a:tcPr/>
                </a:tc>
                <a:extLst>
                  <a:ext uri="{0D108BD9-81ED-4DB2-BD59-A6C34878D82A}">
                    <a16:rowId xmlns:a16="http://schemas.microsoft.com/office/drawing/2014/main" val="1738151502"/>
                  </a:ext>
                </a:extLst>
              </a:tr>
              <a:tr h="370840">
                <a:tc>
                  <a:txBody>
                    <a:bodyPr/>
                    <a:lstStyle/>
                    <a:p>
                      <a:r>
                        <a:rPr lang="en-US" sz="2400" dirty="0"/>
                        <a:t>Look-Up Tables (LUTs)</a:t>
                      </a:r>
                    </a:p>
                  </a:txBody>
                  <a:tcPr/>
                </a:tc>
                <a:tc>
                  <a:txBody>
                    <a:bodyPr/>
                    <a:lstStyle/>
                    <a:p>
                      <a:pPr algn="ctr"/>
                      <a:r>
                        <a:rPr lang="en-US" sz="2400" dirty="0"/>
                        <a:t>44</a:t>
                      </a:r>
                    </a:p>
                  </a:txBody>
                  <a:tcPr/>
                </a:tc>
                <a:extLst>
                  <a:ext uri="{0D108BD9-81ED-4DB2-BD59-A6C34878D82A}">
                    <a16:rowId xmlns:a16="http://schemas.microsoft.com/office/drawing/2014/main" val="3095891845"/>
                  </a:ext>
                </a:extLst>
              </a:tr>
            </a:tbl>
          </a:graphicData>
        </a:graphic>
      </p:graphicFrame>
      <p:pic>
        <p:nvPicPr>
          <p:cNvPr id="14" name="Picture 13" descr="A picture containing small, blue, street&#10;&#10;Description automatically generated">
            <a:extLst>
              <a:ext uri="{FF2B5EF4-FFF2-40B4-BE49-F238E27FC236}">
                <a16:creationId xmlns:a16="http://schemas.microsoft.com/office/drawing/2014/main" id="{0C3C750A-F75E-42AD-8AD8-4E8071229E3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945" r="17804"/>
          <a:stretch/>
        </p:blipFill>
        <p:spPr>
          <a:xfrm>
            <a:off x="6210301" y="460147"/>
            <a:ext cx="2571749" cy="2549425"/>
          </a:xfrm>
          <a:prstGeom prst="rect">
            <a:avLst/>
          </a:prstGeom>
        </p:spPr>
      </p:pic>
      <p:sp>
        <p:nvSpPr>
          <p:cNvPr id="3" name="Slide Number Placeholder 2">
            <a:extLst>
              <a:ext uri="{FF2B5EF4-FFF2-40B4-BE49-F238E27FC236}">
                <a16:creationId xmlns:a16="http://schemas.microsoft.com/office/drawing/2014/main" id="{80DE1D0D-EB69-4B82-A789-32CBBA78B82A}"/>
              </a:ext>
            </a:extLst>
          </p:cNvPr>
          <p:cNvSpPr>
            <a:spLocks noGrp="1"/>
          </p:cNvSpPr>
          <p:nvPr>
            <p:ph type="sldNum" sz="quarter" idx="12"/>
          </p:nvPr>
        </p:nvSpPr>
        <p:spPr/>
        <p:txBody>
          <a:bodyPr/>
          <a:lstStyle/>
          <a:p>
            <a:fld id="{330EA680-D336-4FF7-8B7A-9848BB0A1C32}" type="slidenum">
              <a:rPr lang="en-US" smtClean="0"/>
              <a:t>10</a:t>
            </a:fld>
            <a:endParaRPr lang="en-US"/>
          </a:p>
        </p:txBody>
      </p:sp>
      <p:pic>
        <p:nvPicPr>
          <p:cNvPr id="8" name="Picture 7">
            <a:extLst>
              <a:ext uri="{FF2B5EF4-FFF2-40B4-BE49-F238E27FC236}">
                <a16:creationId xmlns:a16="http://schemas.microsoft.com/office/drawing/2014/main" id="{D8BE24D0-B68C-43C1-AF32-52B22B7C0824}"/>
              </a:ext>
            </a:extLst>
          </p:cNvPr>
          <p:cNvPicPr>
            <a:picLocks noChangeAspect="1"/>
          </p:cNvPicPr>
          <p:nvPr/>
        </p:nvPicPr>
        <p:blipFill>
          <a:blip r:embed="rId5"/>
          <a:stretch>
            <a:fillRect/>
          </a:stretch>
        </p:blipFill>
        <p:spPr>
          <a:xfrm>
            <a:off x="6215063" y="3233737"/>
            <a:ext cx="2580203" cy="2549425"/>
          </a:xfrm>
          <a:prstGeom prst="rect">
            <a:avLst/>
          </a:prstGeom>
        </p:spPr>
      </p:pic>
      <p:pic>
        <p:nvPicPr>
          <p:cNvPr id="10" name="Picture 9">
            <a:extLst>
              <a:ext uri="{FF2B5EF4-FFF2-40B4-BE49-F238E27FC236}">
                <a16:creationId xmlns:a16="http://schemas.microsoft.com/office/drawing/2014/main" id="{CFFBB6B6-450E-4E59-BE4B-8A01A8732955}"/>
              </a:ext>
            </a:extLst>
          </p:cNvPr>
          <p:cNvPicPr>
            <a:picLocks noChangeAspect="1"/>
          </p:cNvPicPr>
          <p:nvPr/>
        </p:nvPicPr>
        <p:blipFill>
          <a:blip r:embed="rId6"/>
          <a:stretch>
            <a:fillRect/>
          </a:stretch>
        </p:blipFill>
        <p:spPr>
          <a:xfrm>
            <a:off x="9062367" y="3233737"/>
            <a:ext cx="2580203" cy="2555005"/>
          </a:xfrm>
          <a:prstGeom prst="rect">
            <a:avLst/>
          </a:prstGeom>
        </p:spPr>
      </p:pic>
      <p:graphicFrame>
        <p:nvGraphicFramePr>
          <p:cNvPr id="15" name="Table 17">
            <a:extLst>
              <a:ext uri="{FF2B5EF4-FFF2-40B4-BE49-F238E27FC236}">
                <a16:creationId xmlns:a16="http://schemas.microsoft.com/office/drawing/2014/main" id="{D07FB125-2304-4C17-9788-8081F6D10ED6}"/>
              </a:ext>
            </a:extLst>
          </p:cNvPr>
          <p:cNvGraphicFramePr>
            <a:graphicFrameLocks noGrp="1"/>
          </p:cNvGraphicFramePr>
          <p:nvPr>
            <p:extLst>
              <p:ext uri="{D42A27DB-BD31-4B8C-83A1-F6EECF244321}">
                <p14:modId xmlns:p14="http://schemas.microsoft.com/office/powerpoint/2010/main" val="1341177810"/>
              </p:ext>
            </p:extLst>
          </p:nvPr>
        </p:nvGraphicFramePr>
        <p:xfrm>
          <a:off x="521368" y="4743450"/>
          <a:ext cx="5232644" cy="1371600"/>
        </p:xfrm>
        <a:graphic>
          <a:graphicData uri="http://schemas.openxmlformats.org/drawingml/2006/table">
            <a:tbl>
              <a:tblPr firstRow="1" bandRow="1">
                <a:tableStyleId>{5C22544A-7EE6-4342-B048-85BDC9FD1C3A}</a:tableStyleId>
              </a:tblPr>
              <a:tblGrid>
                <a:gridCol w="1231232">
                  <a:extLst>
                    <a:ext uri="{9D8B030D-6E8A-4147-A177-3AD203B41FA5}">
                      <a16:colId xmlns:a16="http://schemas.microsoft.com/office/drawing/2014/main" val="781704108"/>
                    </a:ext>
                  </a:extLst>
                </a:gridCol>
                <a:gridCol w="2000706">
                  <a:extLst>
                    <a:ext uri="{9D8B030D-6E8A-4147-A177-3AD203B41FA5}">
                      <a16:colId xmlns:a16="http://schemas.microsoft.com/office/drawing/2014/main" val="538636611"/>
                    </a:ext>
                  </a:extLst>
                </a:gridCol>
                <a:gridCol w="2000706">
                  <a:extLst>
                    <a:ext uri="{9D8B030D-6E8A-4147-A177-3AD203B41FA5}">
                      <a16:colId xmlns:a16="http://schemas.microsoft.com/office/drawing/2014/main" val="2966119521"/>
                    </a:ext>
                  </a:extLst>
                </a:gridCol>
              </a:tblGrid>
              <a:tr h="370840">
                <a:tc>
                  <a:txBody>
                    <a:bodyPr/>
                    <a:lstStyle/>
                    <a:p>
                      <a:pPr algn="ctr"/>
                      <a:r>
                        <a:rPr lang="en-US" sz="2400" dirty="0"/>
                        <a:t>256 Inst</a:t>
                      </a:r>
                    </a:p>
                  </a:txBody>
                  <a:tcPr/>
                </a:tc>
                <a:tc>
                  <a:txBody>
                    <a:bodyPr/>
                    <a:lstStyle/>
                    <a:p>
                      <a:pPr algn="ctr"/>
                      <a:r>
                        <a:rPr lang="en-US" sz="2400" dirty="0"/>
                        <a:t>B13s</a:t>
                      </a:r>
                    </a:p>
                  </a:txBody>
                  <a:tcPr/>
                </a:tc>
                <a:tc>
                  <a:txBody>
                    <a:bodyPr/>
                    <a:lstStyle/>
                    <a:p>
                      <a:pPr algn="ctr"/>
                      <a:r>
                        <a:rPr lang="en-US" sz="2400" dirty="0"/>
                        <a:t>Test Logic</a:t>
                      </a:r>
                    </a:p>
                  </a:txBody>
                  <a:tcPr/>
                </a:tc>
                <a:extLst>
                  <a:ext uri="{0D108BD9-81ED-4DB2-BD59-A6C34878D82A}">
                    <a16:rowId xmlns:a16="http://schemas.microsoft.com/office/drawing/2014/main" val="2185401457"/>
                  </a:ext>
                </a:extLst>
              </a:tr>
              <a:tr h="370840">
                <a:tc>
                  <a:txBody>
                    <a:bodyPr/>
                    <a:lstStyle/>
                    <a:p>
                      <a:r>
                        <a:rPr lang="en-US" sz="2400" dirty="0"/>
                        <a:t>FFs</a:t>
                      </a:r>
                    </a:p>
                  </a:txBody>
                  <a:tcPr/>
                </a:tc>
                <a:tc>
                  <a:txBody>
                    <a:bodyPr/>
                    <a:lstStyle/>
                    <a:p>
                      <a:pPr algn="ctr"/>
                      <a:r>
                        <a:rPr lang="en-US" sz="2400" dirty="0"/>
                        <a:t>14336 (5.4%)</a:t>
                      </a:r>
                    </a:p>
                  </a:txBody>
                  <a:tcPr/>
                </a:tc>
                <a:tc>
                  <a:txBody>
                    <a:bodyPr/>
                    <a:lstStyle/>
                    <a:p>
                      <a:pPr algn="ctr"/>
                      <a:r>
                        <a:rPr lang="en-US" sz="2400" dirty="0"/>
                        <a:t>42 (0.02%)</a:t>
                      </a:r>
                    </a:p>
                  </a:txBody>
                  <a:tcPr/>
                </a:tc>
                <a:extLst>
                  <a:ext uri="{0D108BD9-81ED-4DB2-BD59-A6C34878D82A}">
                    <a16:rowId xmlns:a16="http://schemas.microsoft.com/office/drawing/2014/main" val="1738151502"/>
                  </a:ext>
                </a:extLst>
              </a:tr>
              <a:tr h="370840">
                <a:tc>
                  <a:txBody>
                    <a:bodyPr/>
                    <a:lstStyle/>
                    <a:p>
                      <a:r>
                        <a:rPr lang="en-US" sz="2400" dirty="0"/>
                        <a:t>LUTs</a:t>
                      </a:r>
                    </a:p>
                  </a:txBody>
                  <a:tcPr/>
                </a:tc>
                <a:tc>
                  <a:txBody>
                    <a:bodyPr/>
                    <a:lstStyle/>
                    <a:p>
                      <a:pPr algn="ctr"/>
                      <a:r>
                        <a:rPr lang="en-US" sz="2400" dirty="0"/>
                        <a:t>11008 (8.2%)</a:t>
                      </a:r>
                    </a:p>
                  </a:txBody>
                  <a:tcPr/>
                </a:tc>
                <a:tc>
                  <a:txBody>
                    <a:bodyPr/>
                    <a:lstStyle/>
                    <a:p>
                      <a:pPr algn="ctr"/>
                      <a:r>
                        <a:rPr lang="en-US" sz="2400" dirty="0"/>
                        <a:t>1605 (1.2%)</a:t>
                      </a:r>
                    </a:p>
                  </a:txBody>
                  <a:tcPr/>
                </a:tc>
                <a:extLst>
                  <a:ext uri="{0D108BD9-81ED-4DB2-BD59-A6C34878D82A}">
                    <a16:rowId xmlns:a16="http://schemas.microsoft.com/office/drawing/2014/main" val="3095891845"/>
                  </a:ext>
                </a:extLst>
              </a:tr>
            </a:tbl>
          </a:graphicData>
        </a:graphic>
      </p:graphicFrame>
    </p:spTree>
    <p:extLst>
      <p:ext uri="{BB962C8B-B14F-4D97-AF65-F5344CB8AC3E}">
        <p14:creationId xmlns:p14="http://schemas.microsoft.com/office/powerpoint/2010/main" val="41352300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ircuit board&#10;&#10;Description automatically generated">
            <a:extLst>
              <a:ext uri="{FF2B5EF4-FFF2-40B4-BE49-F238E27FC236}">
                <a16:creationId xmlns:a16="http://schemas.microsoft.com/office/drawing/2014/main" id="{D0D6DFFC-AE22-4033-9DE3-5B034677C5E9}"/>
              </a:ext>
            </a:extLst>
          </p:cNvPr>
          <p:cNvPicPr>
            <a:picLocks noChangeAspect="1"/>
          </p:cNvPicPr>
          <p:nvPr/>
        </p:nvPicPr>
        <p:blipFill>
          <a:blip r:embed="rId3" cstate="print">
            <a:alphaModFix/>
            <a:extLst>
              <a:ext uri="{28A0092B-C50C-407E-A947-70E740481C1C}">
                <a14:useLocalDpi xmlns:a14="http://schemas.microsoft.com/office/drawing/2010/main" val="0"/>
              </a:ext>
            </a:extLst>
          </a:blip>
          <a:stretch>
            <a:fillRect/>
          </a:stretch>
        </p:blipFill>
        <p:spPr>
          <a:xfrm>
            <a:off x="3067765" y="365125"/>
            <a:ext cx="8743235" cy="4806222"/>
          </a:xfrm>
          <a:prstGeom prst="rect">
            <a:avLst/>
          </a:prstGeom>
        </p:spPr>
      </p:pic>
      <p:sp>
        <p:nvSpPr>
          <p:cNvPr id="2" name="Title 1">
            <a:extLst>
              <a:ext uri="{FF2B5EF4-FFF2-40B4-BE49-F238E27FC236}">
                <a16:creationId xmlns:a16="http://schemas.microsoft.com/office/drawing/2014/main" id="{CCAA09C4-FB89-40C1-920B-1D2B69B2FF70}"/>
              </a:ext>
            </a:extLst>
          </p:cNvPr>
          <p:cNvSpPr>
            <a:spLocks noGrp="1"/>
          </p:cNvSpPr>
          <p:nvPr>
            <p:ph type="title"/>
          </p:nvPr>
        </p:nvSpPr>
        <p:spPr/>
        <p:txBody>
          <a:bodyPr>
            <a:normAutofit/>
          </a:bodyPr>
          <a:lstStyle/>
          <a:p>
            <a:r>
              <a:rPr lang="en-US" dirty="0"/>
              <a:t>Test Setup</a:t>
            </a:r>
          </a:p>
        </p:txBody>
      </p:sp>
      <p:sp>
        <p:nvSpPr>
          <p:cNvPr id="4" name="AutoShape 3">
            <a:extLst>
              <a:ext uri="{FF2B5EF4-FFF2-40B4-BE49-F238E27FC236}">
                <a16:creationId xmlns:a16="http://schemas.microsoft.com/office/drawing/2014/main" id="{11A26134-E31E-47D3-8B51-511AF6DD5BF2}"/>
              </a:ext>
            </a:extLst>
          </p:cNvPr>
          <p:cNvSpPr>
            <a:spLocks noChangeAspect="1" noChangeArrowheads="1" noTextEdit="1"/>
          </p:cNvSpPr>
          <p:nvPr/>
        </p:nvSpPr>
        <p:spPr bwMode="auto">
          <a:xfrm>
            <a:off x="3629873" y="1524000"/>
            <a:ext cx="7448551" cy="407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Slide Number Placeholder 6">
            <a:extLst>
              <a:ext uri="{FF2B5EF4-FFF2-40B4-BE49-F238E27FC236}">
                <a16:creationId xmlns:a16="http://schemas.microsoft.com/office/drawing/2014/main" id="{2675BC3A-DA89-4308-82AC-58B020EAF15D}"/>
              </a:ext>
            </a:extLst>
          </p:cNvPr>
          <p:cNvSpPr>
            <a:spLocks noGrp="1"/>
          </p:cNvSpPr>
          <p:nvPr>
            <p:ph type="sldNum" sz="quarter" idx="12"/>
          </p:nvPr>
        </p:nvSpPr>
        <p:spPr/>
        <p:txBody>
          <a:bodyPr/>
          <a:lstStyle/>
          <a:p>
            <a:fld id="{330EA680-D336-4FF7-8B7A-9848BB0A1C32}" type="slidenum">
              <a:rPr lang="en-US" smtClean="0"/>
              <a:t>11</a:t>
            </a:fld>
            <a:endParaRPr lang="en-US"/>
          </a:p>
        </p:txBody>
      </p:sp>
      <p:grpSp>
        <p:nvGrpSpPr>
          <p:cNvPr id="59" name="Group 58">
            <a:extLst>
              <a:ext uri="{FF2B5EF4-FFF2-40B4-BE49-F238E27FC236}">
                <a16:creationId xmlns:a16="http://schemas.microsoft.com/office/drawing/2014/main" id="{8A2A1AED-BF7E-4835-882D-18DF062B2E1A}"/>
              </a:ext>
            </a:extLst>
          </p:cNvPr>
          <p:cNvGrpSpPr/>
          <p:nvPr/>
        </p:nvGrpSpPr>
        <p:grpSpPr>
          <a:xfrm>
            <a:off x="3645748" y="617538"/>
            <a:ext cx="7771343" cy="3776662"/>
            <a:chOff x="3645748" y="617538"/>
            <a:chExt cx="7771343" cy="3776662"/>
          </a:xfrm>
        </p:grpSpPr>
        <p:grpSp>
          <p:nvGrpSpPr>
            <p:cNvPr id="37" name="Group 36">
              <a:extLst>
                <a:ext uri="{FF2B5EF4-FFF2-40B4-BE49-F238E27FC236}">
                  <a16:creationId xmlns:a16="http://schemas.microsoft.com/office/drawing/2014/main" id="{E4781C93-ACD5-44C0-A4F1-67C84BB473AA}"/>
                </a:ext>
              </a:extLst>
            </p:cNvPr>
            <p:cNvGrpSpPr/>
            <p:nvPr/>
          </p:nvGrpSpPr>
          <p:grpSpPr>
            <a:xfrm>
              <a:off x="3645748" y="1539875"/>
              <a:ext cx="5880101" cy="2854325"/>
              <a:chOff x="2387600" y="1539875"/>
              <a:chExt cx="5880101" cy="2854325"/>
            </a:xfrm>
          </p:grpSpPr>
          <p:sp>
            <p:nvSpPr>
              <p:cNvPr id="6" name="Rectangle 5">
                <a:extLst>
                  <a:ext uri="{FF2B5EF4-FFF2-40B4-BE49-F238E27FC236}">
                    <a16:creationId xmlns:a16="http://schemas.microsoft.com/office/drawing/2014/main" id="{1A3433D7-E3F6-4182-82BD-309AC9C9E903}"/>
                  </a:ext>
                </a:extLst>
              </p:cNvPr>
              <p:cNvSpPr>
                <a:spLocks noChangeArrowheads="1"/>
              </p:cNvSpPr>
              <p:nvPr/>
            </p:nvSpPr>
            <p:spPr bwMode="auto">
              <a:xfrm>
                <a:off x="2387600" y="1539875"/>
                <a:ext cx="2852738" cy="28543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Rectangle 6">
                <a:extLst>
                  <a:ext uri="{FF2B5EF4-FFF2-40B4-BE49-F238E27FC236}">
                    <a16:creationId xmlns:a16="http://schemas.microsoft.com/office/drawing/2014/main" id="{C4B5C387-850C-408C-8E5A-F45A2AC92796}"/>
                  </a:ext>
                </a:extLst>
              </p:cNvPr>
              <p:cNvSpPr>
                <a:spLocks noChangeArrowheads="1"/>
              </p:cNvSpPr>
              <p:nvPr/>
            </p:nvSpPr>
            <p:spPr bwMode="auto">
              <a:xfrm>
                <a:off x="2387600" y="1539875"/>
                <a:ext cx="2852738" cy="2854325"/>
              </a:xfrm>
              <a:prstGeom prst="rect">
                <a:avLst/>
              </a:prstGeom>
              <a:noFill/>
              <a:ln w="317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0" name="Rectangle 7">
                <a:extLst>
                  <a:ext uri="{FF2B5EF4-FFF2-40B4-BE49-F238E27FC236}">
                    <a16:creationId xmlns:a16="http://schemas.microsoft.com/office/drawing/2014/main" id="{C5201720-A04F-4FDB-8D2E-18D7D726B8B9}"/>
                  </a:ext>
                </a:extLst>
              </p:cNvPr>
              <p:cNvSpPr>
                <a:spLocks noChangeArrowheads="1"/>
              </p:cNvSpPr>
              <p:nvPr/>
            </p:nvSpPr>
            <p:spPr bwMode="auto">
              <a:xfrm>
                <a:off x="5410200" y="1539875"/>
                <a:ext cx="2852738" cy="2854325"/>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Rectangle 8">
                <a:extLst>
                  <a:ext uri="{FF2B5EF4-FFF2-40B4-BE49-F238E27FC236}">
                    <a16:creationId xmlns:a16="http://schemas.microsoft.com/office/drawing/2014/main" id="{78EE1C28-2E11-499A-9BF7-9DCB91625E59}"/>
                  </a:ext>
                </a:extLst>
              </p:cNvPr>
              <p:cNvSpPr>
                <a:spLocks noChangeArrowheads="1"/>
              </p:cNvSpPr>
              <p:nvPr/>
            </p:nvSpPr>
            <p:spPr bwMode="auto">
              <a:xfrm>
                <a:off x="5414963" y="1539875"/>
                <a:ext cx="2852738" cy="2854325"/>
              </a:xfrm>
              <a:prstGeom prst="rect">
                <a:avLst/>
              </a:prstGeom>
              <a:noFill/>
              <a:ln w="317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Rectangle 9">
                <a:extLst>
                  <a:ext uri="{FF2B5EF4-FFF2-40B4-BE49-F238E27FC236}">
                    <a16:creationId xmlns:a16="http://schemas.microsoft.com/office/drawing/2014/main" id="{732DD1EF-2D22-475D-ACDE-572448C056FF}"/>
                  </a:ext>
                </a:extLst>
              </p:cNvPr>
              <p:cNvSpPr>
                <a:spLocks noChangeArrowheads="1"/>
              </p:cNvSpPr>
              <p:nvPr/>
            </p:nvSpPr>
            <p:spPr bwMode="auto">
              <a:xfrm>
                <a:off x="4670425" y="2111375"/>
                <a:ext cx="1330325" cy="171132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Rectangle 10">
                <a:extLst>
                  <a:ext uri="{FF2B5EF4-FFF2-40B4-BE49-F238E27FC236}">
                    <a16:creationId xmlns:a16="http://schemas.microsoft.com/office/drawing/2014/main" id="{44AE10CC-EDC5-451C-8D2B-A6AB95B7EFC5}"/>
                  </a:ext>
                </a:extLst>
              </p:cNvPr>
              <p:cNvSpPr>
                <a:spLocks noChangeArrowheads="1"/>
              </p:cNvSpPr>
              <p:nvPr/>
            </p:nvSpPr>
            <p:spPr bwMode="auto">
              <a:xfrm>
                <a:off x="4670425" y="2111375"/>
                <a:ext cx="1330325" cy="1711325"/>
              </a:xfrm>
              <a:prstGeom prst="rect">
                <a:avLst/>
              </a:prstGeom>
              <a:noFill/>
              <a:ln w="317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Rectangle 11">
                <a:extLst>
                  <a:ext uri="{FF2B5EF4-FFF2-40B4-BE49-F238E27FC236}">
                    <a16:creationId xmlns:a16="http://schemas.microsoft.com/office/drawing/2014/main" id="{B8CEB7F0-D51A-48DC-8A1F-B1B816CF48E1}"/>
                  </a:ext>
                </a:extLst>
              </p:cNvPr>
              <p:cNvSpPr>
                <a:spLocks noChangeArrowheads="1"/>
              </p:cNvSpPr>
              <p:nvPr/>
            </p:nvSpPr>
            <p:spPr bwMode="auto">
              <a:xfrm>
                <a:off x="2673350" y="2111375"/>
                <a:ext cx="1141413" cy="1711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12">
                <a:extLst>
                  <a:ext uri="{FF2B5EF4-FFF2-40B4-BE49-F238E27FC236}">
                    <a16:creationId xmlns:a16="http://schemas.microsoft.com/office/drawing/2014/main" id="{40B864BA-805A-4D23-8FF3-32833C6585BC}"/>
                  </a:ext>
                </a:extLst>
              </p:cNvPr>
              <p:cNvSpPr>
                <a:spLocks noChangeArrowheads="1"/>
              </p:cNvSpPr>
              <p:nvPr/>
            </p:nvSpPr>
            <p:spPr bwMode="auto">
              <a:xfrm>
                <a:off x="2898775" y="2790825"/>
                <a:ext cx="668338"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2500" dirty="0">
                    <a:solidFill>
                      <a:srgbClr val="FFFFFF"/>
                    </a:solidFill>
                    <a:latin typeface="CMU Sans Serif" panose="02000603000000000000" pitchFamily="50" charset="0"/>
                  </a:rPr>
                  <a:t>DUT</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6" name="Rectangle 13">
                <a:extLst>
                  <a:ext uri="{FF2B5EF4-FFF2-40B4-BE49-F238E27FC236}">
                    <a16:creationId xmlns:a16="http://schemas.microsoft.com/office/drawing/2014/main" id="{74538A04-8028-4959-A1D0-E697BC87A8FE}"/>
                  </a:ext>
                </a:extLst>
              </p:cNvPr>
              <p:cNvSpPr>
                <a:spLocks noChangeArrowheads="1"/>
              </p:cNvSpPr>
              <p:nvPr/>
            </p:nvSpPr>
            <p:spPr bwMode="auto">
              <a:xfrm>
                <a:off x="6838951" y="2111375"/>
                <a:ext cx="1141413" cy="17113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5">
                <a:extLst>
                  <a:ext uri="{FF2B5EF4-FFF2-40B4-BE49-F238E27FC236}">
                    <a16:creationId xmlns:a16="http://schemas.microsoft.com/office/drawing/2014/main" id="{AAAC0E06-B6D7-420E-B5B5-3848DCB2B570}"/>
                  </a:ext>
                </a:extLst>
              </p:cNvPr>
              <p:cNvSpPr>
                <a:spLocks/>
              </p:cNvSpPr>
              <p:nvPr/>
            </p:nvSpPr>
            <p:spPr bwMode="auto">
              <a:xfrm>
                <a:off x="3814763" y="2967037"/>
                <a:ext cx="3024188" cy="855662"/>
              </a:xfrm>
              <a:custGeom>
                <a:avLst/>
                <a:gdLst>
                  <a:gd name="T0" fmla="*/ 0 w 2875"/>
                  <a:gd name="T1" fmla="*/ 110 h 539"/>
                  <a:gd name="T2" fmla="*/ 2606 w 2875"/>
                  <a:gd name="T3" fmla="*/ 110 h 539"/>
                  <a:gd name="T4" fmla="*/ 2606 w 2875"/>
                  <a:gd name="T5" fmla="*/ 0 h 539"/>
                  <a:gd name="T6" fmla="*/ 2875 w 2875"/>
                  <a:gd name="T7" fmla="*/ 269 h 539"/>
                  <a:gd name="T8" fmla="*/ 2606 w 2875"/>
                  <a:gd name="T9" fmla="*/ 539 h 539"/>
                  <a:gd name="T10" fmla="*/ 2606 w 2875"/>
                  <a:gd name="T11" fmla="*/ 428 h 539"/>
                  <a:gd name="T12" fmla="*/ 0 w 2875"/>
                  <a:gd name="T13" fmla="*/ 428 h 539"/>
                  <a:gd name="T14" fmla="*/ 0 w 2875"/>
                  <a:gd name="T15" fmla="*/ 110 h 5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75" h="539">
                    <a:moveTo>
                      <a:pt x="0" y="110"/>
                    </a:moveTo>
                    <a:lnTo>
                      <a:pt x="2606" y="110"/>
                    </a:lnTo>
                    <a:lnTo>
                      <a:pt x="2606" y="0"/>
                    </a:lnTo>
                    <a:lnTo>
                      <a:pt x="2875" y="269"/>
                    </a:lnTo>
                    <a:lnTo>
                      <a:pt x="2606" y="539"/>
                    </a:lnTo>
                    <a:lnTo>
                      <a:pt x="2606" y="428"/>
                    </a:lnTo>
                    <a:lnTo>
                      <a:pt x="0" y="428"/>
                    </a:lnTo>
                    <a:lnTo>
                      <a:pt x="0" y="1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6">
                <a:extLst>
                  <a:ext uri="{FF2B5EF4-FFF2-40B4-BE49-F238E27FC236}">
                    <a16:creationId xmlns:a16="http://schemas.microsoft.com/office/drawing/2014/main" id="{83704AD3-4C00-4D20-9A69-C73853BB9847}"/>
                  </a:ext>
                </a:extLst>
              </p:cNvPr>
              <p:cNvSpPr>
                <a:spLocks/>
              </p:cNvSpPr>
              <p:nvPr/>
            </p:nvSpPr>
            <p:spPr bwMode="auto">
              <a:xfrm>
                <a:off x="3814763" y="2967037"/>
                <a:ext cx="3024188" cy="855662"/>
              </a:xfrm>
              <a:custGeom>
                <a:avLst/>
                <a:gdLst>
                  <a:gd name="T0" fmla="*/ 0 w 2875"/>
                  <a:gd name="T1" fmla="*/ 110 h 539"/>
                  <a:gd name="T2" fmla="*/ 2606 w 2875"/>
                  <a:gd name="T3" fmla="*/ 110 h 539"/>
                  <a:gd name="T4" fmla="*/ 2606 w 2875"/>
                  <a:gd name="T5" fmla="*/ 0 h 539"/>
                  <a:gd name="T6" fmla="*/ 2875 w 2875"/>
                  <a:gd name="T7" fmla="*/ 269 h 539"/>
                  <a:gd name="T8" fmla="*/ 2606 w 2875"/>
                  <a:gd name="T9" fmla="*/ 539 h 539"/>
                  <a:gd name="T10" fmla="*/ 2606 w 2875"/>
                  <a:gd name="T11" fmla="*/ 428 h 539"/>
                  <a:gd name="T12" fmla="*/ 0 w 2875"/>
                  <a:gd name="T13" fmla="*/ 428 h 539"/>
                  <a:gd name="T14" fmla="*/ 0 w 2875"/>
                  <a:gd name="T15" fmla="*/ 110 h 5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75" h="539">
                    <a:moveTo>
                      <a:pt x="0" y="110"/>
                    </a:moveTo>
                    <a:lnTo>
                      <a:pt x="2606" y="110"/>
                    </a:lnTo>
                    <a:lnTo>
                      <a:pt x="2606" y="0"/>
                    </a:lnTo>
                    <a:lnTo>
                      <a:pt x="2875" y="269"/>
                    </a:lnTo>
                    <a:lnTo>
                      <a:pt x="2606" y="539"/>
                    </a:lnTo>
                    <a:lnTo>
                      <a:pt x="2606" y="428"/>
                    </a:lnTo>
                    <a:lnTo>
                      <a:pt x="0" y="428"/>
                    </a:lnTo>
                    <a:lnTo>
                      <a:pt x="0" y="110"/>
                    </a:lnTo>
                    <a:close/>
                  </a:path>
                </a:pathLst>
              </a:custGeom>
              <a:noFill/>
              <a:ln w="317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Rectangle 17">
                <a:extLst>
                  <a:ext uri="{FF2B5EF4-FFF2-40B4-BE49-F238E27FC236}">
                    <a16:creationId xmlns:a16="http://schemas.microsoft.com/office/drawing/2014/main" id="{3724068F-0EE6-4F18-873A-A3773E2E8A8A}"/>
                  </a:ext>
                </a:extLst>
              </p:cNvPr>
              <p:cNvSpPr>
                <a:spLocks noChangeArrowheads="1"/>
              </p:cNvSpPr>
              <p:nvPr/>
            </p:nvSpPr>
            <p:spPr bwMode="auto">
              <a:xfrm>
                <a:off x="4711700" y="3217862"/>
                <a:ext cx="122872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500" b="0" i="0" u="none" strike="noStrike" cap="none" normalizeH="0" baseline="0" dirty="0">
                    <a:ln>
                      <a:noFill/>
                    </a:ln>
                    <a:solidFill>
                      <a:srgbClr val="000000"/>
                    </a:solidFill>
                    <a:effectLst/>
                    <a:latin typeface="CMU Sans Serif" panose="02000603000000000000" pitchFamily="50" charset="0"/>
                  </a:rPr>
                  <a:t>Response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1" name="Freeform 18">
                <a:extLst>
                  <a:ext uri="{FF2B5EF4-FFF2-40B4-BE49-F238E27FC236}">
                    <a16:creationId xmlns:a16="http://schemas.microsoft.com/office/drawing/2014/main" id="{4499C0D0-6640-42EB-AA56-5837E9F76DF6}"/>
                  </a:ext>
                </a:extLst>
              </p:cNvPr>
              <p:cNvSpPr>
                <a:spLocks/>
              </p:cNvSpPr>
              <p:nvPr/>
            </p:nvSpPr>
            <p:spPr bwMode="auto">
              <a:xfrm>
                <a:off x="3814763" y="2111375"/>
                <a:ext cx="3024188" cy="855662"/>
              </a:xfrm>
              <a:custGeom>
                <a:avLst/>
                <a:gdLst>
                  <a:gd name="T0" fmla="*/ 0 w 2875"/>
                  <a:gd name="T1" fmla="*/ 270 h 539"/>
                  <a:gd name="T2" fmla="*/ 269 w 2875"/>
                  <a:gd name="T3" fmla="*/ 0 h 539"/>
                  <a:gd name="T4" fmla="*/ 269 w 2875"/>
                  <a:gd name="T5" fmla="*/ 111 h 539"/>
                  <a:gd name="T6" fmla="*/ 2875 w 2875"/>
                  <a:gd name="T7" fmla="*/ 111 h 539"/>
                  <a:gd name="T8" fmla="*/ 2875 w 2875"/>
                  <a:gd name="T9" fmla="*/ 428 h 539"/>
                  <a:gd name="T10" fmla="*/ 269 w 2875"/>
                  <a:gd name="T11" fmla="*/ 428 h 539"/>
                  <a:gd name="T12" fmla="*/ 269 w 2875"/>
                  <a:gd name="T13" fmla="*/ 539 h 539"/>
                  <a:gd name="T14" fmla="*/ 0 w 2875"/>
                  <a:gd name="T15" fmla="*/ 270 h 5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75" h="539">
                    <a:moveTo>
                      <a:pt x="0" y="270"/>
                    </a:moveTo>
                    <a:lnTo>
                      <a:pt x="269" y="0"/>
                    </a:lnTo>
                    <a:lnTo>
                      <a:pt x="269" y="111"/>
                    </a:lnTo>
                    <a:lnTo>
                      <a:pt x="2875" y="111"/>
                    </a:lnTo>
                    <a:lnTo>
                      <a:pt x="2875" y="428"/>
                    </a:lnTo>
                    <a:lnTo>
                      <a:pt x="269" y="428"/>
                    </a:lnTo>
                    <a:lnTo>
                      <a:pt x="269" y="539"/>
                    </a:lnTo>
                    <a:lnTo>
                      <a:pt x="0" y="2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9">
                <a:extLst>
                  <a:ext uri="{FF2B5EF4-FFF2-40B4-BE49-F238E27FC236}">
                    <a16:creationId xmlns:a16="http://schemas.microsoft.com/office/drawing/2014/main" id="{408F010D-9BA1-43F7-B882-DEC77AEA72EE}"/>
                  </a:ext>
                </a:extLst>
              </p:cNvPr>
              <p:cNvSpPr>
                <a:spLocks/>
              </p:cNvSpPr>
              <p:nvPr/>
            </p:nvSpPr>
            <p:spPr bwMode="auto">
              <a:xfrm>
                <a:off x="3814763" y="2111375"/>
                <a:ext cx="3024188" cy="855662"/>
              </a:xfrm>
              <a:custGeom>
                <a:avLst/>
                <a:gdLst>
                  <a:gd name="T0" fmla="*/ 0 w 2875"/>
                  <a:gd name="T1" fmla="*/ 270 h 539"/>
                  <a:gd name="T2" fmla="*/ 269 w 2875"/>
                  <a:gd name="T3" fmla="*/ 0 h 539"/>
                  <a:gd name="T4" fmla="*/ 269 w 2875"/>
                  <a:gd name="T5" fmla="*/ 111 h 539"/>
                  <a:gd name="T6" fmla="*/ 2875 w 2875"/>
                  <a:gd name="T7" fmla="*/ 111 h 539"/>
                  <a:gd name="T8" fmla="*/ 2875 w 2875"/>
                  <a:gd name="T9" fmla="*/ 428 h 539"/>
                  <a:gd name="T10" fmla="*/ 269 w 2875"/>
                  <a:gd name="T11" fmla="*/ 428 h 539"/>
                  <a:gd name="T12" fmla="*/ 269 w 2875"/>
                  <a:gd name="T13" fmla="*/ 539 h 539"/>
                  <a:gd name="T14" fmla="*/ 0 w 2875"/>
                  <a:gd name="T15" fmla="*/ 270 h 5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75" h="539">
                    <a:moveTo>
                      <a:pt x="0" y="270"/>
                    </a:moveTo>
                    <a:lnTo>
                      <a:pt x="269" y="0"/>
                    </a:lnTo>
                    <a:lnTo>
                      <a:pt x="269" y="111"/>
                    </a:lnTo>
                    <a:lnTo>
                      <a:pt x="2875" y="111"/>
                    </a:lnTo>
                    <a:lnTo>
                      <a:pt x="2875" y="428"/>
                    </a:lnTo>
                    <a:lnTo>
                      <a:pt x="269" y="428"/>
                    </a:lnTo>
                    <a:lnTo>
                      <a:pt x="269" y="539"/>
                    </a:lnTo>
                    <a:lnTo>
                      <a:pt x="0" y="270"/>
                    </a:lnTo>
                    <a:close/>
                  </a:path>
                </a:pathLst>
              </a:custGeom>
              <a:noFill/>
              <a:ln w="31750" cap="flat">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Rectangle 20">
                <a:extLst>
                  <a:ext uri="{FF2B5EF4-FFF2-40B4-BE49-F238E27FC236}">
                    <a16:creationId xmlns:a16="http://schemas.microsoft.com/office/drawing/2014/main" id="{D173E057-48B4-443C-8F11-469D9F4F0D4D}"/>
                  </a:ext>
                </a:extLst>
              </p:cNvPr>
              <p:cNvSpPr>
                <a:spLocks noChangeArrowheads="1"/>
              </p:cNvSpPr>
              <p:nvPr/>
            </p:nvSpPr>
            <p:spPr bwMode="auto">
              <a:xfrm>
                <a:off x="4756150" y="2362200"/>
                <a:ext cx="115570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500" b="0" i="0" u="none" strike="noStrike" cap="none" normalizeH="0" baseline="0" dirty="0">
                    <a:ln>
                      <a:noFill/>
                    </a:ln>
                    <a:solidFill>
                      <a:srgbClr val="000000"/>
                    </a:solidFill>
                    <a:effectLst/>
                    <a:latin typeface="CMU Sans Serif" panose="02000603000000000000" pitchFamily="50" charset="0"/>
                  </a:rPr>
                  <a:t>Stimulus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17" name="Rectangle 14">
                <a:extLst>
                  <a:ext uri="{FF2B5EF4-FFF2-40B4-BE49-F238E27FC236}">
                    <a16:creationId xmlns:a16="http://schemas.microsoft.com/office/drawing/2014/main" id="{D665BB24-48A9-4FC6-8ECC-8D0691C6B0CF}"/>
                  </a:ext>
                </a:extLst>
              </p:cNvPr>
              <p:cNvSpPr>
                <a:spLocks noChangeArrowheads="1"/>
              </p:cNvSpPr>
              <p:nvPr/>
            </p:nvSpPr>
            <p:spPr bwMode="auto">
              <a:xfrm>
                <a:off x="6838951" y="2336800"/>
                <a:ext cx="1135063" cy="124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10000"/>
                  </a:lnSpc>
                  <a:spcBef>
                    <a:spcPct val="0"/>
                  </a:spcBef>
                  <a:spcAft>
                    <a:spcPct val="0"/>
                  </a:spcAft>
                  <a:buClrTx/>
                  <a:buSzTx/>
                  <a:buFontTx/>
                  <a:buNone/>
                  <a:tabLst/>
                </a:pPr>
                <a:r>
                  <a:rPr kumimoji="0" lang="en-US" altLang="en-US" sz="2500" b="0" i="0" u="none" strike="noStrike" cap="none" spc="-20" normalizeH="0" dirty="0">
                    <a:ln>
                      <a:noFill/>
                    </a:ln>
                    <a:solidFill>
                      <a:srgbClr val="FFFFFF"/>
                    </a:solidFill>
                    <a:effectLst/>
                    <a:latin typeface="CMU Sans Serif" panose="02000603000000000000" pitchFamily="50" charset="0"/>
                  </a:rPr>
                  <a:t>Stimulus</a:t>
                </a:r>
                <a:br>
                  <a:rPr kumimoji="0" lang="en-US" altLang="en-US" sz="2500" b="0" i="0" u="none" strike="noStrike" cap="none" normalizeH="0" baseline="0" dirty="0">
                    <a:ln>
                      <a:noFill/>
                    </a:ln>
                    <a:solidFill>
                      <a:srgbClr val="FFFFFF"/>
                    </a:solidFill>
                    <a:effectLst/>
                    <a:latin typeface="CMU Sans Serif" panose="02000603000000000000" pitchFamily="50" charset="0"/>
                  </a:rPr>
                </a:br>
                <a:r>
                  <a:rPr kumimoji="0" lang="en-US" altLang="en-US" sz="2500" b="0" i="0" u="none" strike="noStrike" cap="none" normalizeH="0" baseline="0" dirty="0">
                    <a:ln>
                      <a:noFill/>
                    </a:ln>
                    <a:solidFill>
                      <a:srgbClr val="FFFFFF"/>
                    </a:solidFill>
                    <a:effectLst/>
                    <a:latin typeface="CMU Sans Serif" panose="02000603000000000000" pitchFamily="50" charset="0"/>
                  </a:rPr>
                  <a:t>&amp;</a:t>
                </a:r>
                <a:br>
                  <a:rPr kumimoji="0" lang="en-US" altLang="en-US" sz="2500" b="0" i="0" u="none" strike="noStrike" cap="none" normalizeH="0" baseline="0" dirty="0">
                    <a:ln>
                      <a:noFill/>
                    </a:ln>
                    <a:solidFill>
                      <a:srgbClr val="FFFFFF"/>
                    </a:solidFill>
                    <a:effectLst/>
                    <a:latin typeface="CMU Sans Serif" panose="02000603000000000000" pitchFamily="50" charset="0"/>
                  </a:rPr>
                </a:br>
                <a:r>
                  <a:rPr kumimoji="0" lang="en-US" altLang="en-US" sz="2500" b="0" i="0" u="none" strike="noStrike" cap="none" normalizeH="0" baseline="0" dirty="0">
                    <a:ln>
                      <a:noFill/>
                    </a:ln>
                    <a:solidFill>
                      <a:srgbClr val="FFFFFF"/>
                    </a:solidFill>
                    <a:effectLst/>
                    <a:latin typeface="CMU Sans Serif" panose="02000603000000000000" pitchFamily="50" charset="0"/>
                  </a:rPr>
                  <a:t>Monitor</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sp>
          <p:nvSpPr>
            <p:cNvPr id="47" name="Rectangle 46">
              <a:extLst>
                <a:ext uri="{FF2B5EF4-FFF2-40B4-BE49-F238E27FC236}">
                  <a16:creationId xmlns:a16="http://schemas.microsoft.com/office/drawing/2014/main" id="{7B9E13AC-7BC9-4D19-9783-B6F3127BE2F3}"/>
                </a:ext>
              </a:extLst>
            </p:cNvPr>
            <p:cNvSpPr/>
            <p:nvPr/>
          </p:nvSpPr>
          <p:spPr>
            <a:xfrm>
              <a:off x="9982200" y="1074737"/>
              <a:ext cx="1434891" cy="2697163"/>
            </a:xfrm>
            <a:prstGeom prst="rect">
              <a:avLst/>
            </a:prstGeom>
            <a:solidFill>
              <a:srgbClr val="D9D9D9"/>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500" dirty="0">
                  <a:solidFill>
                    <a:schemeClr val="tx1"/>
                  </a:solidFill>
                  <a:latin typeface="CMU Sans Serif" panose="02000603000000000000" pitchFamily="50" charset="0"/>
                  <a:ea typeface="CMU Sans Serif" panose="02000603000000000000" pitchFamily="50" charset="0"/>
                  <a:cs typeface="CMU Sans Serif" panose="02000603000000000000" pitchFamily="50" charset="0"/>
                </a:rPr>
                <a:t>JCM</a:t>
              </a:r>
            </a:p>
          </p:txBody>
        </p:sp>
        <p:sp>
          <p:nvSpPr>
            <p:cNvPr id="54" name="Freeform: Shape 53">
              <a:extLst>
                <a:ext uri="{FF2B5EF4-FFF2-40B4-BE49-F238E27FC236}">
                  <a16:creationId xmlns:a16="http://schemas.microsoft.com/office/drawing/2014/main" id="{58EF9C8F-7345-448A-810E-B1E0E63C2E40}"/>
                </a:ext>
              </a:extLst>
            </p:cNvPr>
            <p:cNvSpPr/>
            <p:nvPr/>
          </p:nvSpPr>
          <p:spPr>
            <a:xfrm rot="10800000" flipH="1">
              <a:off x="9051409" y="617538"/>
              <a:ext cx="991823" cy="2709498"/>
            </a:xfrm>
            <a:custGeom>
              <a:avLst/>
              <a:gdLst>
                <a:gd name="connsiteX0" fmla="*/ 505775 w 1615969"/>
                <a:gd name="connsiteY0" fmla="*/ 2709498 h 2709498"/>
                <a:gd name="connsiteX1" fmla="*/ 530873 w 1615969"/>
                <a:gd name="connsiteY1" fmla="*/ 2709498 h 2709498"/>
                <a:gd name="connsiteX2" fmla="*/ 915140 w 1615969"/>
                <a:gd name="connsiteY2" fmla="*/ 2325231 h 2709498"/>
                <a:gd name="connsiteX3" fmla="*/ 915140 w 1615969"/>
                <a:gd name="connsiteY3" fmla="*/ 2298700 h 2709498"/>
                <a:gd name="connsiteX4" fmla="*/ 915384 w 1615969"/>
                <a:gd name="connsiteY4" fmla="*/ 2298700 h 2709498"/>
                <a:gd name="connsiteX5" fmla="*/ 915383 w 1615969"/>
                <a:gd name="connsiteY5" fmla="*/ 384268 h 2709498"/>
                <a:gd name="connsiteX6" fmla="*/ 1085096 w 1615969"/>
                <a:gd name="connsiteY6" fmla="*/ 214555 h 2709498"/>
                <a:gd name="connsiteX7" fmla="*/ 1110194 w 1615969"/>
                <a:gd name="connsiteY7" fmla="*/ 214554 h 2709498"/>
                <a:gd name="connsiteX8" fmla="*/ 1279907 w 1615969"/>
                <a:gd name="connsiteY8" fmla="*/ 384267 h 2709498"/>
                <a:gd name="connsiteX9" fmla="*/ 1279907 w 1615969"/>
                <a:gd name="connsiteY9" fmla="*/ 1077520 h 2709498"/>
                <a:gd name="connsiteX10" fmla="*/ 1158399 w 1615969"/>
                <a:gd name="connsiteY10" fmla="*/ 1077520 h 2709498"/>
                <a:gd name="connsiteX11" fmla="*/ 1387184 w 1615969"/>
                <a:gd name="connsiteY11" fmla="*/ 1306305 h 2709498"/>
                <a:gd name="connsiteX12" fmla="*/ 1615969 w 1615969"/>
                <a:gd name="connsiteY12" fmla="*/ 1077520 h 2709498"/>
                <a:gd name="connsiteX13" fmla="*/ 1494461 w 1615969"/>
                <a:gd name="connsiteY13" fmla="*/ 1077520 h 2709498"/>
                <a:gd name="connsiteX14" fmla="*/ 1494461 w 1615969"/>
                <a:gd name="connsiteY14" fmla="*/ 384267 h 2709498"/>
                <a:gd name="connsiteX15" fmla="*/ 1110194 w 1615969"/>
                <a:gd name="connsiteY15" fmla="*/ 0 h 2709498"/>
                <a:gd name="connsiteX16" fmla="*/ 1085096 w 1615969"/>
                <a:gd name="connsiteY16" fmla="*/ 0 h 2709498"/>
                <a:gd name="connsiteX17" fmla="*/ 700829 w 1615969"/>
                <a:gd name="connsiteY17" fmla="*/ 384267 h 2709498"/>
                <a:gd name="connsiteX18" fmla="*/ 700829 w 1615969"/>
                <a:gd name="connsiteY18" fmla="*/ 410798 h 2709498"/>
                <a:gd name="connsiteX19" fmla="*/ 700585 w 1615969"/>
                <a:gd name="connsiteY19" fmla="*/ 410798 h 2709498"/>
                <a:gd name="connsiteX20" fmla="*/ 700586 w 1615969"/>
                <a:gd name="connsiteY20" fmla="*/ 2325230 h 2709498"/>
                <a:gd name="connsiteX21" fmla="*/ 530873 w 1615969"/>
                <a:gd name="connsiteY21" fmla="*/ 2494943 h 2709498"/>
                <a:gd name="connsiteX22" fmla="*/ 505775 w 1615969"/>
                <a:gd name="connsiteY22" fmla="*/ 2494944 h 2709498"/>
                <a:gd name="connsiteX23" fmla="*/ 336062 w 1615969"/>
                <a:gd name="connsiteY23" fmla="*/ 2325231 h 2709498"/>
                <a:gd name="connsiteX24" fmla="*/ 336062 w 1615969"/>
                <a:gd name="connsiteY24" fmla="*/ 1631978 h 2709498"/>
                <a:gd name="connsiteX25" fmla="*/ 457570 w 1615969"/>
                <a:gd name="connsiteY25" fmla="*/ 1631978 h 2709498"/>
                <a:gd name="connsiteX26" fmla="*/ 228785 w 1615969"/>
                <a:gd name="connsiteY26" fmla="*/ 1403193 h 2709498"/>
                <a:gd name="connsiteX27" fmla="*/ 0 w 1615969"/>
                <a:gd name="connsiteY27" fmla="*/ 1631978 h 2709498"/>
                <a:gd name="connsiteX28" fmla="*/ 121508 w 1615969"/>
                <a:gd name="connsiteY28" fmla="*/ 1631978 h 2709498"/>
                <a:gd name="connsiteX29" fmla="*/ 121508 w 1615969"/>
                <a:gd name="connsiteY29" fmla="*/ 2325231 h 2709498"/>
                <a:gd name="connsiteX30" fmla="*/ 505775 w 1615969"/>
                <a:gd name="connsiteY30" fmla="*/ 2709498 h 2709498"/>
                <a:gd name="connsiteX0" fmla="*/ 505775 w 1615969"/>
                <a:gd name="connsiteY0" fmla="*/ 2709498 h 2709498"/>
                <a:gd name="connsiteX1" fmla="*/ 530873 w 1615969"/>
                <a:gd name="connsiteY1" fmla="*/ 2709498 h 2709498"/>
                <a:gd name="connsiteX2" fmla="*/ 915140 w 1615969"/>
                <a:gd name="connsiteY2" fmla="*/ 2325231 h 2709498"/>
                <a:gd name="connsiteX3" fmla="*/ 915140 w 1615969"/>
                <a:gd name="connsiteY3" fmla="*/ 2298700 h 2709498"/>
                <a:gd name="connsiteX4" fmla="*/ 915384 w 1615969"/>
                <a:gd name="connsiteY4" fmla="*/ 2298700 h 2709498"/>
                <a:gd name="connsiteX5" fmla="*/ 915383 w 1615969"/>
                <a:gd name="connsiteY5" fmla="*/ 384268 h 2709498"/>
                <a:gd name="connsiteX6" fmla="*/ 1085096 w 1615969"/>
                <a:gd name="connsiteY6" fmla="*/ 214555 h 2709498"/>
                <a:gd name="connsiteX7" fmla="*/ 1110194 w 1615969"/>
                <a:gd name="connsiteY7" fmla="*/ 214554 h 2709498"/>
                <a:gd name="connsiteX8" fmla="*/ 1279907 w 1615969"/>
                <a:gd name="connsiteY8" fmla="*/ 384267 h 2709498"/>
                <a:gd name="connsiteX9" fmla="*/ 1279907 w 1615969"/>
                <a:gd name="connsiteY9" fmla="*/ 1077520 h 2709498"/>
                <a:gd name="connsiteX10" fmla="*/ 1158399 w 1615969"/>
                <a:gd name="connsiteY10" fmla="*/ 1077520 h 2709498"/>
                <a:gd name="connsiteX11" fmla="*/ 1387184 w 1615969"/>
                <a:gd name="connsiteY11" fmla="*/ 1306305 h 2709498"/>
                <a:gd name="connsiteX12" fmla="*/ 1615969 w 1615969"/>
                <a:gd name="connsiteY12" fmla="*/ 1077520 h 2709498"/>
                <a:gd name="connsiteX13" fmla="*/ 1494461 w 1615969"/>
                <a:gd name="connsiteY13" fmla="*/ 1077520 h 2709498"/>
                <a:gd name="connsiteX14" fmla="*/ 1494461 w 1615969"/>
                <a:gd name="connsiteY14" fmla="*/ 384267 h 2709498"/>
                <a:gd name="connsiteX15" fmla="*/ 1110194 w 1615969"/>
                <a:gd name="connsiteY15" fmla="*/ 0 h 2709498"/>
                <a:gd name="connsiteX16" fmla="*/ 1085096 w 1615969"/>
                <a:gd name="connsiteY16" fmla="*/ 0 h 2709498"/>
                <a:gd name="connsiteX17" fmla="*/ 700829 w 1615969"/>
                <a:gd name="connsiteY17" fmla="*/ 384267 h 2709498"/>
                <a:gd name="connsiteX18" fmla="*/ 700829 w 1615969"/>
                <a:gd name="connsiteY18" fmla="*/ 410798 h 2709498"/>
                <a:gd name="connsiteX19" fmla="*/ 700585 w 1615969"/>
                <a:gd name="connsiteY19" fmla="*/ 410798 h 2709498"/>
                <a:gd name="connsiteX20" fmla="*/ 700586 w 1615969"/>
                <a:gd name="connsiteY20" fmla="*/ 2325230 h 2709498"/>
                <a:gd name="connsiteX21" fmla="*/ 530873 w 1615969"/>
                <a:gd name="connsiteY21" fmla="*/ 2494943 h 2709498"/>
                <a:gd name="connsiteX22" fmla="*/ 505775 w 1615969"/>
                <a:gd name="connsiteY22" fmla="*/ 2494944 h 2709498"/>
                <a:gd name="connsiteX23" fmla="*/ 336062 w 1615969"/>
                <a:gd name="connsiteY23" fmla="*/ 2325231 h 2709498"/>
                <a:gd name="connsiteX24" fmla="*/ 336062 w 1615969"/>
                <a:gd name="connsiteY24" fmla="*/ 1631978 h 2709498"/>
                <a:gd name="connsiteX25" fmla="*/ 457570 w 1615969"/>
                <a:gd name="connsiteY25" fmla="*/ 1631978 h 2709498"/>
                <a:gd name="connsiteX26" fmla="*/ 0 w 1615969"/>
                <a:gd name="connsiteY26" fmla="*/ 1631978 h 2709498"/>
                <a:gd name="connsiteX27" fmla="*/ 121508 w 1615969"/>
                <a:gd name="connsiteY27" fmla="*/ 1631978 h 2709498"/>
                <a:gd name="connsiteX28" fmla="*/ 121508 w 1615969"/>
                <a:gd name="connsiteY28" fmla="*/ 2325231 h 2709498"/>
                <a:gd name="connsiteX29" fmla="*/ 505775 w 1615969"/>
                <a:gd name="connsiteY29" fmla="*/ 2709498 h 2709498"/>
                <a:gd name="connsiteX0" fmla="*/ 384267 w 1494461"/>
                <a:gd name="connsiteY0" fmla="*/ 2709498 h 2709498"/>
                <a:gd name="connsiteX1" fmla="*/ 409365 w 1494461"/>
                <a:gd name="connsiteY1" fmla="*/ 2709498 h 2709498"/>
                <a:gd name="connsiteX2" fmla="*/ 793632 w 1494461"/>
                <a:gd name="connsiteY2" fmla="*/ 2325231 h 2709498"/>
                <a:gd name="connsiteX3" fmla="*/ 793632 w 1494461"/>
                <a:gd name="connsiteY3" fmla="*/ 2298700 h 2709498"/>
                <a:gd name="connsiteX4" fmla="*/ 793876 w 1494461"/>
                <a:gd name="connsiteY4" fmla="*/ 2298700 h 2709498"/>
                <a:gd name="connsiteX5" fmla="*/ 793875 w 1494461"/>
                <a:gd name="connsiteY5" fmla="*/ 384268 h 2709498"/>
                <a:gd name="connsiteX6" fmla="*/ 963588 w 1494461"/>
                <a:gd name="connsiteY6" fmla="*/ 214555 h 2709498"/>
                <a:gd name="connsiteX7" fmla="*/ 988686 w 1494461"/>
                <a:gd name="connsiteY7" fmla="*/ 214554 h 2709498"/>
                <a:gd name="connsiteX8" fmla="*/ 1158399 w 1494461"/>
                <a:gd name="connsiteY8" fmla="*/ 384267 h 2709498"/>
                <a:gd name="connsiteX9" fmla="*/ 1158399 w 1494461"/>
                <a:gd name="connsiteY9" fmla="*/ 1077520 h 2709498"/>
                <a:gd name="connsiteX10" fmla="*/ 1036891 w 1494461"/>
                <a:gd name="connsiteY10" fmla="*/ 1077520 h 2709498"/>
                <a:gd name="connsiteX11" fmla="*/ 1265676 w 1494461"/>
                <a:gd name="connsiteY11" fmla="*/ 1306305 h 2709498"/>
                <a:gd name="connsiteX12" fmla="*/ 1494461 w 1494461"/>
                <a:gd name="connsiteY12" fmla="*/ 1077520 h 2709498"/>
                <a:gd name="connsiteX13" fmla="*/ 1372953 w 1494461"/>
                <a:gd name="connsiteY13" fmla="*/ 1077520 h 2709498"/>
                <a:gd name="connsiteX14" fmla="*/ 1372953 w 1494461"/>
                <a:gd name="connsiteY14" fmla="*/ 384267 h 2709498"/>
                <a:gd name="connsiteX15" fmla="*/ 988686 w 1494461"/>
                <a:gd name="connsiteY15" fmla="*/ 0 h 2709498"/>
                <a:gd name="connsiteX16" fmla="*/ 963588 w 1494461"/>
                <a:gd name="connsiteY16" fmla="*/ 0 h 2709498"/>
                <a:gd name="connsiteX17" fmla="*/ 579321 w 1494461"/>
                <a:gd name="connsiteY17" fmla="*/ 384267 h 2709498"/>
                <a:gd name="connsiteX18" fmla="*/ 579321 w 1494461"/>
                <a:gd name="connsiteY18" fmla="*/ 410798 h 2709498"/>
                <a:gd name="connsiteX19" fmla="*/ 579077 w 1494461"/>
                <a:gd name="connsiteY19" fmla="*/ 410798 h 2709498"/>
                <a:gd name="connsiteX20" fmla="*/ 579078 w 1494461"/>
                <a:gd name="connsiteY20" fmla="*/ 2325230 h 2709498"/>
                <a:gd name="connsiteX21" fmla="*/ 409365 w 1494461"/>
                <a:gd name="connsiteY21" fmla="*/ 2494943 h 2709498"/>
                <a:gd name="connsiteX22" fmla="*/ 384267 w 1494461"/>
                <a:gd name="connsiteY22" fmla="*/ 2494944 h 2709498"/>
                <a:gd name="connsiteX23" fmla="*/ 214554 w 1494461"/>
                <a:gd name="connsiteY23" fmla="*/ 2325231 h 2709498"/>
                <a:gd name="connsiteX24" fmla="*/ 214554 w 1494461"/>
                <a:gd name="connsiteY24" fmla="*/ 1631978 h 2709498"/>
                <a:gd name="connsiteX25" fmla="*/ 336062 w 1494461"/>
                <a:gd name="connsiteY25" fmla="*/ 1631978 h 2709498"/>
                <a:gd name="connsiteX26" fmla="*/ 0 w 1494461"/>
                <a:gd name="connsiteY26" fmla="*/ 1631978 h 2709498"/>
                <a:gd name="connsiteX27" fmla="*/ 0 w 1494461"/>
                <a:gd name="connsiteY27" fmla="*/ 2325231 h 2709498"/>
                <a:gd name="connsiteX28" fmla="*/ 384267 w 1494461"/>
                <a:gd name="connsiteY28" fmla="*/ 2709498 h 2709498"/>
                <a:gd name="connsiteX0" fmla="*/ 384267 w 1494461"/>
                <a:gd name="connsiteY0" fmla="*/ 2709498 h 2709498"/>
                <a:gd name="connsiteX1" fmla="*/ 409365 w 1494461"/>
                <a:gd name="connsiteY1" fmla="*/ 2709498 h 2709498"/>
                <a:gd name="connsiteX2" fmla="*/ 793632 w 1494461"/>
                <a:gd name="connsiteY2" fmla="*/ 2325231 h 2709498"/>
                <a:gd name="connsiteX3" fmla="*/ 793632 w 1494461"/>
                <a:gd name="connsiteY3" fmla="*/ 2298700 h 2709498"/>
                <a:gd name="connsiteX4" fmla="*/ 793876 w 1494461"/>
                <a:gd name="connsiteY4" fmla="*/ 2298700 h 2709498"/>
                <a:gd name="connsiteX5" fmla="*/ 793875 w 1494461"/>
                <a:gd name="connsiteY5" fmla="*/ 384268 h 2709498"/>
                <a:gd name="connsiteX6" fmla="*/ 963588 w 1494461"/>
                <a:gd name="connsiteY6" fmla="*/ 214555 h 2709498"/>
                <a:gd name="connsiteX7" fmla="*/ 988686 w 1494461"/>
                <a:gd name="connsiteY7" fmla="*/ 214554 h 2709498"/>
                <a:gd name="connsiteX8" fmla="*/ 1158399 w 1494461"/>
                <a:gd name="connsiteY8" fmla="*/ 384267 h 2709498"/>
                <a:gd name="connsiteX9" fmla="*/ 1158399 w 1494461"/>
                <a:gd name="connsiteY9" fmla="*/ 1077520 h 2709498"/>
                <a:gd name="connsiteX10" fmla="*/ 1036891 w 1494461"/>
                <a:gd name="connsiteY10" fmla="*/ 1077520 h 2709498"/>
                <a:gd name="connsiteX11" fmla="*/ 1265676 w 1494461"/>
                <a:gd name="connsiteY11" fmla="*/ 1306305 h 2709498"/>
                <a:gd name="connsiteX12" fmla="*/ 1494461 w 1494461"/>
                <a:gd name="connsiteY12" fmla="*/ 1077520 h 2709498"/>
                <a:gd name="connsiteX13" fmla="*/ 1372953 w 1494461"/>
                <a:gd name="connsiteY13" fmla="*/ 1077520 h 2709498"/>
                <a:gd name="connsiteX14" fmla="*/ 1372953 w 1494461"/>
                <a:gd name="connsiteY14" fmla="*/ 384267 h 2709498"/>
                <a:gd name="connsiteX15" fmla="*/ 988686 w 1494461"/>
                <a:gd name="connsiteY15" fmla="*/ 0 h 2709498"/>
                <a:gd name="connsiteX16" fmla="*/ 963588 w 1494461"/>
                <a:gd name="connsiteY16" fmla="*/ 0 h 2709498"/>
                <a:gd name="connsiteX17" fmla="*/ 579321 w 1494461"/>
                <a:gd name="connsiteY17" fmla="*/ 384267 h 2709498"/>
                <a:gd name="connsiteX18" fmla="*/ 579321 w 1494461"/>
                <a:gd name="connsiteY18" fmla="*/ 410798 h 2709498"/>
                <a:gd name="connsiteX19" fmla="*/ 579077 w 1494461"/>
                <a:gd name="connsiteY19" fmla="*/ 410798 h 2709498"/>
                <a:gd name="connsiteX20" fmla="*/ 579078 w 1494461"/>
                <a:gd name="connsiteY20" fmla="*/ 2325230 h 2709498"/>
                <a:gd name="connsiteX21" fmla="*/ 409365 w 1494461"/>
                <a:gd name="connsiteY21" fmla="*/ 2494943 h 2709498"/>
                <a:gd name="connsiteX22" fmla="*/ 384267 w 1494461"/>
                <a:gd name="connsiteY22" fmla="*/ 2494944 h 2709498"/>
                <a:gd name="connsiteX23" fmla="*/ 214554 w 1494461"/>
                <a:gd name="connsiteY23" fmla="*/ 2325231 h 2709498"/>
                <a:gd name="connsiteX24" fmla="*/ 214554 w 1494461"/>
                <a:gd name="connsiteY24" fmla="*/ 1631978 h 2709498"/>
                <a:gd name="connsiteX25" fmla="*/ 0 w 1494461"/>
                <a:gd name="connsiteY25" fmla="*/ 1631978 h 2709498"/>
                <a:gd name="connsiteX26" fmla="*/ 0 w 1494461"/>
                <a:gd name="connsiteY26" fmla="*/ 2325231 h 2709498"/>
                <a:gd name="connsiteX27" fmla="*/ 384267 w 1494461"/>
                <a:gd name="connsiteY27" fmla="*/ 2709498 h 2709498"/>
                <a:gd name="connsiteX0" fmla="*/ 384267 w 1494461"/>
                <a:gd name="connsiteY0" fmla="*/ 2709498 h 2709498"/>
                <a:gd name="connsiteX1" fmla="*/ 409365 w 1494461"/>
                <a:gd name="connsiteY1" fmla="*/ 2709498 h 2709498"/>
                <a:gd name="connsiteX2" fmla="*/ 793632 w 1494461"/>
                <a:gd name="connsiteY2" fmla="*/ 2325231 h 2709498"/>
                <a:gd name="connsiteX3" fmla="*/ 793632 w 1494461"/>
                <a:gd name="connsiteY3" fmla="*/ 2298700 h 2709498"/>
                <a:gd name="connsiteX4" fmla="*/ 793876 w 1494461"/>
                <a:gd name="connsiteY4" fmla="*/ 2298700 h 2709498"/>
                <a:gd name="connsiteX5" fmla="*/ 793875 w 1494461"/>
                <a:gd name="connsiteY5" fmla="*/ 384268 h 2709498"/>
                <a:gd name="connsiteX6" fmla="*/ 963588 w 1494461"/>
                <a:gd name="connsiteY6" fmla="*/ 214555 h 2709498"/>
                <a:gd name="connsiteX7" fmla="*/ 988686 w 1494461"/>
                <a:gd name="connsiteY7" fmla="*/ 214554 h 2709498"/>
                <a:gd name="connsiteX8" fmla="*/ 1158399 w 1494461"/>
                <a:gd name="connsiteY8" fmla="*/ 384267 h 2709498"/>
                <a:gd name="connsiteX9" fmla="*/ 1158399 w 1494461"/>
                <a:gd name="connsiteY9" fmla="*/ 1077520 h 2709498"/>
                <a:gd name="connsiteX10" fmla="*/ 1036891 w 1494461"/>
                <a:gd name="connsiteY10" fmla="*/ 1077520 h 2709498"/>
                <a:gd name="connsiteX11" fmla="*/ 1494461 w 1494461"/>
                <a:gd name="connsiteY11" fmla="*/ 1077520 h 2709498"/>
                <a:gd name="connsiteX12" fmla="*/ 1372953 w 1494461"/>
                <a:gd name="connsiteY12" fmla="*/ 1077520 h 2709498"/>
                <a:gd name="connsiteX13" fmla="*/ 1372953 w 1494461"/>
                <a:gd name="connsiteY13" fmla="*/ 384267 h 2709498"/>
                <a:gd name="connsiteX14" fmla="*/ 988686 w 1494461"/>
                <a:gd name="connsiteY14" fmla="*/ 0 h 2709498"/>
                <a:gd name="connsiteX15" fmla="*/ 963588 w 1494461"/>
                <a:gd name="connsiteY15" fmla="*/ 0 h 2709498"/>
                <a:gd name="connsiteX16" fmla="*/ 579321 w 1494461"/>
                <a:gd name="connsiteY16" fmla="*/ 384267 h 2709498"/>
                <a:gd name="connsiteX17" fmla="*/ 579321 w 1494461"/>
                <a:gd name="connsiteY17" fmla="*/ 410798 h 2709498"/>
                <a:gd name="connsiteX18" fmla="*/ 579077 w 1494461"/>
                <a:gd name="connsiteY18" fmla="*/ 410798 h 2709498"/>
                <a:gd name="connsiteX19" fmla="*/ 579078 w 1494461"/>
                <a:gd name="connsiteY19" fmla="*/ 2325230 h 2709498"/>
                <a:gd name="connsiteX20" fmla="*/ 409365 w 1494461"/>
                <a:gd name="connsiteY20" fmla="*/ 2494943 h 2709498"/>
                <a:gd name="connsiteX21" fmla="*/ 384267 w 1494461"/>
                <a:gd name="connsiteY21" fmla="*/ 2494944 h 2709498"/>
                <a:gd name="connsiteX22" fmla="*/ 214554 w 1494461"/>
                <a:gd name="connsiteY22" fmla="*/ 2325231 h 2709498"/>
                <a:gd name="connsiteX23" fmla="*/ 214554 w 1494461"/>
                <a:gd name="connsiteY23" fmla="*/ 1631978 h 2709498"/>
                <a:gd name="connsiteX24" fmla="*/ 0 w 1494461"/>
                <a:gd name="connsiteY24" fmla="*/ 1631978 h 2709498"/>
                <a:gd name="connsiteX25" fmla="*/ 0 w 1494461"/>
                <a:gd name="connsiteY25" fmla="*/ 2325231 h 2709498"/>
                <a:gd name="connsiteX26" fmla="*/ 384267 w 1494461"/>
                <a:gd name="connsiteY26" fmla="*/ 2709498 h 2709498"/>
                <a:gd name="connsiteX0" fmla="*/ 384267 w 1494461"/>
                <a:gd name="connsiteY0" fmla="*/ 2709498 h 2709498"/>
                <a:gd name="connsiteX1" fmla="*/ 409365 w 1494461"/>
                <a:gd name="connsiteY1" fmla="*/ 2709498 h 2709498"/>
                <a:gd name="connsiteX2" fmla="*/ 793632 w 1494461"/>
                <a:gd name="connsiteY2" fmla="*/ 2325231 h 2709498"/>
                <a:gd name="connsiteX3" fmla="*/ 793632 w 1494461"/>
                <a:gd name="connsiteY3" fmla="*/ 2298700 h 2709498"/>
                <a:gd name="connsiteX4" fmla="*/ 793876 w 1494461"/>
                <a:gd name="connsiteY4" fmla="*/ 2298700 h 2709498"/>
                <a:gd name="connsiteX5" fmla="*/ 793875 w 1494461"/>
                <a:gd name="connsiteY5" fmla="*/ 384268 h 2709498"/>
                <a:gd name="connsiteX6" fmla="*/ 963588 w 1494461"/>
                <a:gd name="connsiteY6" fmla="*/ 214555 h 2709498"/>
                <a:gd name="connsiteX7" fmla="*/ 988686 w 1494461"/>
                <a:gd name="connsiteY7" fmla="*/ 214554 h 2709498"/>
                <a:gd name="connsiteX8" fmla="*/ 1158399 w 1494461"/>
                <a:gd name="connsiteY8" fmla="*/ 384267 h 2709498"/>
                <a:gd name="connsiteX9" fmla="*/ 1036891 w 1494461"/>
                <a:gd name="connsiteY9" fmla="*/ 1077520 h 2709498"/>
                <a:gd name="connsiteX10" fmla="*/ 1494461 w 1494461"/>
                <a:gd name="connsiteY10" fmla="*/ 1077520 h 2709498"/>
                <a:gd name="connsiteX11" fmla="*/ 1372953 w 1494461"/>
                <a:gd name="connsiteY11" fmla="*/ 1077520 h 2709498"/>
                <a:gd name="connsiteX12" fmla="*/ 1372953 w 1494461"/>
                <a:gd name="connsiteY12" fmla="*/ 384267 h 2709498"/>
                <a:gd name="connsiteX13" fmla="*/ 988686 w 1494461"/>
                <a:gd name="connsiteY13" fmla="*/ 0 h 2709498"/>
                <a:gd name="connsiteX14" fmla="*/ 963588 w 1494461"/>
                <a:gd name="connsiteY14" fmla="*/ 0 h 2709498"/>
                <a:gd name="connsiteX15" fmla="*/ 579321 w 1494461"/>
                <a:gd name="connsiteY15" fmla="*/ 384267 h 2709498"/>
                <a:gd name="connsiteX16" fmla="*/ 579321 w 1494461"/>
                <a:gd name="connsiteY16" fmla="*/ 410798 h 2709498"/>
                <a:gd name="connsiteX17" fmla="*/ 579077 w 1494461"/>
                <a:gd name="connsiteY17" fmla="*/ 410798 h 2709498"/>
                <a:gd name="connsiteX18" fmla="*/ 579078 w 1494461"/>
                <a:gd name="connsiteY18" fmla="*/ 2325230 h 2709498"/>
                <a:gd name="connsiteX19" fmla="*/ 409365 w 1494461"/>
                <a:gd name="connsiteY19" fmla="*/ 2494943 h 2709498"/>
                <a:gd name="connsiteX20" fmla="*/ 384267 w 1494461"/>
                <a:gd name="connsiteY20" fmla="*/ 2494944 h 2709498"/>
                <a:gd name="connsiteX21" fmla="*/ 214554 w 1494461"/>
                <a:gd name="connsiteY21" fmla="*/ 2325231 h 2709498"/>
                <a:gd name="connsiteX22" fmla="*/ 214554 w 1494461"/>
                <a:gd name="connsiteY22" fmla="*/ 1631978 h 2709498"/>
                <a:gd name="connsiteX23" fmla="*/ 0 w 1494461"/>
                <a:gd name="connsiteY23" fmla="*/ 1631978 h 2709498"/>
                <a:gd name="connsiteX24" fmla="*/ 0 w 1494461"/>
                <a:gd name="connsiteY24" fmla="*/ 2325231 h 2709498"/>
                <a:gd name="connsiteX25" fmla="*/ 384267 w 1494461"/>
                <a:gd name="connsiteY25" fmla="*/ 2709498 h 2709498"/>
                <a:gd name="connsiteX0" fmla="*/ 384267 w 1494461"/>
                <a:gd name="connsiteY0" fmla="*/ 2709498 h 2709498"/>
                <a:gd name="connsiteX1" fmla="*/ 409365 w 1494461"/>
                <a:gd name="connsiteY1" fmla="*/ 2709498 h 2709498"/>
                <a:gd name="connsiteX2" fmla="*/ 793632 w 1494461"/>
                <a:gd name="connsiteY2" fmla="*/ 2325231 h 2709498"/>
                <a:gd name="connsiteX3" fmla="*/ 793632 w 1494461"/>
                <a:gd name="connsiteY3" fmla="*/ 2298700 h 2709498"/>
                <a:gd name="connsiteX4" fmla="*/ 793876 w 1494461"/>
                <a:gd name="connsiteY4" fmla="*/ 2298700 h 2709498"/>
                <a:gd name="connsiteX5" fmla="*/ 793875 w 1494461"/>
                <a:gd name="connsiteY5" fmla="*/ 384268 h 2709498"/>
                <a:gd name="connsiteX6" fmla="*/ 963588 w 1494461"/>
                <a:gd name="connsiteY6" fmla="*/ 214555 h 2709498"/>
                <a:gd name="connsiteX7" fmla="*/ 988686 w 1494461"/>
                <a:gd name="connsiteY7" fmla="*/ 214554 h 2709498"/>
                <a:gd name="connsiteX8" fmla="*/ 1158399 w 1494461"/>
                <a:gd name="connsiteY8" fmla="*/ 384267 h 2709498"/>
                <a:gd name="connsiteX9" fmla="*/ 1494461 w 1494461"/>
                <a:gd name="connsiteY9" fmla="*/ 1077520 h 2709498"/>
                <a:gd name="connsiteX10" fmla="*/ 1372953 w 1494461"/>
                <a:gd name="connsiteY10" fmla="*/ 1077520 h 2709498"/>
                <a:gd name="connsiteX11" fmla="*/ 1372953 w 1494461"/>
                <a:gd name="connsiteY11" fmla="*/ 384267 h 2709498"/>
                <a:gd name="connsiteX12" fmla="*/ 988686 w 1494461"/>
                <a:gd name="connsiteY12" fmla="*/ 0 h 2709498"/>
                <a:gd name="connsiteX13" fmla="*/ 963588 w 1494461"/>
                <a:gd name="connsiteY13" fmla="*/ 0 h 2709498"/>
                <a:gd name="connsiteX14" fmla="*/ 579321 w 1494461"/>
                <a:gd name="connsiteY14" fmla="*/ 384267 h 2709498"/>
                <a:gd name="connsiteX15" fmla="*/ 579321 w 1494461"/>
                <a:gd name="connsiteY15" fmla="*/ 410798 h 2709498"/>
                <a:gd name="connsiteX16" fmla="*/ 579077 w 1494461"/>
                <a:gd name="connsiteY16" fmla="*/ 410798 h 2709498"/>
                <a:gd name="connsiteX17" fmla="*/ 579078 w 1494461"/>
                <a:gd name="connsiteY17" fmla="*/ 2325230 h 2709498"/>
                <a:gd name="connsiteX18" fmla="*/ 409365 w 1494461"/>
                <a:gd name="connsiteY18" fmla="*/ 2494943 h 2709498"/>
                <a:gd name="connsiteX19" fmla="*/ 384267 w 1494461"/>
                <a:gd name="connsiteY19" fmla="*/ 2494944 h 2709498"/>
                <a:gd name="connsiteX20" fmla="*/ 214554 w 1494461"/>
                <a:gd name="connsiteY20" fmla="*/ 2325231 h 2709498"/>
                <a:gd name="connsiteX21" fmla="*/ 214554 w 1494461"/>
                <a:gd name="connsiteY21" fmla="*/ 1631978 h 2709498"/>
                <a:gd name="connsiteX22" fmla="*/ 0 w 1494461"/>
                <a:gd name="connsiteY22" fmla="*/ 1631978 h 2709498"/>
                <a:gd name="connsiteX23" fmla="*/ 0 w 1494461"/>
                <a:gd name="connsiteY23" fmla="*/ 2325231 h 2709498"/>
                <a:gd name="connsiteX24" fmla="*/ 384267 w 1494461"/>
                <a:gd name="connsiteY24" fmla="*/ 2709498 h 2709498"/>
                <a:gd name="connsiteX0" fmla="*/ 384267 w 1494461"/>
                <a:gd name="connsiteY0" fmla="*/ 2709498 h 2709498"/>
                <a:gd name="connsiteX1" fmla="*/ 409365 w 1494461"/>
                <a:gd name="connsiteY1" fmla="*/ 2709498 h 2709498"/>
                <a:gd name="connsiteX2" fmla="*/ 793632 w 1494461"/>
                <a:gd name="connsiteY2" fmla="*/ 2325231 h 2709498"/>
                <a:gd name="connsiteX3" fmla="*/ 793632 w 1494461"/>
                <a:gd name="connsiteY3" fmla="*/ 2298700 h 2709498"/>
                <a:gd name="connsiteX4" fmla="*/ 793876 w 1494461"/>
                <a:gd name="connsiteY4" fmla="*/ 2298700 h 2709498"/>
                <a:gd name="connsiteX5" fmla="*/ 793875 w 1494461"/>
                <a:gd name="connsiteY5" fmla="*/ 384268 h 2709498"/>
                <a:gd name="connsiteX6" fmla="*/ 963588 w 1494461"/>
                <a:gd name="connsiteY6" fmla="*/ 214555 h 2709498"/>
                <a:gd name="connsiteX7" fmla="*/ 988686 w 1494461"/>
                <a:gd name="connsiteY7" fmla="*/ 214554 h 2709498"/>
                <a:gd name="connsiteX8" fmla="*/ 1158399 w 1494461"/>
                <a:gd name="connsiteY8" fmla="*/ 384267 h 2709498"/>
                <a:gd name="connsiteX9" fmla="*/ 1494461 w 1494461"/>
                <a:gd name="connsiteY9" fmla="*/ 1077520 h 2709498"/>
                <a:gd name="connsiteX10" fmla="*/ 1372953 w 1494461"/>
                <a:gd name="connsiteY10" fmla="*/ 384267 h 2709498"/>
                <a:gd name="connsiteX11" fmla="*/ 988686 w 1494461"/>
                <a:gd name="connsiteY11" fmla="*/ 0 h 2709498"/>
                <a:gd name="connsiteX12" fmla="*/ 963588 w 1494461"/>
                <a:gd name="connsiteY12" fmla="*/ 0 h 2709498"/>
                <a:gd name="connsiteX13" fmla="*/ 579321 w 1494461"/>
                <a:gd name="connsiteY13" fmla="*/ 384267 h 2709498"/>
                <a:gd name="connsiteX14" fmla="*/ 579321 w 1494461"/>
                <a:gd name="connsiteY14" fmla="*/ 410798 h 2709498"/>
                <a:gd name="connsiteX15" fmla="*/ 579077 w 1494461"/>
                <a:gd name="connsiteY15" fmla="*/ 410798 h 2709498"/>
                <a:gd name="connsiteX16" fmla="*/ 579078 w 1494461"/>
                <a:gd name="connsiteY16" fmla="*/ 2325230 h 2709498"/>
                <a:gd name="connsiteX17" fmla="*/ 409365 w 1494461"/>
                <a:gd name="connsiteY17" fmla="*/ 2494943 h 2709498"/>
                <a:gd name="connsiteX18" fmla="*/ 384267 w 1494461"/>
                <a:gd name="connsiteY18" fmla="*/ 2494944 h 2709498"/>
                <a:gd name="connsiteX19" fmla="*/ 214554 w 1494461"/>
                <a:gd name="connsiteY19" fmla="*/ 2325231 h 2709498"/>
                <a:gd name="connsiteX20" fmla="*/ 214554 w 1494461"/>
                <a:gd name="connsiteY20" fmla="*/ 1631978 h 2709498"/>
                <a:gd name="connsiteX21" fmla="*/ 0 w 1494461"/>
                <a:gd name="connsiteY21" fmla="*/ 1631978 h 2709498"/>
                <a:gd name="connsiteX22" fmla="*/ 0 w 1494461"/>
                <a:gd name="connsiteY22" fmla="*/ 2325231 h 2709498"/>
                <a:gd name="connsiteX23" fmla="*/ 384267 w 1494461"/>
                <a:gd name="connsiteY23" fmla="*/ 2709498 h 2709498"/>
                <a:gd name="connsiteX0" fmla="*/ 384267 w 1372953"/>
                <a:gd name="connsiteY0" fmla="*/ 2709498 h 2709498"/>
                <a:gd name="connsiteX1" fmla="*/ 409365 w 1372953"/>
                <a:gd name="connsiteY1" fmla="*/ 2709498 h 2709498"/>
                <a:gd name="connsiteX2" fmla="*/ 793632 w 1372953"/>
                <a:gd name="connsiteY2" fmla="*/ 2325231 h 2709498"/>
                <a:gd name="connsiteX3" fmla="*/ 793632 w 1372953"/>
                <a:gd name="connsiteY3" fmla="*/ 2298700 h 2709498"/>
                <a:gd name="connsiteX4" fmla="*/ 793876 w 1372953"/>
                <a:gd name="connsiteY4" fmla="*/ 2298700 h 2709498"/>
                <a:gd name="connsiteX5" fmla="*/ 793875 w 1372953"/>
                <a:gd name="connsiteY5" fmla="*/ 384268 h 2709498"/>
                <a:gd name="connsiteX6" fmla="*/ 963588 w 1372953"/>
                <a:gd name="connsiteY6" fmla="*/ 214555 h 2709498"/>
                <a:gd name="connsiteX7" fmla="*/ 988686 w 1372953"/>
                <a:gd name="connsiteY7" fmla="*/ 214554 h 2709498"/>
                <a:gd name="connsiteX8" fmla="*/ 1158399 w 1372953"/>
                <a:gd name="connsiteY8" fmla="*/ 384267 h 2709498"/>
                <a:gd name="connsiteX9" fmla="*/ 1372953 w 1372953"/>
                <a:gd name="connsiteY9" fmla="*/ 384267 h 2709498"/>
                <a:gd name="connsiteX10" fmla="*/ 988686 w 1372953"/>
                <a:gd name="connsiteY10" fmla="*/ 0 h 2709498"/>
                <a:gd name="connsiteX11" fmla="*/ 963588 w 1372953"/>
                <a:gd name="connsiteY11" fmla="*/ 0 h 2709498"/>
                <a:gd name="connsiteX12" fmla="*/ 579321 w 1372953"/>
                <a:gd name="connsiteY12" fmla="*/ 384267 h 2709498"/>
                <a:gd name="connsiteX13" fmla="*/ 579321 w 1372953"/>
                <a:gd name="connsiteY13" fmla="*/ 410798 h 2709498"/>
                <a:gd name="connsiteX14" fmla="*/ 579077 w 1372953"/>
                <a:gd name="connsiteY14" fmla="*/ 410798 h 2709498"/>
                <a:gd name="connsiteX15" fmla="*/ 579078 w 1372953"/>
                <a:gd name="connsiteY15" fmla="*/ 2325230 h 2709498"/>
                <a:gd name="connsiteX16" fmla="*/ 409365 w 1372953"/>
                <a:gd name="connsiteY16" fmla="*/ 2494943 h 2709498"/>
                <a:gd name="connsiteX17" fmla="*/ 384267 w 1372953"/>
                <a:gd name="connsiteY17" fmla="*/ 2494944 h 2709498"/>
                <a:gd name="connsiteX18" fmla="*/ 214554 w 1372953"/>
                <a:gd name="connsiteY18" fmla="*/ 2325231 h 2709498"/>
                <a:gd name="connsiteX19" fmla="*/ 214554 w 1372953"/>
                <a:gd name="connsiteY19" fmla="*/ 1631978 h 2709498"/>
                <a:gd name="connsiteX20" fmla="*/ 0 w 1372953"/>
                <a:gd name="connsiteY20" fmla="*/ 1631978 h 2709498"/>
                <a:gd name="connsiteX21" fmla="*/ 0 w 1372953"/>
                <a:gd name="connsiteY21" fmla="*/ 2325231 h 2709498"/>
                <a:gd name="connsiteX22" fmla="*/ 384267 w 1372953"/>
                <a:gd name="connsiteY22" fmla="*/ 2709498 h 2709498"/>
                <a:gd name="connsiteX0" fmla="*/ 384267 w 1158399"/>
                <a:gd name="connsiteY0" fmla="*/ 2709498 h 2709498"/>
                <a:gd name="connsiteX1" fmla="*/ 409365 w 1158399"/>
                <a:gd name="connsiteY1" fmla="*/ 2709498 h 2709498"/>
                <a:gd name="connsiteX2" fmla="*/ 793632 w 1158399"/>
                <a:gd name="connsiteY2" fmla="*/ 2325231 h 2709498"/>
                <a:gd name="connsiteX3" fmla="*/ 793632 w 1158399"/>
                <a:gd name="connsiteY3" fmla="*/ 2298700 h 2709498"/>
                <a:gd name="connsiteX4" fmla="*/ 793876 w 1158399"/>
                <a:gd name="connsiteY4" fmla="*/ 2298700 h 2709498"/>
                <a:gd name="connsiteX5" fmla="*/ 793875 w 1158399"/>
                <a:gd name="connsiteY5" fmla="*/ 384268 h 2709498"/>
                <a:gd name="connsiteX6" fmla="*/ 963588 w 1158399"/>
                <a:gd name="connsiteY6" fmla="*/ 214555 h 2709498"/>
                <a:gd name="connsiteX7" fmla="*/ 988686 w 1158399"/>
                <a:gd name="connsiteY7" fmla="*/ 214554 h 2709498"/>
                <a:gd name="connsiteX8" fmla="*/ 1158399 w 1158399"/>
                <a:gd name="connsiteY8" fmla="*/ 384267 h 2709498"/>
                <a:gd name="connsiteX9" fmla="*/ 988686 w 1158399"/>
                <a:gd name="connsiteY9" fmla="*/ 0 h 2709498"/>
                <a:gd name="connsiteX10" fmla="*/ 963588 w 1158399"/>
                <a:gd name="connsiteY10" fmla="*/ 0 h 2709498"/>
                <a:gd name="connsiteX11" fmla="*/ 579321 w 1158399"/>
                <a:gd name="connsiteY11" fmla="*/ 384267 h 2709498"/>
                <a:gd name="connsiteX12" fmla="*/ 579321 w 1158399"/>
                <a:gd name="connsiteY12" fmla="*/ 410798 h 2709498"/>
                <a:gd name="connsiteX13" fmla="*/ 579077 w 1158399"/>
                <a:gd name="connsiteY13" fmla="*/ 410798 h 2709498"/>
                <a:gd name="connsiteX14" fmla="*/ 579078 w 1158399"/>
                <a:gd name="connsiteY14" fmla="*/ 2325230 h 2709498"/>
                <a:gd name="connsiteX15" fmla="*/ 409365 w 1158399"/>
                <a:gd name="connsiteY15" fmla="*/ 2494943 h 2709498"/>
                <a:gd name="connsiteX16" fmla="*/ 384267 w 1158399"/>
                <a:gd name="connsiteY16" fmla="*/ 2494944 h 2709498"/>
                <a:gd name="connsiteX17" fmla="*/ 214554 w 1158399"/>
                <a:gd name="connsiteY17" fmla="*/ 2325231 h 2709498"/>
                <a:gd name="connsiteX18" fmla="*/ 214554 w 1158399"/>
                <a:gd name="connsiteY18" fmla="*/ 1631978 h 2709498"/>
                <a:gd name="connsiteX19" fmla="*/ 0 w 1158399"/>
                <a:gd name="connsiteY19" fmla="*/ 1631978 h 2709498"/>
                <a:gd name="connsiteX20" fmla="*/ 0 w 1158399"/>
                <a:gd name="connsiteY20" fmla="*/ 2325231 h 2709498"/>
                <a:gd name="connsiteX21" fmla="*/ 384267 w 1158399"/>
                <a:gd name="connsiteY21" fmla="*/ 2709498 h 2709498"/>
                <a:gd name="connsiteX0" fmla="*/ 384267 w 991823"/>
                <a:gd name="connsiteY0" fmla="*/ 2709498 h 2709498"/>
                <a:gd name="connsiteX1" fmla="*/ 409365 w 991823"/>
                <a:gd name="connsiteY1" fmla="*/ 2709498 h 2709498"/>
                <a:gd name="connsiteX2" fmla="*/ 793632 w 991823"/>
                <a:gd name="connsiteY2" fmla="*/ 2325231 h 2709498"/>
                <a:gd name="connsiteX3" fmla="*/ 793632 w 991823"/>
                <a:gd name="connsiteY3" fmla="*/ 2298700 h 2709498"/>
                <a:gd name="connsiteX4" fmla="*/ 793876 w 991823"/>
                <a:gd name="connsiteY4" fmla="*/ 2298700 h 2709498"/>
                <a:gd name="connsiteX5" fmla="*/ 793875 w 991823"/>
                <a:gd name="connsiteY5" fmla="*/ 384268 h 2709498"/>
                <a:gd name="connsiteX6" fmla="*/ 963588 w 991823"/>
                <a:gd name="connsiteY6" fmla="*/ 214555 h 2709498"/>
                <a:gd name="connsiteX7" fmla="*/ 988686 w 991823"/>
                <a:gd name="connsiteY7" fmla="*/ 214554 h 2709498"/>
                <a:gd name="connsiteX8" fmla="*/ 988686 w 991823"/>
                <a:gd name="connsiteY8" fmla="*/ 0 h 2709498"/>
                <a:gd name="connsiteX9" fmla="*/ 963588 w 991823"/>
                <a:gd name="connsiteY9" fmla="*/ 0 h 2709498"/>
                <a:gd name="connsiteX10" fmla="*/ 579321 w 991823"/>
                <a:gd name="connsiteY10" fmla="*/ 384267 h 2709498"/>
                <a:gd name="connsiteX11" fmla="*/ 579321 w 991823"/>
                <a:gd name="connsiteY11" fmla="*/ 410798 h 2709498"/>
                <a:gd name="connsiteX12" fmla="*/ 579077 w 991823"/>
                <a:gd name="connsiteY12" fmla="*/ 410798 h 2709498"/>
                <a:gd name="connsiteX13" fmla="*/ 579078 w 991823"/>
                <a:gd name="connsiteY13" fmla="*/ 2325230 h 2709498"/>
                <a:gd name="connsiteX14" fmla="*/ 409365 w 991823"/>
                <a:gd name="connsiteY14" fmla="*/ 2494943 h 2709498"/>
                <a:gd name="connsiteX15" fmla="*/ 384267 w 991823"/>
                <a:gd name="connsiteY15" fmla="*/ 2494944 h 2709498"/>
                <a:gd name="connsiteX16" fmla="*/ 214554 w 991823"/>
                <a:gd name="connsiteY16" fmla="*/ 2325231 h 2709498"/>
                <a:gd name="connsiteX17" fmla="*/ 214554 w 991823"/>
                <a:gd name="connsiteY17" fmla="*/ 1631978 h 2709498"/>
                <a:gd name="connsiteX18" fmla="*/ 0 w 991823"/>
                <a:gd name="connsiteY18" fmla="*/ 1631978 h 2709498"/>
                <a:gd name="connsiteX19" fmla="*/ 0 w 991823"/>
                <a:gd name="connsiteY19" fmla="*/ 2325231 h 2709498"/>
                <a:gd name="connsiteX20" fmla="*/ 384267 w 991823"/>
                <a:gd name="connsiteY20" fmla="*/ 2709498 h 2709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91823" h="2709498">
                  <a:moveTo>
                    <a:pt x="384267" y="2709498"/>
                  </a:moveTo>
                  <a:lnTo>
                    <a:pt x="409365" y="2709498"/>
                  </a:lnTo>
                  <a:cubicBezTo>
                    <a:pt x="621590" y="2709498"/>
                    <a:pt x="793632" y="2537456"/>
                    <a:pt x="793632" y="2325231"/>
                  </a:cubicBezTo>
                  <a:lnTo>
                    <a:pt x="793632" y="2298700"/>
                  </a:lnTo>
                  <a:lnTo>
                    <a:pt x="793876" y="2298700"/>
                  </a:lnTo>
                  <a:cubicBezTo>
                    <a:pt x="793876" y="1660556"/>
                    <a:pt x="793875" y="1022412"/>
                    <a:pt x="793875" y="384268"/>
                  </a:cubicBezTo>
                  <a:cubicBezTo>
                    <a:pt x="793875" y="290538"/>
                    <a:pt x="869858" y="214555"/>
                    <a:pt x="963588" y="214555"/>
                  </a:cubicBezTo>
                  <a:lnTo>
                    <a:pt x="988686" y="214554"/>
                  </a:lnTo>
                  <a:cubicBezTo>
                    <a:pt x="992869" y="178795"/>
                    <a:pt x="992869" y="35759"/>
                    <a:pt x="988686" y="0"/>
                  </a:cubicBezTo>
                  <a:lnTo>
                    <a:pt x="963588" y="0"/>
                  </a:lnTo>
                  <a:cubicBezTo>
                    <a:pt x="751363" y="0"/>
                    <a:pt x="579321" y="172042"/>
                    <a:pt x="579321" y="384267"/>
                  </a:cubicBezTo>
                  <a:lnTo>
                    <a:pt x="579321" y="410798"/>
                  </a:lnTo>
                  <a:lnTo>
                    <a:pt x="579077" y="410798"/>
                  </a:lnTo>
                  <a:cubicBezTo>
                    <a:pt x="579077" y="1048942"/>
                    <a:pt x="579078" y="1687086"/>
                    <a:pt x="579078" y="2325230"/>
                  </a:cubicBezTo>
                  <a:cubicBezTo>
                    <a:pt x="579078" y="2418960"/>
                    <a:pt x="503095" y="2494943"/>
                    <a:pt x="409365" y="2494943"/>
                  </a:cubicBezTo>
                  <a:lnTo>
                    <a:pt x="384267" y="2494944"/>
                  </a:lnTo>
                  <a:cubicBezTo>
                    <a:pt x="290537" y="2494944"/>
                    <a:pt x="214554" y="2418961"/>
                    <a:pt x="214554" y="2325231"/>
                  </a:cubicBezTo>
                  <a:lnTo>
                    <a:pt x="214554" y="1631978"/>
                  </a:lnTo>
                  <a:lnTo>
                    <a:pt x="0" y="1631978"/>
                  </a:lnTo>
                  <a:lnTo>
                    <a:pt x="0" y="2325231"/>
                  </a:lnTo>
                  <a:cubicBezTo>
                    <a:pt x="0" y="2537456"/>
                    <a:pt x="172042" y="2709498"/>
                    <a:pt x="384267" y="2709498"/>
                  </a:cubicBezTo>
                  <a:close/>
                </a:path>
              </a:pathLst>
            </a:custGeom>
            <a:solidFill>
              <a:schemeClr val="bg2">
                <a:lumMod val="5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grpSp>
      <p:sp>
        <p:nvSpPr>
          <p:cNvPr id="57" name="TextBox 56">
            <a:extLst>
              <a:ext uri="{FF2B5EF4-FFF2-40B4-BE49-F238E27FC236}">
                <a16:creationId xmlns:a16="http://schemas.microsoft.com/office/drawing/2014/main" id="{F36EFCB1-73B3-46AD-A962-46301A2CCD70}"/>
              </a:ext>
            </a:extLst>
          </p:cNvPr>
          <p:cNvSpPr txBox="1"/>
          <p:nvPr/>
        </p:nvSpPr>
        <p:spPr>
          <a:xfrm>
            <a:off x="6672135" y="878280"/>
            <a:ext cx="2429087" cy="477054"/>
          </a:xfrm>
          <a:custGeom>
            <a:avLst/>
            <a:gdLst>
              <a:gd name="connsiteX0" fmla="*/ 0 w 2429087"/>
              <a:gd name="connsiteY0" fmla="*/ 0 h 477054"/>
              <a:gd name="connsiteX1" fmla="*/ 1828800 w 2429087"/>
              <a:gd name="connsiteY1" fmla="*/ 0 h 477054"/>
              <a:gd name="connsiteX2" fmla="*/ 1828800 w 2429087"/>
              <a:gd name="connsiteY2" fmla="*/ 190937 h 477054"/>
              <a:gd name="connsiteX3" fmla="*/ 2287007 w 2429087"/>
              <a:gd name="connsiteY3" fmla="*/ 190937 h 477054"/>
              <a:gd name="connsiteX4" fmla="*/ 2287007 w 2429087"/>
              <a:gd name="connsiteY4" fmla="*/ 119897 h 477054"/>
              <a:gd name="connsiteX5" fmla="*/ 2429087 w 2429087"/>
              <a:gd name="connsiteY5" fmla="*/ 261977 h 477054"/>
              <a:gd name="connsiteX6" fmla="*/ 2287007 w 2429087"/>
              <a:gd name="connsiteY6" fmla="*/ 404057 h 477054"/>
              <a:gd name="connsiteX7" fmla="*/ 2287007 w 2429087"/>
              <a:gd name="connsiteY7" fmla="*/ 333017 h 477054"/>
              <a:gd name="connsiteX8" fmla="*/ 1828800 w 2429087"/>
              <a:gd name="connsiteY8" fmla="*/ 333017 h 477054"/>
              <a:gd name="connsiteX9" fmla="*/ 1828800 w 2429087"/>
              <a:gd name="connsiteY9" fmla="*/ 477054 h 477054"/>
              <a:gd name="connsiteX10" fmla="*/ 0 w 2429087"/>
              <a:gd name="connsiteY10" fmla="*/ 477054 h 477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29087" h="477054">
                <a:moveTo>
                  <a:pt x="0" y="0"/>
                </a:moveTo>
                <a:lnTo>
                  <a:pt x="1828800" y="0"/>
                </a:lnTo>
                <a:lnTo>
                  <a:pt x="1828800" y="190937"/>
                </a:lnTo>
                <a:lnTo>
                  <a:pt x="2287007" y="190937"/>
                </a:lnTo>
                <a:lnTo>
                  <a:pt x="2287007" y="119897"/>
                </a:lnTo>
                <a:lnTo>
                  <a:pt x="2429087" y="261977"/>
                </a:lnTo>
                <a:lnTo>
                  <a:pt x="2287007" y="404057"/>
                </a:lnTo>
                <a:lnTo>
                  <a:pt x="2287007" y="333017"/>
                </a:lnTo>
                <a:lnTo>
                  <a:pt x="1828800" y="333017"/>
                </a:lnTo>
                <a:lnTo>
                  <a:pt x="1828800" y="477054"/>
                </a:lnTo>
                <a:lnTo>
                  <a:pt x="0" y="477054"/>
                </a:lnTo>
                <a:close/>
              </a:path>
            </a:pathLst>
          </a:custGeom>
          <a:solidFill>
            <a:schemeClr val="bg1"/>
          </a:solidFill>
          <a:ln w="38100">
            <a:solidFill>
              <a:schemeClr val="tx1"/>
            </a:solidFill>
          </a:ln>
        </p:spPr>
        <p:txBody>
          <a:bodyPr wrap="square" rIns="685800" rtlCol="0">
            <a:noAutofit/>
          </a:bodyPr>
          <a:lstStyle/>
          <a:p>
            <a:pPr algn="ctr"/>
            <a:r>
              <a:rPr lang="en-US" sz="2500" dirty="0">
                <a:latin typeface="CMU Sans Serif" panose="02000603000000000000" pitchFamily="50" charset="0"/>
                <a:ea typeface="CMU Sans Serif" panose="02000603000000000000" pitchFamily="50" charset="0"/>
                <a:cs typeface="CMU Sans Serif" panose="02000603000000000000" pitchFamily="50" charset="0"/>
              </a:rPr>
              <a:t>JTAG Cable</a:t>
            </a:r>
          </a:p>
        </p:txBody>
      </p:sp>
      <p:sp>
        <p:nvSpPr>
          <p:cNvPr id="44" name="Freeform: Shape 43">
            <a:extLst>
              <a:ext uri="{FF2B5EF4-FFF2-40B4-BE49-F238E27FC236}">
                <a16:creationId xmlns:a16="http://schemas.microsoft.com/office/drawing/2014/main" id="{8F50567F-8B5B-4207-8907-AF5115DD7E61}"/>
              </a:ext>
            </a:extLst>
          </p:cNvPr>
          <p:cNvSpPr>
            <a:spLocks noChangeArrowheads="1"/>
          </p:cNvSpPr>
          <p:nvPr/>
        </p:nvSpPr>
        <p:spPr bwMode="auto">
          <a:xfrm>
            <a:off x="4083898" y="4286250"/>
            <a:ext cx="1976438" cy="1742281"/>
          </a:xfrm>
          <a:custGeom>
            <a:avLst/>
            <a:gdLst>
              <a:gd name="connsiteX0" fmla="*/ 988298 w 1976438"/>
              <a:gd name="connsiteY0" fmla="*/ 0 h 1742281"/>
              <a:gd name="connsiteX1" fmla="*/ 1151017 w 1976438"/>
              <a:gd name="connsiteY1" fmla="*/ 162719 h 1742281"/>
              <a:gd name="connsiteX2" fmla="*/ 1069658 w 1976438"/>
              <a:gd name="connsiteY2" fmla="*/ 162719 h 1742281"/>
              <a:gd name="connsiteX3" fmla="*/ 1069658 w 1976438"/>
              <a:gd name="connsiteY3" fmla="*/ 880507 h 1742281"/>
              <a:gd name="connsiteX4" fmla="*/ 1976438 w 1976438"/>
              <a:gd name="connsiteY4" fmla="*/ 880507 h 1742281"/>
              <a:gd name="connsiteX5" fmla="*/ 1976438 w 1976438"/>
              <a:gd name="connsiteY5" fmla="*/ 1742281 h 1742281"/>
              <a:gd name="connsiteX6" fmla="*/ 0 w 1976438"/>
              <a:gd name="connsiteY6" fmla="*/ 1742281 h 1742281"/>
              <a:gd name="connsiteX7" fmla="*/ 0 w 1976438"/>
              <a:gd name="connsiteY7" fmla="*/ 880507 h 1742281"/>
              <a:gd name="connsiteX8" fmla="*/ 906939 w 1976438"/>
              <a:gd name="connsiteY8" fmla="*/ 880507 h 1742281"/>
              <a:gd name="connsiteX9" fmla="*/ 906939 w 1976438"/>
              <a:gd name="connsiteY9" fmla="*/ 162719 h 1742281"/>
              <a:gd name="connsiteX10" fmla="*/ 825579 w 1976438"/>
              <a:gd name="connsiteY10" fmla="*/ 162719 h 1742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76438" h="1742281">
                <a:moveTo>
                  <a:pt x="988298" y="0"/>
                </a:moveTo>
                <a:lnTo>
                  <a:pt x="1151017" y="162719"/>
                </a:lnTo>
                <a:lnTo>
                  <a:pt x="1069658" y="162719"/>
                </a:lnTo>
                <a:lnTo>
                  <a:pt x="1069658" y="880507"/>
                </a:lnTo>
                <a:lnTo>
                  <a:pt x="1976438" y="880507"/>
                </a:lnTo>
                <a:lnTo>
                  <a:pt x="1976438" y="1742281"/>
                </a:lnTo>
                <a:lnTo>
                  <a:pt x="0" y="1742281"/>
                </a:lnTo>
                <a:lnTo>
                  <a:pt x="0" y="880507"/>
                </a:lnTo>
                <a:lnTo>
                  <a:pt x="906939" y="880507"/>
                </a:lnTo>
                <a:lnTo>
                  <a:pt x="906939" y="162719"/>
                </a:lnTo>
                <a:lnTo>
                  <a:pt x="825579" y="162719"/>
                </a:lnTo>
                <a:close/>
              </a:path>
            </a:pathLst>
          </a:custGeom>
          <a:solidFill>
            <a:schemeClr val="bg1"/>
          </a:solidFill>
          <a:ln w="38100">
            <a:solidFill>
              <a:schemeClr val="tx1"/>
            </a:solidFill>
          </a:ln>
        </p:spPr>
        <p:txBody>
          <a:bodyPr vert="horz" wrap="square" lIns="45720" tIns="932688" rIns="45720" bIns="4572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500" b="0" i="0" u="none" strike="noStrike" cap="none" normalizeH="0" baseline="0" dirty="0">
                <a:ln>
                  <a:noFill/>
                </a:ln>
                <a:solidFill>
                  <a:srgbClr val="000000"/>
                </a:solidFill>
                <a:effectLst/>
                <a:latin typeface="CMU Sans Serif" panose="02000603000000000000" pitchFamily="50" charset="0"/>
              </a:rPr>
              <a:t>Design Under</a:t>
            </a:r>
            <a:br>
              <a:rPr kumimoji="0" lang="en-US" altLang="en-US" sz="2500" b="0" i="0" u="none" strike="noStrike" cap="none" normalizeH="0" baseline="0" dirty="0">
                <a:ln>
                  <a:noFill/>
                </a:ln>
                <a:solidFill>
                  <a:srgbClr val="000000"/>
                </a:solidFill>
                <a:effectLst/>
                <a:latin typeface="CMU Sans Serif" panose="02000603000000000000" pitchFamily="50" charset="0"/>
              </a:rPr>
            </a:br>
            <a:r>
              <a:rPr kumimoji="0" lang="en-US" altLang="en-US" sz="2500" b="0" i="0" u="none" strike="noStrike" cap="none" normalizeH="0" baseline="0" dirty="0">
                <a:ln>
                  <a:noFill/>
                </a:ln>
                <a:solidFill>
                  <a:srgbClr val="000000"/>
                </a:solidFill>
                <a:effectLst/>
                <a:latin typeface="CMU Sans Serif" panose="02000603000000000000" pitchFamily="50" charset="0"/>
              </a:rPr>
              <a:t>Test Board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6" name="Freeform: Shape 45">
            <a:extLst>
              <a:ext uri="{FF2B5EF4-FFF2-40B4-BE49-F238E27FC236}">
                <a16:creationId xmlns:a16="http://schemas.microsoft.com/office/drawing/2014/main" id="{27C9F933-894A-4052-95B8-C29580A6D7DB}"/>
              </a:ext>
            </a:extLst>
          </p:cNvPr>
          <p:cNvSpPr>
            <a:spLocks noChangeArrowheads="1"/>
          </p:cNvSpPr>
          <p:nvPr/>
        </p:nvSpPr>
        <p:spPr bwMode="auto">
          <a:xfrm>
            <a:off x="5589906" y="3771900"/>
            <a:ext cx="1988608" cy="1257300"/>
          </a:xfrm>
          <a:custGeom>
            <a:avLst/>
            <a:gdLst>
              <a:gd name="connsiteX0" fmla="*/ 633149 w 1988608"/>
              <a:gd name="connsiteY0" fmla="*/ 0 h 1257300"/>
              <a:gd name="connsiteX1" fmla="*/ 795868 w 1988608"/>
              <a:gd name="connsiteY1" fmla="*/ 162719 h 1257300"/>
              <a:gd name="connsiteX2" fmla="*/ 714509 w 1988608"/>
              <a:gd name="connsiteY2" fmla="*/ 162719 h 1257300"/>
              <a:gd name="connsiteX3" fmla="*/ 714509 w 1988608"/>
              <a:gd name="connsiteY3" fmla="*/ 780246 h 1257300"/>
              <a:gd name="connsiteX4" fmla="*/ 1988608 w 1988608"/>
              <a:gd name="connsiteY4" fmla="*/ 780246 h 1257300"/>
              <a:gd name="connsiteX5" fmla="*/ 1988608 w 1988608"/>
              <a:gd name="connsiteY5" fmla="*/ 1257300 h 1257300"/>
              <a:gd name="connsiteX6" fmla="*/ 0 w 1988608"/>
              <a:gd name="connsiteY6" fmla="*/ 1257300 h 1257300"/>
              <a:gd name="connsiteX7" fmla="*/ 0 w 1988608"/>
              <a:gd name="connsiteY7" fmla="*/ 780246 h 1257300"/>
              <a:gd name="connsiteX8" fmla="*/ 551790 w 1988608"/>
              <a:gd name="connsiteY8" fmla="*/ 780246 h 1257300"/>
              <a:gd name="connsiteX9" fmla="*/ 551790 w 1988608"/>
              <a:gd name="connsiteY9" fmla="*/ 162719 h 1257300"/>
              <a:gd name="connsiteX10" fmla="*/ 470430 w 1988608"/>
              <a:gd name="connsiteY10" fmla="*/ 162719 h 125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88608" h="1257300">
                <a:moveTo>
                  <a:pt x="633149" y="0"/>
                </a:moveTo>
                <a:lnTo>
                  <a:pt x="795868" y="162719"/>
                </a:lnTo>
                <a:lnTo>
                  <a:pt x="714509" y="162719"/>
                </a:lnTo>
                <a:lnTo>
                  <a:pt x="714509" y="780246"/>
                </a:lnTo>
                <a:lnTo>
                  <a:pt x="1988608" y="780246"/>
                </a:lnTo>
                <a:lnTo>
                  <a:pt x="1988608" y="1257300"/>
                </a:lnTo>
                <a:lnTo>
                  <a:pt x="0" y="1257300"/>
                </a:lnTo>
                <a:lnTo>
                  <a:pt x="0" y="780246"/>
                </a:lnTo>
                <a:lnTo>
                  <a:pt x="551790" y="780246"/>
                </a:lnTo>
                <a:lnTo>
                  <a:pt x="551790" y="162719"/>
                </a:lnTo>
                <a:lnTo>
                  <a:pt x="470430" y="162719"/>
                </a:lnTo>
                <a:close/>
              </a:path>
            </a:pathLst>
          </a:custGeom>
          <a:solidFill>
            <a:schemeClr val="bg1"/>
          </a:solidFill>
          <a:ln w="38100">
            <a:solidFill>
              <a:schemeClr val="tx1"/>
            </a:solidFill>
          </a:ln>
        </p:spPr>
        <p:txBody>
          <a:bodyPr vert="horz" wrap="square" lIns="45720" tIns="822960" rIns="45720" bIns="4572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500" b="0" i="0" u="none" strike="noStrike" cap="none" normalizeH="0" baseline="0" dirty="0">
                <a:ln>
                  <a:noFill/>
                </a:ln>
                <a:solidFill>
                  <a:srgbClr val="000000"/>
                </a:solidFill>
                <a:effectLst/>
                <a:latin typeface="CMU Sans Serif" panose="02000603000000000000" pitchFamily="50" charset="0"/>
              </a:rPr>
              <a:t>Coupler Card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5" name="Freeform: Shape 44">
            <a:extLst>
              <a:ext uri="{FF2B5EF4-FFF2-40B4-BE49-F238E27FC236}">
                <a16:creationId xmlns:a16="http://schemas.microsoft.com/office/drawing/2014/main" id="{0FD29329-52FD-4805-81FE-A300BCF92F69}"/>
              </a:ext>
            </a:extLst>
          </p:cNvPr>
          <p:cNvSpPr>
            <a:spLocks noChangeArrowheads="1"/>
          </p:cNvSpPr>
          <p:nvPr/>
        </p:nvSpPr>
        <p:spPr bwMode="auto">
          <a:xfrm>
            <a:off x="6957271" y="4286250"/>
            <a:ext cx="2274892" cy="1758950"/>
          </a:xfrm>
          <a:custGeom>
            <a:avLst/>
            <a:gdLst>
              <a:gd name="connsiteX0" fmla="*/ 1138002 w 2274892"/>
              <a:gd name="connsiteY0" fmla="*/ 0 h 1758950"/>
              <a:gd name="connsiteX1" fmla="*/ 1300721 w 2274892"/>
              <a:gd name="connsiteY1" fmla="*/ 162719 h 1758950"/>
              <a:gd name="connsiteX2" fmla="*/ 1219362 w 2274892"/>
              <a:gd name="connsiteY2" fmla="*/ 162719 h 1758950"/>
              <a:gd name="connsiteX3" fmla="*/ 1219362 w 2274892"/>
              <a:gd name="connsiteY3" fmla="*/ 897176 h 1758950"/>
              <a:gd name="connsiteX4" fmla="*/ 2274892 w 2274892"/>
              <a:gd name="connsiteY4" fmla="*/ 897176 h 1758950"/>
              <a:gd name="connsiteX5" fmla="*/ 2274892 w 2274892"/>
              <a:gd name="connsiteY5" fmla="*/ 1758950 h 1758950"/>
              <a:gd name="connsiteX6" fmla="*/ 0 w 2274892"/>
              <a:gd name="connsiteY6" fmla="*/ 1758950 h 1758950"/>
              <a:gd name="connsiteX7" fmla="*/ 0 w 2274892"/>
              <a:gd name="connsiteY7" fmla="*/ 897176 h 1758950"/>
              <a:gd name="connsiteX8" fmla="*/ 1056643 w 2274892"/>
              <a:gd name="connsiteY8" fmla="*/ 897176 h 1758950"/>
              <a:gd name="connsiteX9" fmla="*/ 1056643 w 2274892"/>
              <a:gd name="connsiteY9" fmla="*/ 162719 h 1758950"/>
              <a:gd name="connsiteX10" fmla="*/ 975283 w 2274892"/>
              <a:gd name="connsiteY10" fmla="*/ 162719 h 1758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4892" h="1758950">
                <a:moveTo>
                  <a:pt x="1138002" y="0"/>
                </a:moveTo>
                <a:lnTo>
                  <a:pt x="1300721" y="162719"/>
                </a:lnTo>
                <a:lnTo>
                  <a:pt x="1219362" y="162719"/>
                </a:lnTo>
                <a:lnTo>
                  <a:pt x="1219362" y="897176"/>
                </a:lnTo>
                <a:lnTo>
                  <a:pt x="2274892" y="897176"/>
                </a:lnTo>
                <a:lnTo>
                  <a:pt x="2274892" y="1758950"/>
                </a:lnTo>
                <a:lnTo>
                  <a:pt x="0" y="1758950"/>
                </a:lnTo>
                <a:lnTo>
                  <a:pt x="0" y="897176"/>
                </a:lnTo>
                <a:lnTo>
                  <a:pt x="1056643" y="897176"/>
                </a:lnTo>
                <a:lnTo>
                  <a:pt x="1056643" y="162719"/>
                </a:lnTo>
                <a:lnTo>
                  <a:pt x="975283" y="162719"/>
                </a:lnTo>
                <a:close/>
              </a:path>
            </a:pathLst>
          </a:custGeom>
          <a:solidFill>
            <a:schemeClr val="bg1"/>
          </a:solidFill>
          <a:ln w="38100">
            <a:solidFill>
              <a:schemeClr val="tx1"/>
            </a:solidFill>
          </a:ln>
        </p:spPr>
        <p:txBody>
          <a:bodyPr vert="horz" wrap="square" lIns="45720" tIns="932688" rIns="45720" bIns="45720" numCol="1" anchor="t" anchorCtr="0" compatLnSpc="1">
            <a:prstTxWarp prst="textNoShape">
              <a:avLst/>
            </a:prstTxWarp>
            <a:no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2500" dirty="0">
                <a:solidFill>
                  <a:srgbClr val="000000"/>
                </a:solidFill>
                <a:latin typeface="CMU Sans Serif" panose="02000603000000000000" pitchFamily="50" charset="0"/>
              </a:rPr>
              <a:t>Stimulus &amp; </a:t>
            </a:r>
            <a:br>
              <a:rPr lang="en-US" altLang="en-US" sz="2500" dirty="0">
                <a:solidFill>
                  <a:srgbClr val="000000"/>
                </a:solidFill>
                <a:latin typeface="CMU Sans Serif" panose="02000603000000000000" pitchFamily="50" charset="0"/>
              </a:rPr>
            </a:br>
            <a:r>
              <a:rPr lang="en-US" altLang="en-US" sz="2500" dirty="0">
                <a:solidFill>
                  <a:srgbClr val="000000"/>
                </a:solidFill>
                <a:latin typeface="CMU Sans Serif" panose="02000603000000000000" pitchFamily="50" charset="0"/>
              </a:rPr>
              <a:t>Monitor</a:t>
            </a:r>
            <a:r>
              <a:rPr kumimoji="0" lang="en-US" altLang="en-US" sz="2500" b="0" i="0" u="none" strike="noStrike" cap="none" normalizeH="0" baseline="0" dirty="0">
                <a:ln>
                  <a:noFill/>
                </a:ln>
                <a:solidFill>
                  <a:srgbClr val="000000"/>
                </a:solidFill>
                <a:effectLst/>
                <a:latin typeface="CMU Sans Serif" panose="02000603000000000000" pitchFamily="50" charset="0"/>
              </a:rPr>
              <a:t> Board</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0" name="Freeform: Shape 49">
            <a:extLst>
              <a:ext uri="{FF2B5EF4-FFF2-40B4-BE49-F238E27FC236}">
                <a16:creationId xmlns:a16="http://schemas.microsoft.com/office/drawing/2014/main" id="{087A39EB-EC16-4C98-B1B2-967422B4EF87}"/>
              </a:ext>
            </a:extLst>
          </p:cNvPr>
          <p:cNvSpPr/>
          <p:nvPr/>
        </p:nvSpPr>
        <p:spPr>
          <a:xfrm>
            <a:off x="9690948" y="3676650"/>
            <a:ext cx="2120052" cy="2368550"/>
          </a:xfrm>
          <a:custGeom>
            <a:avLst/>
            <a:gdLst>
              <a:gd name="connsiteX0" fmla="*/ 1008697 w 2120052"/>
              <a:gd name="connsiteY0" fmla="*/ 0 h 2368550"/>
              <a:gd name="connsiteX1" fmla="*/ 1178030 w 2120052"/>
              <a:gd name="connsiteY1" fmla="*/ 169334 h 2368550"/>
              <a:gd name="connsiteX2" fmla="*/ 1093363 w 2120052"/>
              <a:gd name="connsiteY2" fmla="*/ 169334 h 2368550"/>
              <a:gd name="connsiteX3" fmla="*/ 1093363 w 2120052"/>
              <a:gd name="connsiteY3" fmla="*/ 952500 h 2368550"/>
              <a:gd name="connsiteX4" fmla="*/ 2120052 w 2120052"/>
              <a:gd name="connsiteY4" fmla="*/ 952500 h 2368550"/>
              <a:gd name="connsiteX5" fmla="*/ 2120052 w 2120052"/>
              <a:gd name="connsiteY5" fmla="*/ 2368550 h 2368550"/>
              <a:gd name="connsiteX6" fmla="*/ 0 w 2120052"/>
              <a:gd name="connsiteY6" fmla="*/ 2368550 h 2368550"/>
              <a:gd name="connsiteX7" fmla="*/ 0 w 2120052"/>
              <a:gd name="connsiteY7" fmla="*/ 952500 h 2368550"/>
              <a:gd name="connsiteX8" fmla="*/ 924030 w 2120052"/>
              <a:gd name="connsiteY8" fmla="*/ 952500 h 2368550"/>
              <a:gd name="connsiteX9" fmla="*/ 924030 w 2120052"/>
              <a:gd name="connsiteY9" fmla="*/ 169334 h 2368550"/>
              <a:gd name="connsiteX10" fmla="*/ 839363 w 2120052"/>
              <a:gd name="connsiteY10" fmla="*/ 169334 h 236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20052" h="2368550">
                <a:moveTo>
                  <a:pt x="1008697" y="0"/>
                </a:moveTo>
                <a:lnTo>
                  <a:pt x="1178030" y="169334"/>
                </a:lnTo>
                <a:lnTo>
                  <a:pt x="1093363" y="169334"/>
                </a:lnTo>
                <a:lnTo>
                  <a:pt x="1093363" y="952500"/>
                </a:lnTo>
                <a:lnTo>
                  <a:pt x="2120052" y="952500"/>
                </a:lnTo>
                <a:lnTo>
                  <a:pt x="2120052" y="2368550"/>
                </a:lnTo>
                <a:lnTo>
                  <a:pt x="0" y="2368550"/>
                </a:lnTo>
                <a:lnTo>
                  <a:pt x="0" y="952500"/>
                </a:lnTo>
                <a:lnTo>
                  <a:pt x="924030" y="952500"/>
                </a:lnTo>
                <a:lnTo>
                  <a:pt x="924030" y="169334"/>
                </a:lnTo>
                <a:lnTo>
                  <a:pt x="839363" y="169334"/>
                </a:lnTo>
                <a:close/>
              </a:path>
            </a:pathLst>
          </a:cu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tIns="1005840" rtlCol="0" anchor="ctr">
            <a:noAutofit/>
          </a:bodyPr>
          <a:lstStyle/>
          <a:p>
            <a:pPr algn="ctr"/>
            <a:r>
              <a:rPr lang="en-US" sz="2500" dirty="0">
                <a:solidFill>
                  <a:schemeClr val="tx1"/>
                </a:solidFill>
                <a:latin typeface="CMU Sans Serif" panose="02000603000000000000" pitchFamily="50" charset="0"/>
                <a:ea typeface="CMU Sans Serif" panose="02000603000000000000" pitchFamily="50" charset="0"/>
                <a:cs typeface="CMU Sans Serif" panose="02000603000000000000" pitchFamily="50" charset="0"/>
              </a:rPr>
              <a:t>JTAG Configuration</a:t>
            </a:r>
            <a:br>
              <a:rPr lang="en-US" sz="2500" dirty="0">
                <a:solidFill>
                  <a:schemeClr val="tx1"/>
                </a:solidFill>
                <a:latin typeface="CMU Sans Serif" panose="02000603000000000000" pitchFamily="50" charset="0"/>
                <a:ea typeface="CMU Sans Serif" panose="02000603000000000000" pitchFamily="50" charset="0"/>
                <a:cs typeface="CMU Sans Serif" panose="02000603000000000000" pitchFamily="50" charset="0"/>
              </a:rPr>
            </a:br>
            <a:r>
              <a:rPr lang="en-US" sz="2500" dirty="0">
                <a:solidFill>
                  <a:schemeClr val="tx1"/>
                </a:solidFill>
                <a:latin typeface="CMU Sans Serif" panose="02000603000000000000" pitchFamily="50" charset="0"/>
                <a:ea typeface="CMU Sans Serif" panose="02000603000000000000" pitchFamily="50" charset="0"/>
                <a:cs typeface="CMU Sans Serif" panose="02000603000000000000" pitchFamily="50" charset="0"/>
              </a:rPr>
              <a:t>Manager</a:t>
            </a:r>
          </a:p>
        </p:txBody>
      </p:sp>
      <p:sp>
        <p:nvSpPr>
          <p:cNvPr id="60" name="Content Placeholder 2">
            <a:extLst>
              <a:ext uri="{FF2B5EF4-FFF2-40B4-BE49-F238E27FC236}">
                <a16:creationId xmlns:a16="http://schemas.microsoft.com/office/drawing/2014/main" id="{7F9758D8-9603-4E38-9720-EB99D429F451}"/>
              </a:ext>
            </a:extLst>
          </p:cNvPr>
          <p:cNvSpPr txBox="1">
            <a:spLocks/>
          </p:cNvSpPr>
          <p:nvPr/>
        </p:nvSpPr>
        <p:spPr>
          <a:xfrm>
            <a:off x="495300" y="1257300"/>
            <a:ext cx="11201400" cy="49196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800"/>
              </a:spcBef>
            </a:pPr>
            <a:r>
              <a:rPr lang="en-US" dirty="0"/>
              <a:t>Two </a:t>
            </a:r>
            <a:r>
              <a:rPr lang="en-US" dirty="0" err="1"/>
              <a:t>Nexys</a:t>
            </a:r>
            <a:br>
              <a:rPr lang="en-US" dirty="0"/>
            </a:br>
            <a:r>
              <a:rPr lang="en-US" dirty="0"/>
              <a:t>Video Boards</a:t>
            </a:r>
          </a:p>
          <a:p>
            <a:pPr lvl="1">
              <a:spcBef>
                <a:spcPts val="1800"/>
              </a:spcBef>
            </a:pPr>
            <a:r>
              <a:rPr lang="en-US" dirty="0"/>
              <a:t>Artix-7 200T</a:t>
            </a:r>
            <a:br>
              <a:rPr lang="en-US" dirty="0"/>
            </a:br>
            <a:r>
              <a:rPr lang="en-US" dirty="0"/>
              <a:t>FPGAs</a:t>
            </a:r>
          </a:p>
          <a:p>
            <a:pPr>
              <a:spcBef>
                <a:spcPts val="1800"/>
              </a:spcBef>
            </a:pPr>
            <a:r>
              <a:rPr lang="en-US" dirty="0"/>
              <a:t>FMC coupler</a:t>
            </a:r>
            <a:br>
              <a:rPr lang="en-US" dirty="0"/>
            </a:br>
            <a:r>
              <a:rPr lang="en-US" dirty="0"/>
              <a:t>card</a:t>
            </a:r>
          </a:p>
          <a:p>
            <a:pPr>
              <a:spcBef>
                <a:spcPts val="1800"/>
              </a:spcBef>
            </a:pPr>
            <a:r>
              <a:rPr lang="en-US" dirty="0"/>
              <a:t>JCM runs test</a:t>
            </a:r>
            <a:br>
              <a:rPr lang="en-US" dirty="0"/>
            </a:br>
            <a:r>
              <a:rPr lang="en-US" dirty="0"/>
              <a:t>and monitors</a:t>
            </a:r>
            <a:br>
              <a:rPr lang="en-US" dirty="0"/>
            </a:br>
            <a:r>
              <a:rPr lang="en-US" dirty="0"/>
              <a:t>configuration</a:t>
            </a:r>
            <a:br>
              <a:rPr lang="en-US" dirty="0"/>
            </a:br>
            <a:r>
              <a:rPr lang="en-US" dirty="0"/>
              <a:t>memory</a:t>
            </a:r>
          </a:p>
          <a:p>
            <a:pPr>
              <a:spcBef>
                <a:spcPts val="1800"/>
              </a:spcBef>
            </a:pPr>
            <a:endParaRPr lang="en-US" dirty="0"/>
          </a:p>
        </p:txBody>
      </p:sp>
    </p:spTree>
    <p:extLst>
      <p:ext uri="{BB962C8B-B14F-4D97-AF65-F5344CB8AC3E}">
        <p14:creationId xmlns:p14="http://schemas.microsoft.com/office/powerpoint/2010/main" val="2571158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9"/>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90737-031F-4339-B430-B26EB0181AEB}"/>
              </a:ext>
            </a:extLst>
          </p:cNvPr>
          <p:cNvSpPr>
            <a:spLocks noGrp="1"/>
          </p:cNvSpPr>
          <p:nvPr>
            <p:ph type="title"/>
          </p:nvPr>
        </p:nvSpPr>
        <p:spPr/>
        <p:txBody>
          <a:bodyPr/>
          <a:lstStyle/>
          <a:p>
            <a:r>
              <a:rPr lang="en-US" dirty="0"/>
              <a:t>Test Flow</a:t>
            </a:r>
          </a:p>
        </p:txBody>
      </p:sp>
      <p:sp>
        <p:nvSpPr>
          <p:cNvPr id="3" name="Slide Number Placeholder 2">
            <a:extLst>
              <a:ext uri="{FF2B5EF4-FFF2-40B4-BE49-F238E27FC236}">
                <a16:creationId xmlns:a16="http://schemas.microsoft.com/office/drawing/2014/main" id="{645FACFE-60A8-4AF0-8A90-DD6F48E9B41F}"/>
              </a:ext>
            </a:extLst>
          </p:cNvPr>
          <p:cNvSpPr>
            <a:spLocks noGrp="1"/>
          </p:cNvSpPr>
          <p:nvPr>
            <p:ph type="sldNum" sz="quarter" idx="12"/>
          </p:nvPr>
        </p:nvSpPr>
        <p:spPr/>
        <p:txBody>
          <a:bodyPr/>
          <a:lstStyle/>
          <a:p>
            <a:fld id="{330EA680-D336-4FF7-8B7A-9848BB0A1C32}" type="slidenum">
              <a:rPr lang="en-US" smtClean="0"/>
              <a:t>12</a:t>
            </a:fld>
            <a:endParaRPr lang="en-US"/>
          </a:p>
        </p:txBody>
      </p:sp>
      <p:grpSp>
        <p:nvGrpSpPr>
          <p:cNvPr id="39" name="Group 38">
            <a:extLst>
              <a:ext uri="{FF2B5EF4-FFF2-40B4-BE49-F238E27FC236}">
                <a16:creationId xmlns:a16="http://schemas.microsoft.com/office/drawing/2014/main" id="{5D6D2B8A-2461-4504-9FAC-AE48C35BFF91}"/>
              </a:ext>
            </a:extLst>
          </p:cNvPr>
          <p:cNvGrpSpPr/>
          <p:nvPr/>
        </p:nvGrpSpPr>
        <p:grpSpPr>
          <a:xfrm>
            <a:off x="638175" y="1533045"/>
            <a:ext cx="10915650" cy="2067405"/>
            <a:chOff x="-266534" y="491331"/>
            <a:chExt cx="3733751" cy="707166"/>
          </a:xfrm>
        </p:grpSpPr>
        <p:sp>
          <p:nvSpPr>
            <p:cNvPr id="40" name="Flowchart: Terminator 39">
              <a:extLst>
                <a:ext uri="{FF2B5EF4-FFF2-40B4-BE49-F238E27FC236}">
                  <a16:creationId xmlns:a16="http://schemas.microsoft.com/office/drawing/2014/main" id="{6F26D7AB-4430-4A93-947C-2A33681F03AF}"/>
                </a:ext>
              </a:extLst>
            </p:cNvPr>
            <p:cNvSpPr/>
            <p:nvPr/>
          </p:nvSpPr>
          <p:spPr>
            <a:xfrm>
              <a:off x="-266534" y="694292"/>
              <a:ext cx="457200" cy="164307"/>
            </a:xfrm>
            <a:prstGeom prst="flowChartTerminator">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Start</a:t>
              </a:r>
            </a:p>
          </p:txBody>
        </p:sp>
        <p:sp>
          <p:nvSpPr>
            <p:cNvPr id="41" name="Flowchart: Terminator 40">
              <a:extLst>
                <a:ext uri="{FF2B5EF4-FFF2-40B4-BE49-F238E27FC236}">
                  <a16:creationId xmlns:a16="http://schemas.microsoft.com/office/drawing/2014/main" id="{D94B040B-E90B-495E-A3E7-3CF50062E6E6}"/>
                </a:ext>
              </a:extLst>
            </p:cNvPr>
            <p:cNvSpPr/>
            <p:nvPr/>
          </p:nvSpPr>
          <p:spPr>
            <a:xfrm>
              <a:off x="3010017" y="696911"/>
              <a:ext cx="457200" cy="160340"/>
            </a:xfrm>
            <a:prstGeom prst="flowChartTerminator">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End</a:t>
              </a:r>
            </a:p>
          </p:txBody>
        </p:sp>
        <p:grpSp>
          <p:nvGrpSpPr>
            <p:cNvPr id="42" name="Group 41">
              <a:extLst>
                <a:ext uri="{FF2B5EF4-FFF2-40B4-BE49-F238E27FC236}">
                  <a16:creationId xmlns:a16="http://schemas.microsoft.com/office/drawing/2014/main" id="{C7237AA6-D89A-4708-8100-A3AFD43D59FA}"/>
                </a:ext>
              </a:extLst>
            </p:cNvPr>
            <p:cNvGrpSpPr/>
            <p:nvPr/>
          </p:nvGrpSpPr>
          <p:grpSpPr>
            <a:xfrm>
              <a:off x="2243136" y="491331"/>
              <a:ext cx="685800" cy="571500"/>
              <a:chOff x="2400300" y="342900"/>
              <a:chExt cx="685800" cy="685800"/>
            </a:xfrm>
          </p:grpSpPr>
          <p:sp>
            <p:nvSpPr>
              <p:cNvPr id="54" name="Flowchart: Decision 53">
                <a:extLst>
                  <a:ext uri="{FF2B5EF4-FFF2-40B4-BE49-F238E27FC236}">
                    <a16:creationId xmlns:a16="http://schemas.microsoft.com/office/drawing/2014/main" id="{008A473E-6E16-49CE-A8BD-5DDC4CE3B262}"/>
                  </a:ext>
                </a:extLst>
              </p:cNvPr>
              <p:cNvSpPr/>
              <p:nvPr/>
            </p:nvSpPr>
            <p:spPr>
              <a:xfrm>
                <a:off x="2400300" y="342900"/>
                <a:ext cx="685800" cy="685800"/>
              </a:xfrm>
              <a:prstGeom prst="flowChartDecision">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55" name="TextBox 54">
                <a:extLst>
                  <a:ext uri="{FF2B5EF4-FFF2-40B4-BE49-F238E27FC236}">
                    <a16:creationId xmlns:a16="http://schemas.microsoft.com/office/drawing/2014/main" id="{F142DDD6-0A9D-4B4E-BAAD-D5CEB4D5CA76}"/>
                  </a:ext>
                </a:extLst>
              </p:cNvPr>
              <p:cNvSpPr txBox="1"/>
              <p:nvPr/>
            </p:nvSpPr>
            <p:spPr>
              <a:xfrm>
                <a:off x="2400300" y="342900"/>
                <a:ext cx="685800" cy="685800"/>
              </a:xfrm>
              <a:prstGeom prst="rect">
                <a:avLst/>
              </a:prstGeom>
              <a:noFill/>
              <a:ln w="38100">
                <a:noFill/>
              </a:ln>
            </p:spPr>
            <p:txBody>
              <a:bodyPr wrap="square" lIns="0" rIns="0"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MU Sans Serif" panose="02000603000000000000" pitchFamily="2" charset="0"/>
                    <a:ea typeface="CMU Sans Serif" panose="02000603000000000000" pitchFamily="2" charset="0"/>
                    <a:cs typeface="CMU Sans Serif" panose="02000603000000000000" pitchFamily="2" charset="0"/>
                  </a:rPr>
                  <a:t>Continue?</a:t>
                </a:r>
              </a:p>
            </p:txBody>
          </p:sp>
        </p:grpSp>
        <p:sp>
          <p:nvSpPr>
            <p:cNvPr id="43" name="Flowchart: Process 42">
              <a:extLst>
                <a:ext uri="{FF2B5EF4-FFF2-40B4-BE49-F238E27FC236}">
                  <a16:creationId xmlns:a16="http://schemas.microsoft.com/office/drawing/2014/main" id="{E4BFE355-9663-4266-A66B-30807B3A5223}"/>
                </a:ext>
              </a:extLst>
            </p:cNvPr>
            <p:cNvSpPr/>
            <p:nvPr/>
          </p:nvSpPr>
          <p:spPr>
            <a:xfrm>
              <a:off x="285551" y="491331"/>
              <a:ext cx="849312" cy="571500"/>
            </a:xfrm>
            <a:prstGeom prst="flowChartProcess">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Allow Neutron Beam Exposure</a:t>
              </a:r>
            </a:p>
          </p:txBody>
        </p:sp>
        <p:sp>
          <p:nvSpPr>
            <p:cNvPr id="44" name="Flowchart: Process 43">
              <a:extLst>
                <a:ext uri="{FF2B5EF4-FFF2-40B4-BE49-F238E27FC236}">
                  <a16:creationId xmlns:a16="http://schemas.microsoft.com/office/drawing/2014/main" id="{F3E8AD78-1169-49F7-BF52-9660D8DF3FFD}"/>
                </a:ext>
              </a:extLst>
            </p:cNvPr>
            <p:cNvSpPr/>
            <p:nvPr/>
          </p:nvSpPr>
          <p:spPr>
            <a:xfrm>
              <a:off x="1248964" y="491331"/>
              <a:ext cx="377031" cy="571500"/>
            </a:xfrm>
            <a:prstGeom prst="flowChartProcess">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Check</a:t>
              </a:r>
              <a:b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br>
              <a: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for</a:t>
              </a:r>
              <a:b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br>
              <a: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Failure</a:t>
              </a:r>
            </a:p>
          </p:txBody>
        </p:sp>
        <p:sp>
          <p:nvSpPr>
            <p:cNvPr id="45" name="Flowchart: Process 44">
              <a:extLst>
                <a:ext uri="{FF2B5EF4-FFF2-40B4-BE49-F238E27FC236}">
                  <a16:creationId xmlns:a16="http://schemas.microsoft.com/office/drawing/2014/main" id="{7DAC102C-948B-42DA-AFE4-1C0F92364425}"/>
                </a:ext>
              </a:extLst>
            </p:cNvPr>
            <p:cNvSpPr/>
            <p:nvPr/>
          </p:nvSpPr>
          <p:spPr>
            <a:xfrm>
              <a:off x="1740096" y="491331"/>
              <a:ext cx="388940" cy="571500"/>
            </a:xfrm>
            <a:prstGeom prst="flowChartProcess">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Repair</a:t>
              </a:r>
              <a:b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br>
              <a: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or</a:t>
              </a:r>
              <a:b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br>
              <a:r>
                <a:rPr lang="en-US" sz="2400"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Reset</a:t>
              </a:r>
            </a:p>
          </p:txBody>
        </p:sp>
        <p:cxnSp>
          <p:nvCxnSpPr>
            <p:cNvPr id="46" name="Straight Arrow Connector 45">
              <a:extLst>
                <a:ext uri="{FF2B5EF4-FFF2-40B4-BE49-F238E27FC236}">
                  <a16:creationId xmlns:a16="http://schemas.microsoft.com/office/drawing/2014/main" id="{1CFA92F1-56B8-4A9D-80D7-F99FB3BA14D5}"/>
                </a:ext>
              </a:extLst>
            </p:cNvPr>
            <p:cNvCxnSpPr>
              <a:cxnSpLocks/>
              <a:stCxn id="40" idx="3"/>
              <a:endCxn id="43" idx="1"/>
            </p:cNvCxnSpPr>
            <p:nvPr/>
          </p:nvCxnSpPr>
          <p:spPr>
            <a:xfrm>
              <a:off x="190666" y="776446"/>
              <a:ext cx="94885" cy="636"/>
            </a:xfrm>
            <a:prstGeom prst="straightConnector1">
              <a:avLst/>
            </a:prstGeom>
            <a:ln w="38100">
              <a:solidFill>
                <a:schemeClr val="tx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7B2090E7-E067-4AD5-91C3-7D471F46B62C}"/>
                </a:ext>
              </a:extLst>
            </p:cNvPr>
            <p:cNvCxnSpPr>
              <a:cxnSpLocks/>
              <a:stCxn id="43" idx="3"/>
              <a:endCxn id="44" idx="1"/>
            </p:cNvCxnSpPr>
            <p:nvPr/>
          </p:nvCxnSpPr>
          <p:spPr>
            <a:xfrm>
              <a:off x="1134863" y="777081"/>
              <a:ext cx="114101" cy="0"/>
            </a:xfrm>
            <a:prstGeom prst="straightConnector1">
              <a:avLst/>
            </a:prstGeom>
            <a:ln w="38100">
              <a:solidFill>
                <a:schemeClr val="tx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64FA2334-37A1-4BA9-AA6E-672A7742C2AF}"/>
                </a:ext>
              </a:extLst>
            </p:cNvPr>
            <p:cNvCxnSpPr>
              <a:cxnSpLocks/>
              <a:stCxn id="44" idx="3"/>
              <a:endCxn id="45" idx="1"/>
            </p:cNvCxnSpPr>
            <p:nvPr/>
          </p:nvCxnSpPr>
          <p:spPr>
            <a:xfrm>
              <a:off x="1625995" y="777081"/>
              <a:ext cx="114101" cy="0"/>
            </a:xfrm>
            <a:prstGeom prst="straightConnector1">
              <a:avLst/>
            </a:prstGeom>
            <a:ln w="38100">
              <a:solidFill>
                <a:schemeClr val="tx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45B33643-D512-4BC3-9260-523D78099162}"/>
                </a:ext>
              </a:extLst>
            </p:cNvPr>
            <p:cNvCxnSpPr>
              <a:cxnSpLocks/>
              <a:stCxn id="45" idx="3"/>
              <a:endCxn id="55" idx="1"/>
            </p:cNvCxnSpPr>
            <p:nvPr/>
          </p:nvCxnSpPr>
          <p:spPr>
            <a:xfrm>
              <a:off x="2129036" y="777081"/>
              <a:ext cx="114100" cy="0"/>
            </a:xfrm>
            <a:prstGeom prst="straightConnector1">
              <a:avLst/>
            </a:prstGeom>
            <a:ln w="38100">
              <a:solidFill>
                <a:schemeClr val="tx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949F4ACE-33BA-46BC-9D96-0022F66574CC}"/>
                </a:ext>
              </a:extLst>
            </p:cNvPr>
            <p:cNvCxnSpPr>
              <a:cxnSpLocks/>
              <a:stCxn id="55" idx="3"/>
              <a:endCxn id="41" idx="1"/>
            </p:cNvCxnSpPr>
            <p:nvPr/>
          </p:nvCxnSpPr>
          <p:spPr>
            <a:xfrm flipV="1">
              <a:off x="2928936" y="777081"/>
              <a:ext cx="81081" cy="0"/>
            </a:xfrm>
            <a:prstGeom prst="straightConnector1">
              <a:avLst/>
            </a:prstGeom>
            <a:ln w="38100">
              <a:solidFill>
                <a:schemeClr val="tx1"/>
              </a:solidFill>
              <a:tailEnd type="arrow" w="med" len="sm"/>
            </a:ln>
          </p:spPr>
          <p:style>
            <a:lnRef idx="1">
              <a:schemeClr val="accent1"/>
            </a:lnRef>
            <a:fillRef idx="0">
              <a:schemeClr val="accent1"/>
            </a:fillRef>
            <a:effectRef idx="0">
              <a:schemeClr val="accent1"/>
            </a:effectRef>
            <a:fontRef idx="minor">
              <a:schemeClr val="tx1"/>
            </a:fontRef>
          </p:style>
        </p:cxnSp>
        <p:cxnSp>
          <p:nvCxnSpPr>
            <p:cNvPr id="51" name="Connector: Elbow 50">
              <a:extLst>
                <a:ext uri="{FF2B5EF4-FFF2-40B4-BE49-F238E27FC236}">
                  <a16:creationId xmlns:a16="http://schemas.microsoft.com/office/drawing/2014/main" id="{719847CB-8500-44E6-B247-C08FFD1509A0}"/>
                </a:ext>
              </a:extLst>
            </p:cNvPr>
            <p:cNvCxnSpPr>
              <a:cxnSpLocks/>
              <a:stCxn id="55" idx="2"/>
              <a:endCxn id="44" idx="2"/>
            </p:cNvCxnSpPr>
            <p:nvPr/>
          </p:nvCxnSpPr>
          <p:spPr>
            <a:xfrm rot="5400000">
              <a:off x="2011758" y="488553"/>
              <a:ext cx="4344" cy="1148557"/>
            </a:xfrm>
            <a:prstGeom prst="bentConnector3">
              <a:avLst>
                <a:gd name="adj1" fmla="val 2652638"/>
              </a:avLst>
            </a:prstGeom>
            <a:ln w="38100">
              <a:solidFill>
                <a:schemeClr val="tx1"/>
              </a:solidFill>
              <a:tailEnd type="arrow" w="med" len="sm"/>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3E515C1E-9E89-438C-BFC7-2919EFA1D54B}"/>
                </a:ext>
              </a:extLst>
            </p:cNvPr>
            <p:cNvSpPr txBox="1"/>
            <p:nvPr/>
          </p:nvSpPr>
          <p:spPr>
            <a:xfrm>
              <a:off x="2811542" y="532324"/>
              <a:ext cx="342900" cy="157915"/>
            </a:xfrm>
            <a:prstGeom prst="rect">
              <a:avLst/>
            </a:prstGeom>
            <a:noFill/>
            <a:ln w="38100">
              <a:noFill/>
            </a:ln>
          </p:spPr>
          <p:txBody>
            <a:bodyPr wrap="square">
              <a:spAutoFit/>
            </a:bodyPr>
            <a:lstStyle/>
            <a:p>
              <a:r>
                <a:rPr lang="en-US" sz="2400" dirty="0">
                  <a:solidFill>
                    <a:prstClr val="black"/>
                  </a:solidFill>
                  <a:latin typeface="CMU Sans Serif" panose="02000603000000000000" pitchFamily="2" charset="0"/>
                  <a:ea typeface="CMU Sans Serif" panose="02000603000000000000" pitchFamily="2" charset="0"/>
                  <a:cs typeface="CMU Sans Serif" panose="02000603000000000000" pitchFamily="2" charset="0"/>
                </a:rPr>
                <a:t>No</a:t>
              </a:r>
              <a:endParaRPr lang="en-US" sz="4800" dirty="0"/>
            </a:p>
          </p:txBody>
        </p:sp>
        <p:sp>
          <p:nvSpPr>
            <p:cNvPr id="53" name="TextBox 52">
              <a:extLst>
                <a:ext uri="{FF2B5EF4-FFF2-40B4-BE49-F238E27FC236}">
                  <a16:creationId xmlns:a16="http://schemas.microsoft.com/office/drawing/2014/main" id="{0E989821-BF9F-44BA-9D56-25FDF0364B8B}"/>
                </a:ext>
              </a:extLst>
            </p:cNvPr>
            <p:cNvSpPr txBox="1"/>
            <p:nvPr/>
          </p:nvSpPr>
          <p:spPr>
            <a:xfrm>
              <a:off x="2598005" y="1040582"/>
              <a:ext cx="400050" cy="157915"/>
            </a:xfrm>
            <a:prstGeom prst="rect">
              <a:avLst/>
            </a:prstGeom>
            <a:noFill/>
            <a:ln w="38100">
              <a:noFill/>
            </a:ln>
          </p:spPr>
          <p:txBody>
            <a:bodyPr wrap="square">
              <a:spAutoFit/>
            </a:bodyPr>
            <a:lstStyle/>
            <a:p>
              <a:r>
                <a:rPr lang="en-US" sz="2400" dirty="0">
                  <a:solidFill>
                    <a:prstClr val="black"/>
                  </a:solidFill>
                  <a:latin typeface="CMU Sans Serif" panose="02000603000000000000" pitchFamily="2" charset="0"/>
                  <a:ea typeface="CMU Sans Serif" panose="02000603000000000000" pitchFamily="2" charset="0"/>
                  <a:cs typeface="CMU Sans Serif" panose="02000603000000000000" pitchFamily="2" charset="0"/>
                </a:rPr>
                <a:t>Yes</a:t>
              </a:r>
              <a:endParaRPr lang="en-US" sz="4800" dirty="0"/>
            </a:p>
          </p:txBody>
        </p:sp>
      </p:grpSp>
      <p:sp>
        <p:nvSpPr>
          <p:cNvPr id="66" name="Content Placeholder 2">
            <a:extLst>
              <a:ext uri="{FF2B5EF4-FFF2-40B4-BE49-F238E27FC236}">
                <a16:creationId xmlns:a16="http://schemas.microsoft.com/office/drawing/2014/main" id="{EE930A50-2A16-4ACD-9279-D4E792E88B68}"/>
              </a:ext>
            </a:extLst>
          </p:cNvPr>
          <p:cNvSpPr txBox="1">
            <a:spLocks/>
          </p:cNvSpPr>
          <p:nvPr/>
        </p:nvSpPr>
        <p:spPr>
          <a:xfrm>
            <a:off x="495300" y="3871426"/>
            <a:ext cx="11201400" cy="245316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800"/>
              </a:spcBef>
            </a:pPr>
            <a:r>
              <a:rPr lang="en-US" dirty="0"/>
              <a:t>Test initialized into a working state</a:t>
            </a:r>
          </a:p>
          <a:p>
            <a:pPr>
              <a:spcBef>
                <a:spcPts val="1800"/>
              </a:spcBef>
            </a:pPr>
            <a:r>
              <a:rPr lang="en-US" dirty="0"/>
              <a:t>Beam exposure continues until test ends</a:t>
            </a:r>
          </a:p>
          <a:p>
            <a:pPr>
              <a:spcBef>
                <a:spcPts val="1800"/>
              </a:spcBef>
            </a:pPr>
            <a:r>
              <a:rPr lang="en-US" dirty="0"/>
              <a:t>Error are recorded; CRAM repaired or design reset</a:t>
            </a:r>
          </a:p>
          <a:p>
            <a:pPr>
              <a:spcBef>
                <a:spcPts val="1800"/>
              </a:spcBef>
            </a:pPr>
            <a:r>
              <a:rPr lang="en-US" dirty="0"/>
              <a:t>Total number of error and total fluence recorded </a:t>
            </a:r>
            <a:br>
              <a:rPr lang="en-US" dirty="0"/>
            </a:br>
            <a:endParaRPr lang="en-US" dirty="0"/>
          </a:p>
        </p:txBody>
      </p:sp>
      <mc:AlternateContent xmlns:mc="http://schemas.openxmlformats.org/markup-compatibility/2006">
        <mc:Choice xmlns:a14="http://schemas.microsoft.com/office/drawing/2010/main" Requires="a14">
          <p:sp>
            <p:nvSpPr>
              <p:cNvPr id="68" name="TextBox 67">
                <a:extLst>
                  <a:ext uri="{FF2B5EF4-FFF2-40B4-BE49-F238E27FC236}">
                    <a16:creationId xmlns:a16="http://schemas.microsoft.com/office/drawing/2014/main" id="{536C34FC-3551-4C74-B551-B4DE13137694}"/>
                  </a:ext>
                </a:extLst>
              </p:cNvPr>
              <p:cNvSpPr txBox="1"/>
              <p:nvPr/>
            </p:nvSpPr>
            <p:spPr>
              <a:xfrm>
                <a:off x="7798402" y="4229100"/>
                <a:ext cx="4112729" cy="701410"/>
              </a:xfrm>
              <a:prstGeom prst="rect">
                <a:avLst/>
              </a:prstGeom>
              <a:noFill/>
            </p:spPr>
            <p:txBody>
              <a:bodyPr wrap="none" lIns="0" tIns="0" rIns="0" bIns="0" rtlCol="0">
                <a:spAutoFit/>
              </a:bodyPr>
              <a:lstStyle/>
              <a:p>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Cross</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Section</m:t>
                      </m:r>
                      <m:r>
                        <a:rPr lang="en-US" sz="2400" b="0" i="0" smtClean="0">
                          <a:latin typeface="Cambria Math" panose="02040503050406030204" pitchFamily="18" charset="0"/>
                        </a:rPr>
                        <m:t>= </m:t>
                      </m:r>
                      <m:f>
                        <m:fPr>
                          <m:ctrlPr>
                            <a:rPr lang="en-US" sz="2400" b="0" smtClean="0">
                              <a:latin typeface="Cambria Math" panose="02040503050406030204" pitchFamily="18" charset="0"/>
                            </a:rPr>
                          </m:ctrlPr>
                        </m:fPr>
                        <m:num>
                          <m:r>
                            <m:rPr>
                              <m:sty m:val="p"/>
                            </m:rPr>
                            <a:rPr lang="en-US" sz="2400" b="0" i="0" smtClean="0">
                              <a:latin typeface="Cambria Math" panose="02040503050406030204" pitchFamily="18" charset="0"/>
                            </a:rPr>
                            <m:t>Total</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Failures</m:t>
                          </m:r>
                        </m:num>
                        <m:den>
                          <m:r>
                            <m:rPr>
                              <m:sty m:val="p"/>
                            </m:rPr>
                            <a:rPr lang="en-US" sz="2400" b="0" i="0" smtClean="0">
                              <a:latin typeface="Cambria Math" panose="02040503050406030204" pitchFamily="18" charset="0"/>
                            </a:rPr>
                            <m:t>Total</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Fluence</m:t>
                          </m:r>
                        </m:den>
                      </m:f>
                    </m:oMath>
                  </m:oMathPara>
                </a14:m>
                <a:endParaRPr lang="en-US" sz="2400" dirty="0"/>
              </a:p>
            </p:txBody>
          </p:sp>
        </mc:Choice>
        <mc:Fallback>
          <p:sp>
            <p:nvSpPr>
              <p:cNvPr id="68" name="TextBox 67">
                <a:extLst>
                  <a:ext uri="{FF2B5EF4-FFF2-40B4-BE49-F238E27FC236}">
                    <a16:creationId xmlns:a16="http://schemas.microsoft.com/office/drawing/2014/main" id="{536C34FC-3551-4C74-B551-B4DE13137694}"/>
                  </a:ext>
                </a:extLst>
              </p:cNvPr>
              <p:cNvSpPr txBox="1">
                <a:spLocks noRot="1" noChangeAspect="1" noMove="1" noResize="1" noEditPoints="1" noAdjustHandles="1" noChangeArrowheads="1" noChangeShapeType="1" noTextEdit="1"/>
              </p:cNvSpPr>
              <p:nvPr/>
            </p:nvSpPr>
            <p:spPr>
              <a:xfrm>
                <a:off x="7798402" y="4229100"/>
                <a:ext cx="4112729" cy="701410"/>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223310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D0D763-D6D0-401F-92EA-B3ECADAF6F7C}"/>
              </a:ext>
            </a:extLst>
          </p:cNvPr>
          <p:cNvSpPr>
            <a:spLocks noGrp="1"/>
          </p:cNvSpPr>
          <p:nvPr>
            <p:ph type="title"/>
          </p:nvPr>
        </p:nvSpPr>
        <p:spPr/>
        <p:txBody>
          <a:bodyPr/>
          <a:lstStyle/>
          <a:p>
            <a:r>
              <a:rPr lang="en-US" dirty="0"/>
              <a:t>Neutron Radiation Test</a:t>
            </a:r>
          </a:p>
        </p:txBody>
      </p:sp>
      <p:pic>
        <p:nvPicPr>
          <p:cNvPr id="5" name="Picture 4">
            <a:extLst>
              <a:ext uri="{FF2B5EF4-FFF2-40B4-BE49-F238E27FC236}">
                <a16:creationId xmlns:a16="http://schemas.microsoft.com/office/drawing/2014/main" id="{376774B0-25F9-485E-9A40-555AE12F7B5B}"/>
              </a:ext>
            </a:extLst>
          </p:cNvPr>
          <p:cNvPicPr>
            <a:picLocks noChangeAspect="1"/>
          </p:cNvPicPr>
          <p:nvPr/>
        </p:nvPicPr>
        <p:blipFill>
          <a:blip r:embed="rId3"/>
          <a:stretch>
            <a:fillRect/>
          </a:stretch>
        </p:blipFill>
        <p:spPr>
          <a:xfrm>
            <a:off x="7556833" y="342900"/>
            <a:ext cx="4311317" cy="5605071"/>
          </a:xfrm>
          <a:prstGeom prst="rect">
            <a:avLst/>
          </a:prstGeom>
        </p:spPr>
      </p:pic>
      <p:sp>
        <p:nvSpPr>
          <p:cNvPr id="3" name="Slide Number Placeholder 2">
            <a:extLst>
              <a:ext uri="{FF2B5EF4-FFF2-40B4-BE49-F238E27FC236}">
                <a16:creationId xmlns:a16="http://schemas.microsoft.com/office/drawing/2014/main" id="{D70E4812-A45C-4814-A320-2BA97532FD4D}"/>
              </a:ext>
            </a:extLst>
          </p:cNvPr>
          <p:cNvSpPr>
            <a:spLocks noGrp="1"/>
          </p:cNvSpPr>
          <p:nvPr>
            <p:ph type="sldNum" sz="quarter" idx="12"/>
          </p:nvPr>
        </p:nvSpPr>
        <p:spPr/>
        <p:txBody>
          <a:bodyPr/>
          <a:lstStyle/>
          <a:p>
            <a:fld id="{330EA680-D336-4FF7-8B7A-9848BB0A1C32}" type="slidenum">
              <a:rPr lang="en-US" smtClean="0"/>
              <a:t>13</a:t>
            </a:fld>
            <a:endParaRPr lang="en-US"/>
          </a:p>
        </p:txBody>
      </p:sp>
      <mc:AlternateContent xmlns:mc="http://schemas.openxmlformats.org/markup-compatibility/2006">
        <mc:Choice xmlns:a14="http://schemas.microsoft.com/office/drawing/2010/main" Requires="a14">
          <p:sp>
            <p:nvSpPr>
              <p:cNvPr id="9" name="Content Placeholder 2">
                <a:extLst>
                  <a:ext uri="{FF2B5EF4-FFF2-40B4-BE49-F238E27FC236}">
                    <a16:creationId xmlns:a16="http://schemas.microsoft.com/office/drawing/2014/main" id="{4281F03C-B7FB-4972-BCA8-A373D47F3327}"/>
                  </a:ext>
                </a:extLst>
              </p:cNvPr>
              <p:cNvSpPr txBox="1">
                <a:spLocks/>
              </p:cNvSpPr>
              <p:nvPr/>
            </p:nvSpPr>
            <p:spPr>
              <a:xfrm>
                <a:off x="495300" y="1257300"/>
                <a:ext cx="11201400" cy="49196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1800"/>
                  </a:spcBef>
                </a:pPr>
                <a:r>
                  <a:rPr lang="en-US" dirty="0"/>
                  <a:t>Neutron testing chosen to reflect </a:t>
                </a:r>
                <a:r>
                  <a:rPr lang="en-US" dirty="0" err="1"/>
                  <a:t>pTMR</a:t>
                </a:r>
                <a:br>
                  <a:rPr lang="en-US" dirty="0"/>
                </a:br>
                <a:r>
                  <a:rPr lang="en-US" dirty="0"/>
                  <a:t>effectiveness in terrestrial environments</a:t>
                </a:r>
              </a:p>
              <a:p>
                <a:pPr>
                  <a:spcBef>
                    <a:spcPts val="1800"/>
                  </a:spcBef>
                </a:pPr>
                <a:r>
                  <a:rPr lang="en-US" dirty="0"/>
                  <a:t>Conducted October 2019 at the </a:t>
                </a:r>
                <a:br>
                  <a:rPr lang="en-US" dirty="0"/>
                </a:br>
                <a:r>
                  <a:rPr lang="en-US" dirty="0"/>
                  <a:t>Los Alamos Neutron Science Center</a:t>
                </a:r>
              </a:p>
              <a:p>
                <a:pPr>
                  <a:spcBef>
                    <a:spcPts val="1800"/>
                  </a:spcBef>
                </a:pPr>
                <a:r>
                  <a:rPr lang="en-US" dirty="0"/>
                  <a:t>Five stacked test setups were placed with</a:t>
                </a:r>
                <a:br>
                  <a:rPr lang="en-US" dirty="0"/>
                </a:br>
                <a:r>
                  <a:rPr lang="en-US" dirty="0"/>
                  <a:t>DUT FPGAs perpendicular to 2-inch beam</a:t>
                </a:r>
              </a:p>
              <a:p>
                <a:pPr>
                  <a:spcBef>
                    <a:spcPts val="1800"/>
                  </a:spcBef>
                </a:pPr>
                <a:r>
                  <a:rPr lang="en-US" dirty="0"/>
                  <a:t>Total fluence exposure: </a:t>
                </a:r>
                <a14:m>
                  <m:oMath xmlns:m="http://schemas.openxmlformats.org/officeDocument/2006/math">
                    <m:r>
                      <a:rPr lang="en-US" b="0" i="1" smtClean="0">
                        <a:latin typeface="Cambria Math" panose="02040503050406030204" pitchFamily="18" charset="0"/>
                      </a:rPr>
                      <m:t>1.16</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12</m:t>
                        </m:r>
                      </m:sup>
                    </m:sSup>
                  </m:oMath>
                </a14:m>
                <a:r>
                  <a:rPr lang="en-US" dirty="0"/>
                  <a:t> n cm</a:t>
                </a:r>
                <a:r>
                  <a:rPr lang="en-US" baseline="30000" dirty="0"/>
                  <a:t>-2</a:t>
                </a:r>
                <a:endParaRPr lang="en-US" dirty="0"/>
              </a:p>
              <a:p>
                <a:pPr>
                  <a:spcBef>
                    <a:spcPts val="1800"/>
                  </a:spcBef>
                </a:pPr>
                <a:r>
                  <a:rPr lang="en-US" dirty="0"/>
                  <a:t>Average flux: </a:t>
                </a:r>
                <a14:m>
                  <m:oMath xmlns:m="http://schemas.openxmlformats.org/officeDocument/2006/math">
                    <m:r>
                      <a:rPr lang="en-US" b="0" i="1" smtClean="0">
                        <a:latin typeface="Cambria Math" panose="02040503050406030204" pitchFamily="18" charset="0"/>
                      </a:rPr>
                      <m:t>1.11</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10</m:t>
                        </m:r>
                      </m:e>
                      <m:sup>
                        <m:r>
                          <a:rPr lang="en-US" b="0" i="1" smtClean="0">
                            <a:latin typeface="Cambria Math" panose="02040503050406030204" pitchFamily="18" charset="0"/>
                            <a:ea typeface="Cambria Math" panose="02040503050406030204" pitchFamily="18" charset="0"/>
                          </a:rPr>
                          <m:t>6</m:t>
                        </m:r>
                      </m:sup>
                    </m:sSup>
                  </m:oMath>
                </a14:m>
                <a:r>
                  <a:rPr lang="en-US" dirty="0"/>
                  <a:t> n cm</a:t>
                </a:r>
                <a:r>
                  <a:rPr lang="en-US" baseline="30000" dirty="0"/>
                  <a:t>-2 </a:t>
                </a:r>
                <a:r>
                  <a:rPr lang="en-US" dirty="0"/>
                  <a:t>s</a:t>
                </a:r>
                <a:r>
                  <a:rPr lang="en-US" baseline="30000" dirty="0"/>
                  <a:t>-1</a:t>
                </a:r>
              </a:p>
              <a:p>
                <a:pPr>
                  <a:spcBef>
                    <a:spcPts val="1800"/>
                  </a:spcBef>
                </a:pPr>
                <a:r>
                  <a:rPr lang="en-US" dirty="0"/>
                  <a:t>Most of the 25 tests received </a:t>
                </a:r>
                <a14:m>
                  <m:oMath xmlns:m="http://schemas.openxmlformats.org/officeDocument/2006/math">
                    <m:r>
                      <a:rPr lang="en-US" b="0" i="1" smtClean="0">
                        <a:latin typeface="Cambria Math" panose="02040503050406030204" pitchFamily="18" charset="0"/>
                      </a:rPr>
                      <m:t>3</m:t>
                    </m:r>
                    <m:r>
                      <a:rPr lang="en-US" i="1">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10</m:t>
                        </m:r>
                      </m:e>
                      <m:sup>
                        <m:r>
                          <a:rPr lang="en-US" i="1">
                            <a:latin typeface="Cambria Math" panose="02040503050406030204" pitchFamily="18" charset="0"/>
                            <a:ea typeface="Cambria Math" panose="02040503050406030204" pitchFamily="18" charset="0"/>
                          </a:rPr>
                          <m:t>1</m:t>
                        </m:r>
                        <m:r>
                          <a:rPr lang="en-US" b="0" i="1" smtClean="0">
                            <a:latin typeface="Cambria Math" panose="02040503050406030204" pitchFamily="18" charset="0"/>
                            <a:ea typeface="Cambria Math" panose="02040503050406030204" pitchFamily="18" charset="0"/>
                          </a:rPr>
                          <m:t>0</m:t>
                        </m:r>
                      </m:sup>
                    </m:sSup>
                  </m:oMath>
                </a14:m>
                <a:r>
                  <a:rPr lang="en-US" dirty="0"/>
                  <a:t> n cm</a:t>
                </a:r>
                <a:r>
                  <a:rPr lang="en-US" baseline="30000" dirty="0"/>
                  <a:t>-2</a:t>
                </a:r>
                <a:endParaRPr lang="en-US" dirty="0"/>
              </a:p>
            </p:txBody>
          </p:sp>
        </mc:Choice>
        <mc:Fallback>
          <p:sp>
            <p:nvSpPr>
              <p:cNvPr id="9" name="Content Placeholder 2">
                <a:extLst>
                  <a:ext uri="{FF2B5EF4-FFF2-40B4-BE49-F238E27FC236}">
                    <a16:creationId xmlns:a16="http://schemas.microsoft.com/office/drawing/2014/main" id="{4281F03C-B7FB-4972-BCA8-A373D47F3327}"/>
                  </a:ext>
                </a:extLst>
              </p:cNvPr>
              <p:cNvSpPr txBox="1">
                <a:spLocks noRot="1" noChangeAspect="1" noMove="1" noResize="1" noEditPoints="1" noAdjustHandles="1" noChangeArrowheads="1" noChangeShapeType="1" noTextEdit="1"/>
              </p:cNvSpPr>
              <p:nvPr/>
            </p:nvSpPr>
            <p:spPr>
              <a:xfrm>
                <a:off x="495300" y="1257300"/>
                <a:ext cx="11201400" cy="4919663"/>
              </a:xfrm>
              <a:prstGeom prst="rect">
                <a:avLst/>
              </a:prstGeom>
              <a:blipFill>
                <a:blip r:embed="rId4"/>
                <a:stretch>
                  <a:fillRect l="-979" t="-1983"/>
                </a:stretch>
              </a:blipFill>
            </p:spPr>
            <p:txBody>
              <a:bodyPr/>
              <a:lstStyle/>
              <a:p>
                <a:r>
                  <a:rPr lang="en-US">
                    <a:noFill/>
                  </a:rPr>
                  <a:t> </a:t>
                </a:r>
              </a:p>
            </p:txBody>
          </p:sp>
        </mc:Fallback>
      </mc:AlternateContent>
    </p:spTree>
    <p:extLst>
      <p:ext uri="{BB962C8B-B14F-4D97-AF65-F5344CB8AC3E}">
        <p14:creationId xmlns:p14="http://schemas.microsoft.com/office/powerpoint/2010/main" val="508607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FCCB9A-9FB6-453C-84AA-03108DD711E8}"/>
              </a:ext>
            </a:extLst>
          </p:cNvPr>
          <p:cNvSpPr>
            <a:spLocks noGrp="1"/>
          </p:cNvSpPr>
          <p:nvPr>
            <p:ph type="title"/>
          </p:nvPr>
        </p:nvSpPr>
        <p:spPr/>
        <p:txBody>
          <a:bodyPr/>
          <a:lstStyle/>
          <a:p>
            <a:r>
              <a:rPr lang="en-US" dirty="0"/>
              <a:t>Baseline and Full TMR Selections</a:t>
            </a:r>
          </a:p>
        </p:txBody>
      </p:sp>
      <p:sp>
        <p:nvSpPr>
          <p:cNvPr id="3" name="Content Placeholder 2">
            <a:extLst>
              <a:ext uri="{FF2B5EF4-FFF2-40B4-BE49-F238E27FC236}">
                <a16:creationId xmlns:a16="http://schemas.microsoft.com/office/drawing/2014/main" id="{D0B78AF2-977B-4289-A0A7-A260690D7161}"/>
              </a:ext>
            </a:extLst>
          </p:cNvPr>
          <p:cNvSpPr>
            <a:spLocks noGrp="1"/>
          </p:cNvSpPr>
          <p:nvPr>
            <p:ph idx="1"/>
          </p:nvPr>
        </p:nvSpPr>
        <p:spPr/>
        <p:txBody>
          <a:bodyPr>
            <a:normAutofit/>
          </a:bodyPr>
          <a:lstStyle/>
          <a:p>
            <a:r>
              <a:rPr lang="en-US" dirty="0"/>
              <a:t>No TMR (baseline) and full TMR provide reference points</a:t>
            </a:r>
          </a:p>
          <a:p>
            <a:endParaRPr lang="en-US" dirty="0"/>
          </a:p>
          <a:p>
            <a:endParaRPr lang="en-US" dirty="0"/>
          </a:p>
          <a:p>
            <a:endParaRPr lang="en-US" dirty="0"/>
          </a:p>
          <a:p>
            <a:r>
              <a:rPr lang="en-US" dirty="0"/>
              <a:t>Baseline cross section equates to a 3400 years mean time to failure (MTTF) in New York City reference neutron flux (13 n cm</a:t>
            </a:r>
            <a:r>
              <a:rPr lang="en-US" baseline="30000" dirty="0"/>
              <a:t>-2</a:t>
            </a:r>
            <a:r>
              <a:rPr lang="en-US" dirty="0"/>
              <a:t> h</a:t>
            </a:r>
            <a:r>
              <a:rPr lang="en-US" baseline="30000" dirty="0"/>
              <a:t>-1</a:t>
            </a:r>
            <a:r>
              <a:rPr lang="en-US" dirty="0"/>
              <a:t>)</a:t>
            </a:r>
          </a:p>
          <a:p>
            <a:endParaRPr lang="en-US" dirty="0"/>
          </a:p>
          <a:p>
            <a:pPr>
              <a:tabLst>
                <a:tab pos="9372600" algn="l"/>
              </a:tabLst>
            </a:pPr>
            <a:r>
              <a:rPr lang="en-US" dirty="0"/>
              <a:t>Full TMR benefit – percentage of reduction:</a:t>
            </a:r>
          </a:p>
          <a:p>
            <a:pPr lvl="1">
              <a:tabLst>
                <a:tab pos="9372600" algn="l"/>
              </a:tabLst>
            </a:pPr>
            <a:r>
              <a:rPr lang="en-US" dirty="0"/>
              <a:t>Neutron cross section: 99.1±0.8%</a:t>
            </a:r>
          </a:p>
          <a:p>
            <a:pPr lvl="1">
              <a:tabLst>
                <a:tab pos="9372600" algn="l"/>
              </a:tabLst>
            </a:pPr>
            <a:r>
              <a:rPr lang="en-US" dirty="0"/>
              <a:t>Fault injection (FI) sensitivity: 99.83±0.06%</a:t>
            </a:r>
          </a:p>
        </p:txBody>
      </p:sp>
      <mc:AlternateContent xmlns:mc="http://schemas.openxmlformats.org/markup-compatibility/2006" xmlns:a14="http://schemas.microsoft.com/office/drawing/2010/main">
        <mc:Choice Requires="a14">
          <p:graphicFrame>
            <p:nvGraphicFramePr>
              <p:cNvPr id="4" name="Table 4">
                <a:extLst>
                  <a:ext uri="{FF2B5EF4-FFF2-40B4-BE49-F238E27FC236}">
                    <a16:creationId xmlns:a16="http://schemas.microsoft.com/office/drawing/2014/main" id="{04423A04-F437-48C7-B617-3CA7543FCE30}"/>
                  </a:ext>
                </a:extLst>
              </p:cNvPr>
              <p:cNvGraphicFramePr>
                <a:graphicFrameLocks noGrp="1"/>
              </p:cNvGraphicFramePr>
              <p:nvPr>
                <p:extLst>
                  <p:ext uri="{D42A27DB-BD31-4B8C-83A1-F6EECF244321}">
                    <p14:modId xmlns:p14="http://schemas.microsoft.com/office/powerpoint/2010/main" val="1428907363"/>
                  </p:ext>
                </p:extLst>
              </p:nvPr>
            </p:nvGraphicFramePr>
            <p:xfrm>
              <a:off x="495300" y="1844040"/>
              <a:ext cx="11201400" cy="1280160"/>
            </p:xfrm>
            <a:graphic>
              <a:graphicData uri="http://schemas.openxmlformats.org/drawingml/2006/table">
                <a:tbl>
                  <a:tblPr firstRow="1" bandRow="1">
                    <a:tableStyleId>{5C22544A-7EE6-4342-B048-85BDC9FD1C3A}</a:tableStyleId>
                  </a:tblPr>
                  <a:tblGrid>
                    <a:gridCol w="3009900">
                      <a:extLst>
                        <a:ext uri="{9D8B030D-6E8A-4147-A177-3AD203B41FA5}">
                          <a16:colId xmlns:a16="http://schemas.microsoft.com/office/drawing/2014/main" val="904114356"/>
                        </a:ext>
                      </a:extLst>
                    </a:gridCol>
                    <a:gridCol w="4038600">
                      <a:extLst>
                        <a:ext uri="{9D8B030D-6E8A-4147-A177-3AD203B41FA5}">
                          <a16:colId xmlns:a16="http://schemas.microsoft.com/office/drawing/2014/main" val="28950232"/>
                        </a:ext>
                      </a:extLst>
                    </a:gridCol>
                    <a:gridCol w="4152900">
                      <a:extLst>
                        <a:ext uri="{9D8B030D-6E8A-4147-A177-3AD203B41FA5}">
                          <a16:colId xmlns:a16="http://schemas.microsoft.com/office/drawing/2014/main" val="298312265"/>
                        </a:ext>
                      </a:extLst>
                    </a:gridCol>
                  </a:tblGrid>
                  <a:tr h="370840">
                    <a:tc>
                      <a:txBody>
                        <a:bodyPr/>
                        <a:lstStyle/>
                        <a:p>
                          <a:pPr algn="ctr"/>
                          <a:r>
                            <a:rPr lang="en-US" sz="2200" dirty="0"/>
                            <a:t>Design Version</a:t>
                          </a:r>
                        </a:p>
                      </a:txBody>
                      <a:tcPr/>
                    </a:tc>
                    <a:tc>
                      <a:txBody>
                        <a:bodyPr/>
                        <a:lstStyle/>
                        <a:p>
                          <a:pPr algn="ctr"/>
                          <a:r>
                            <a:rPr lang="en-US" sz="2200" dirty="0"/>
                            <a:t>Neutron Cross Section (cm</a:t>
                          </a:r>
                          <a:r>
                            <a:rPr lang="en-US" sz="2200" baseline="30000" dirty="0"/>
                            <a:t>2</a:t>
                          </a:r>
                          <a:r>
                            <a:rPr lang="en-US" sz="2200" dirty="0"/>
                            <a:t>)</a:t>
                          </a:r>
                        </a:p>
                      </a:txBody>
                      <a:tcPr/>
                    </a:tc>
                    <a:tc>
                      <a:txBody>
                        <a:bodyPr/>
                        <a:lstStyle/>
                        <a:p>
                          <a:pPr algn="ctr"/>
                          <a:r>
                            <a:rPr lang="en-US" sz="2200" dirty="0"/>
                            <a:t>Fault Injection Sensitivity (%)</a:t>
                          </a:r>
                        </a:p>
                      </a:txBody>
                      <a:tcPr/>
                    </a:tc>
                    <a:extLst>
                      <a:ext uri="{0D108BD9-81ED-4DB2-BD59-A6C34878D82A}">
                        <a16:rowId xmlns:a16="http://schemas.microsoft.com/office/drawing/2014/main" val="7497378"/>
                      </a:ext>
                    </a:extLst>
                  </a:tr>
                  <a:tr h="370840">
                    <a:tc>
                      <a:txBody>
                        <a:bodyPr/>
                        <a:lstStyle/>
                        <a:p>
                          <a:r>
                            <a:rPr lang="en-US" sz="2200" dirty="0"/>
                            <a:t>Baseline</a:t>
                          </a:r>
                        </a:p>
                      </a:txBody>
                      <a:tcPr/>
                    </a:tc>
                    <a:tc>
                      <a:txBody>
                        <a:bodyPr/>
                        <a:lstStyle/>
                        <a:p>
                          <a:pPr/>
                          <a14:m>
                            <m:oMathPara xmlns:m="http://schemas.openxmlformats.org/officeDocument/2006/math">
                              <m:oMathParaPr>
                                <m:jc m:val="centerGroup"/>
                              </m:oMathParaPr>
                              <m:oMath xmlns:m="http://schemas.openxmlformats.org/officeDocument/2006/math">
                                <m:r>
                                  <a:rPr lang="en-US" sz="2200" b="0" i="1" smtClean="0">
                                    <a:latin typeface="Cambria Math" panose="02040503050406030204" pitchFamily="18" charset="0"/>
                                  </a:rPr>
                                  <m:t>2.6</m:t>
                                </m:r>
                                <m:r>
                                  <a:rPr lang="en-US" sz="2200" b="0" i="1" smtClean="0">
                                    <a:latin typeface="Cambria Math" panose="02040503050406030204" pitchFamily="18" charset="0"/>
                                    <a:ea typeface="Cambria Math" panose="02040503050406030204" pitchFamily="18" charset="0"/>
                                  </a:rPr>
                                  <m:t>±0.3×</m:t>
                                </m:r>
                                <m:sSup>
                                  <m:sSupPr>
                                    <m:ctrlPr>
                                      <a:rPr lang="en-US" sz="2200" b="0" i="1" smtClean="0">
                                        <a:latin typeface="Cambria Math" panose="02040503050406030204" pitchFamily="18" charset="0"/>
                                        <a:ea typeface="Cambria Math" panose="02040503050406030204" pitchFamily="18" charset="0"/>
                                      </a:rPr>
                                    </m:ctrlPr>
                                  </m:sSupPr>
                                  <m:e>
                                    <m:r>
                                      <a:rPr lang="en-US" sz="2200" b="0" i="1" smtClean="0">
                                        <a:latin typeface="Cambria Math" panose="02040503050406030204" pitchFamily="18" charset="0"/>
                                        <a:ea typeface="Cambria Math" panose="02040503050406030204" pitchFamily="18" charset="0"/>
                                      </a:rPr>
                                      <m:t>10</m:t>
                                    </m:r>
                                  </m:e>
                                  <m:sup>
                                    <m:r>
                                      <a:rPr lang="en-US" sz="2200" b="0" i="1" smtClean="0">
                                        <a:latin typeface="Cambria Math" panose="02040503050406030204" pitchFamily="18" charset="0"/>
                                        <a:ea typeface="Cambria Math" panose="02040503050406030204" pitchFamily="18" charset="0"/>
                                      </a:rPr>
                                      <m:t>−9</m:t>
                                    </m:r>
                                  </m:sup>
                                </m:sSup>
                                <m:r>
                                  <a:rPr lang="en-US" sz="2200" b="0" i="1" smtClean="0">
                                    <a:latin typeface="Cambria Math" panose="02040503050406030204" pitchFamily="18" charset="0"/>
                                    <a:ea typeface="Cambria Math" panose="02040503050406030204" pitchFamily="18" charset="0"/>
                                  </a:rPr>
                                  <m:t>  </m:t>
                                </m:r>
                              </m:oMath>
                            </m:oMathPara>
                          </a14:m>
                          <a:endParaRPr lang="en-US" sz="2200" dirty="0"/>
                        </a:p>
                      </a:txBody>
                      <a:tcPr/>
                    </a:tc>
                    <a:tc>
                      <a:txBody>
                        <a:bodyPr/>
                        <a:lstStyle/>
                        <a:p>
                          <a:pPr/>
                          <a14:m>
                            <m:oMathPara xmlns:m="http://schemas.openxmlformats.org/officeDocument/2006/math">
                              <m:oMathParaPr>
                                <m:jc m:val="centerGroup"/>
                              </m:oMathParaPr>
                              <m:oMath xmlns:m="http://schemas.openxmlformats.org/officeDocument/2006/math">
                                <m:r>
                                  <a:rPr lang="en-US" sz="2200" b="0" i="1" smtClean="0">
                                    <a:latin typeface="Cambria Math" panose="02040503050406030204" pitchFamily="18" charset="0"/>
                                  </a:rPr>
                                  <m:t>1.34</m:t>
                                </m:r>
                                <m:r>
                                  <a:rPr lang="en-US" sz="2200" b="0" i="1" smtClean="0">
                                    <a:latin typeface="Cambria Math" panose="02040503050406030204" pitchFamily="18" charset="0"/>
                                    <a:ea typeface="Cambria Math" panose="02040503050406030204" pitchFamily="18" charset="0"/>
                                  </a:rPr>
                                  <m:t>±0.02</m:t>
                                </m:r>
                              </m:oMath>
                            </m:oMathPara>
                          </a14:m>
                          <a:endParaRPr lang="en-US" sz="2200" dirty="0"/>
                        </a:p>
                      </a:txBody>
                      <a:tcPr/>
                    </a:tc>
                    <a:extLst>
                      <a:ext uri="{0D108BD9-81ED-4DB2-BD59-A6C34878D82A}">
                        <a16:rowId xmlns:a16="http://schemas.microsoft.com/office/drawing/2014/main" val="2542846195"/>
                      </a:ext>
                    </a:extLst>
                  </a:tr>
                  <a:tr h="370840">
                    <a:tc>
                      <a:txBody>
                        <a:bodyPr/>
                        <a:lstStyle/>
                        <a:p>
                          <a:r>
                            <a:rPr lang="en-US" sz="2200" dirty="0"/>
                            <a:t>Full TMR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en-US" sz="2200" b="0" i="1" smtClean="0">
                                    <a:latin typeface="Cambria Math" panose="02040503050406030204" pitchFamily="18" charset="0"/>
                                    <a:ea typeface="+mn-ea"/>
                                  </a:rPr>
                                  <m:t>2.0</m:t>
                                </m:r>
                                <m:r>
                                  <a:rPr lang="en-US" sz="2200" b="0" i="1" smtClean="0">
                                    <a:latin typeface="Cambria Math" panose="02040503050406030204" pitchFamily="18" charset="0"/>
                                    <a:ea typeface="Cambria Math" panose="02040503050406030204" pitchFamily="18" charset="0"/>
                                  </a:rPr>
                                  <m:t>±0.8×</m:t>
                                </m:r>
                                <m:sSup>
                                  <m:sSupPr>
                                    <m:ctrlPr>
                                      <a:rPr lang="en-US" sz="2200" b="0" i="1" smtClean="0">
                                        <a:latin typeface="Cambria Math" panose="02040503050406030204" pitchFamily="18" charset="0"/>
                                        <a:ea typeface="Cambria Math" panose="02040503050406030204" pitchFamily="18" charset="0"/>
                                      </a:rPr>
                                    </m:ctrlPr>
                                  </m:sSupPr>
                                  <m:e>
                                    <m:r>
                                      <a:rPr lang="en-US" sz="2200" b="0" i="1" smtClean="0">
                                        <a:latin typeface="Cambria Math" panose="02040503050406030204" pitchFamily="18" charset="0"/>
                                        <a:ea typeface="Cambria Math" panose="02040503050406030204" pitchFamily="18" charset="0"/>
                                      </a:rPr>
                                      <m:t>10</m:t>
                                    </m:r>
                                  </m:e>
                                  <m:sup>
                                    <m:r>
                                      <a:rPr lang="en-US" sz="2200" b="0" i="1" smtClean="0">
                                        <a:latin typeface="Cambria Math" panose="02040503050406030204" pitchFamily="18" charset="0"/>
                                        <a:ea typeface="Cambria Math" panose="02040503050406030204" pitchFamily="18" charset="0"/>
                                      </a:rPr>
                                      <m:t>−11</m:t>
                                    </m:r>
                                  </m:sup>
                                </m:sSup>
                              </m:oMath>
                            </m:oMathPara>
                          </a14:m>
                          <a:endParaRPr lang="en-US" sz="2200" dirty="0"/>
                        </a:p>
                      </a:txBody>
                      <a:tcPr/>
                    </a:tc>
                    <a:tc>
                      <a:txBody>
                        <a:bodyPr/>
                        <a:lstStyle/>
                        <a:p>
                          <a:pPr/>
                          <a14:m>
                            <m:oMathPara xmlns:m="http://schemas.openxmlformats.org/officeDocument/2006/math">
                              <m:oMathParaPr>
                                <m:jc m:val="centerGroup"/>
                              </m:oMathParaPr>
                              <m:oMath xmlns:m="http://schemas.openxmlformats.org/officeDocument/2006/math">
                                <m:r>
                                  <a:rPr lang="en-US" sz="2200" b="0" i="1" smtClean="0">
                                    <a:latin typeface="Cambria Math" panose="02040503050406030204" pitchFamily="18" charset="0"/>
                                  </a:rPr>
                                  <m:t>0.002</m:t>
                                </m:r>
                                <m:r>
                                  <a:rPr lang="en-US" sz="2200" b="0" i="1" smtClean="0">
                                    <a:latin typeface="Cambria Math" panose="02040503050406030204" pitchFamily="18" charset="0"/>
                                    <a:ea typeface="Cambria Math" panose="02040503050406030204" pitchFamily="18" charset="0"/>
                                  </a:rPr>
                                  <m:t>±0.001</m:t>
                                </m:r>
                              </m:oMath>
                            </m:oMathPara>
                          </a14:m>
                          <a:endParaRPr lang="en-US" sz="2200" dirty="0"/>
                        </a:p>
                      </a:txBody>
                      <a:tcPr/>
                    </a:tc>
                    <a:extLst>
                      <a:ext uri="{0D108BD9-81ED-4DB2-BD59-A6C34878D82A}">
                        <a16:rowId xmlns:a16="http://schemas.microsoft.com/office/drawing/2014/main" val="1522595412"/>
                      </a:ext>
                    </a:extLst>
                  </a:tr>
                </a:tbl>
              </a:graphicData>
            </a:graphic>
          </p:graphicFrame>
        </mc:Choice>
        <mc:Fallback xmlns="">
          <p:graphicFrame>
            <p:nvGraphicFramePr>
              <p:cNvPr id="4" name="Table 4">
                <a:extLst>
                  <a:ext uri="{FF2B5EF4-FFF2-40B4-BE49-F238E27FC236}">
                    <a16:creationId xmlns:a16="http://schemas.microsoft.com/office/drawing/2014/main" id="{04423A04-F437-48C7-B617-3CA7543FCE30}"/>
                  </a:ext>
                </a:extLst>
              </p:cNvPr>
              <p:cNvGraphicFramePr>
                <a:graphicFrameLocks noGrp="1"/>
              </p:cNvGraphicFramePr>
              <p:nvPr>
                <p:extLst>
                  <p:ext uri="{D42A27DB-BD31-4B8C-83A1-F6EECF244321}">
                    <p14:modId xmlns:p14="http://schemas.microsoft.com/office/powerpoint/2010/main" val="1428907363"/>
                  </p:ext>
                </p:extLst>
              </p:nvPr>
            </p:nvGraphicFramePr>
            <p:xfrm>
              <a:off x="495300" y="1844040"/>
              <a:ext cx="11201400" cy="1280160"/>
            </p:xfrm>
            <a:graphic>
              <a:graphicData uri="http://schemas.openxmlformats.org/drawingml/2006/table">
                <a:tbl>
                  <a:tblPr firstRow="1" bandRow="1">
                    <a:tableStyleId>{5C22544A-7EE6-4342-B048-85BDC9FD1C3A}</a:tableStyleId>
                  </a:tblPr>
                  <a:tblGrid>
                    <a:gridCol w="3009900">
                      <a:extLst>
                        <a:ext uri="{9D8B030D-6E8A-4147-A177-3AD203B41FA5}">
                          <a16:colId xmlns:a16="http://schemas.microsoft.com/office/drawing/2014/main" val="904114356"/>
                        </a:ext>
                      </a:extLst>
                    </a:gridCol>
                    <a:gridCol w="4038600">
                      <a:extLst>
                        <a:ext uri="{9D8B030D-6E8A-4147-A177-3AD203B41FA5}">
                          <a16:colId xmlns:a16="http://schemas.microsoft.com/office/drawing/2014/main" val="28950232"/>
                        </a:ext>
                      </a:extLst>
                    </a:gridCol>
                    <a:gridCol w="4152900">
                      <a:extLst>
                        <a:ext uri="{9D8B030D-6E8A-4147-A177-3AD203B41FA5}">
                          <a16:colId xmlns:a16="http://schemas.microsoft.com/office/drawing/2014/main" val="298312265"/>
                        </a:ext>
                      </a:extLst>
                    </a:gridCol>
                  </a:tblGrid>
                  <a:tr h="426720">
                    <a:tc>
                      <a:txBody>
                        <a:bodyPr/>
                        <a:lstStyle/>
                        <a:p>
                          <a:pPr algn="ctr"/>
                          <a:r>
                            <a:rPr lang="en-US" sz="2200" dirty="0"/>
                            <a:t>Design Version</a:t>
                          </a:r>
                        </a:p>
                      </a:txBody>
                      <a:tcPr/>
                    </a:tc>
                    <a:tc>
                      <a:txBody>
                        <a:bodyPr/>
                        <a:lstStyle/>
                        <a:p>
                          <a:pPr algn="ctr"/>
                          <a:r>
                            <a:rPr lang="en-US" sz="2200" dirty="0"/>
                            <a:t>Neutron Cross Section (cm</a:t>
                          </a:r>
                          <a:r>
                            <a:rPr lang="en-US" sz="2200" baseline="30000" dirty="0"/>
                            <a:t>2</a:t>
                          </a:r>
                          <a:r>
                            <a:rPr lang="en-US" sz="2200" dirty="0"/>
                            <a:t>)</a:t>
                          </a:r>
                        </a:p>
                      </a:txBody>
                      <a:tcPr/>
                    </a:tc>
                    <a:tc>
                      <a:txBody>
                        <a:bodyPr/>
                        <a:lstStyle/>
                        <a:p>
                          <a:pPr algn="ctr"/>
                          <a:r>
                            <a:rPr lang="en-US" sz="2200" dirty="0"/>
                            <a:t>Fault Injection Sensitivity (%)</a:t>
                          </a:r>
                        </a:p>
                      </a:txBody>
                      <a:tcPr/>
                    </a:tc>
                    <a:extLst>
                      <a:ext uri="{0D108BD9-81ED-4DB2-BD59-A6C34878D82A}">
                        <a16:rowId xmlns:a16="http://schemas.microsoft.com/office/drawing/2014/main" val="7497378"/>
                      </a:ext>
                    </a:extLst>
                  </a:tr>
                  <a:tr h="426720">
                    <a:tc>
                      <a:txBody>
                        <a:bodyPr/>
                        <a:lstStyle/>
                        <a:p>
                          <a:r>
                            <a:rPr lang="en-US" sz="2200" dirty="0"/>
                            <a:t>Baseline</a:t>
                          </a:r>
                        </a:p>
                      </a:txBody>
                      <a:tcPr/>
                    </a:tc>
                    <a:tc>
                      <a:txBody>
                        <a:bodyPr/>
                        <a:lstStyle/>
                        <a:p>
                          <a:endParaRPr lang="en-US"/>
                        </a:p>
                      </a:txBody>
                      <a:tcPr>
                        <a:blipFill>
                          <a:blip r:embed="rId3"/>
                          <a:stretch>
                            <a:fillRect l="-74661" t="-107042" r="-103318" b="-126761"/>
                          </a:stretch>
                        </a:blipFill>
                      </a:tcPr>
                    </a:tc>
                    <a:tc>
                      <a:txBody>
                        <a:bodyPr/>
                        <a:lstStyle/>
                        <a:p>
                          <a:endParaRPr lang="en-US"/>
                        </a:p>
                      </a:txBody>
                      <a:tcPr>
                        <a:blipFill>
                          <a:blip r:embed="rId3"/>
                          <a:stretch>
                            <a:fillRect l="-170044" t="-107042" r="-587" b="-126761"/>
                          </a:stretch>
                        </a:blipFill>
                      </a:tcPr>
                    </a:tc>
                    <a:extLst>
                      <a:ext uri="{0D108BD9-81ED-4DB2-BD59-A6C34878D82A}">
                        <a16:rowId xmlns:a16="http://schemas.microsoft.com/office/drawing/2014/main" val="2542846195"/>
                      </a:ext>
                    </a:extLst>
                  </a:tr>
                  <a:tr h="426720">
                    <a:tc>
                      <a:txBody>
                        <a:bodyPr/>
                        <a:lstStyle/>
                        <a:p>
                          <a:r>
                            <a:rPr lang="en-US" sz="2200" dirty="0"/>
                            <a:t>Full TMR</a:t>
                          </a:r>
                        </a:p>
                      </a:txBody>
                      <a:tcPr/>
                    </a:tc>
                    <a:tc>
                      <a:txBody>
                        <a:bodyPr/>
                        <a:lstStyle/>
                        <a:p>
                          <a:endParaRPr lang="en-US"/>
                        </a:p>
                      </a:txBody>
                      <a:tcPr>
                        <a:blipFill>
                          <a:blip r:embed="rId3"/>
                          <a:stretch>
                            <a:fillRect l="-74661" t="-210000" r="-103318" b="-28571"/>
                          </a:stretch>
                        </a:blipFill>
                      </a:tcPr>
                    </a:tc>
                    <a:tc>
                      <a:txBody>
                        <a:bodyPr/>
                        <a:lstStyle/>
                        <a:p>
                          <a:endParaRPr lang="en-US"/>
                        </a:p>
                      </a:txBody>
                      <a:tcPr>
                        <a:blipFill>
                          <a:blip r:embed="rId3"/>
                          <a:stretch>
                            <a:fillRect l="-170044" t="-210000" r="-587" b="-28571"/>
                          </a:stretch>
                        </a:blipFill>
                      </a:tcPr>
                    </a:tc>
                    <a:extLst>
                      <a:ext uri="{0D108BD9-81ED-4DB2-BD59-A6C34878D82A}">
                        <a16:rowId xmlns:a16="http://schemas.microsoft.com/office/drawing/2014/main" val="1522595412"/>
                      </a:ext>
                    </a:extLst>
                  </a:tr>
                </a:tbl>
              </a:graphicData>
            </a:graphic>
          </p:graphicFrame>
        </mc:Fallback>
      </mc:AlternateContent>
      <p:sp>
        <p:nvSpPr>
          <p:cNvPr id="5" name="TextBox 4">
            <a:extLst>
              <a:ext uri="{FF2B5EF4-FFF2-40B4-BE49-F238E27FC236}">
                <a16:creationId xmlns:a16="http://schemas.microsoft.com/office/drawing/2014/main" id="{5CF1E650-3B1F-4B20-AAB3-3D1E00B63AA2}"/>
              </a:ext>
            </a:extLst>
          </p:cNvPr>
          <p:cNvSpPr txBox="1"/>
          <p:nvPr/>
        </p:nvSpPr>
        <p:spPr>
          <a:xfrm>
            <a:off x="7039884" y="4681716"/>
            <a:ext cx="5152116" cy="1261884"/>
          </a:xfrm>
          <a:prstGeom prst="rect">
            <a:avLst/>
          </a:prstGeom>
          <a:noFill/>
        </p:spPr>
        <p:txBody>
          <a:bodyPr wrap="none" rtlCol="0">
            <a:spAutoFit/>
          </a:bodyPr>
          <a:lstStyle/>
          <a:p>
            <a:pPr marL="225425"/>
            <a:r>
              <a:rPr lang="en-US" sz="2800" dirty="0"/>
              <a:t>Ratio of Improvement:</a:t>
            </a:r>
          </a:p>
          <a:p>
            <a:pPr marL="688975" lvl="1" indent="-225425">
              <a:buFont typeface="Arial" panose="020B0604020202020204" pitchFamily="34" charset="0"/>
              <a:buChar char="•"/>
            </a:pPr>
            <a:r>
              <a:rPr lang="en-US" sz="2400" dirty="0"/>
              <a:t>Neutron: 110× (60×, 600×)</a:t>
            </a:r>
          </a:p>
          <a:p>
            <a:pPr marL="688975" lvl="1" indent="-231775">
              <a:buFont typeface="Arial" panose="020B0604020202020204" pitchFamily="34" charset="0"/>
              <a:buChar char="•"/>
            </a:pPr>
            <a:r>
              <a:rPr lang="en-US" sz="2400" dirty="0"/>
              <a:t>Fault Injection: 590× (430×, 900×)</a:t>
            </a:r>
          </a:p>
        </p:txBody>
      </p:sp>
      <p:sp>
        <p:nvSpPr>
          <p:cNvPr id="6" name="Slide Number Placeholder 5">
            <a:extLst>
              <a:ext uri="{FF2B5EF4-FFF2-40B4-BE49-F238E27FC236}">
                <a16:creationId xmlns:a16="http://schemas.microsoft.com/office/drawing/2014/main" id="{2D3D39F4-0970-4037-A1D4-9FF80141D029}"/>
              </a:ext>
            </a:extLst>
          </p:cNvPr>
          <p:cNvSpPr>
            <a:spLocks noGrp="1"/>
          </p:cNvSpPr>
          <p:nvPr>
            <p:ph type="sldNum" sz="quarter" idx="12"/>
          </p:nvPr>
        </p:nvSpPr>
        <p:spPr/>
        <p:txBody>
          <a:bodyPr/>
          <a:lstStyle/>
          <a:p>
            <a:fld id="{330EA680-D336-4FF7-8B7A-9848BB0A1C32}" type="slidenum">
              <a:rPr lang="en-US" smtClean="0"/>
              <a:t>14</a:t>
            </a:fld>
            <a:endParaRPr lang="en-US"/>
          </a:p>
        </p:txBody>
      </p:sp>
    </p:spTree>
    <p:extLst>
      <p:ext uri="{BB962C8B-B14F-4D97-AF65-F5344CB8AC3E}">
        <p14:creationId xmlns:p14="http://schemas.microsoft.com/office/powerpoint/2010/main" val="1406014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0" name="Group 329">
            <a:extLst>
              <a:ext uri="{FF2B5EF4-FFF2-40B4-BE49-F238E27FC236}">
                <a16:creationId xmlns:a16="http://schemas.microsoft.com/office/drawing/2014/main" id="{94E9495C-932E-438D-A283-6B9BFFD0F90D}"/>
              </a:ext>
            </a:extLst>
          </p:cNvPr>
          <p:cNvGrpSpPr/>
          <p:nvPr/>
        </p:nvGrpSpPr>
        <p:grpSpPr>
          <a:xfrm>
            <a:off x="2385085" y="4305300"/>
            <a:ext cx="1617826" cy="1589550"/>
            <a:chOff x="2385085" y="4264958"/>
            <a:chExt cx="1617826" cy="1589550"/>
          </a:xfrm>
        </p:grpSpPr>
        <p:grpSp>
          <p:nvGrpSpPr>
            <p:cNvPr id="325" name="Graphic 320" descr="Supply And Demand">
              <a:extLst>
                <a:ext uri="{FF2B5EF4-FFF2-40B4-BE49-F238E27FC236}">
                  <a16:creationId xmlns:a16="http://schemas.microsoft.com/office/drawing/2014/main" id="{A1381BDE-5968-444B-AC23-8AE2D16EEF24}"/>
                </a:ext>
              </a:extLst>
            </p:cNvPr>
            <p:cNvGrpSpPr/>
            <p:nvPr/>
          </p:nvGrpSpPr>
          <p:grpSpPr>
            <a:xfrm>
              <a:off x="2667000" y="4264958"/>
              <a:ext cx="1335911" cy="1335742"/>
              <a:chOff x="2475928" y="4335108"/>
              <a:chExt cx="1362124" cy="1361952"/>
            </a:xfrm>
            <a:solidFill>
              <a:srgbClr val="000000"/>
            </a:solidFill>
          </p:grpSpPr>
          <p:sp>
            <p:nvSpPr>
              <p:cNvPr id="326" name="Freeform: Shape 325">
                <a:extLst>
                  <a:ext uri="{FF2B5EF4-FFF2-40B4-BE49-F238E27FC236}">
                    <a16:creationId xmlns:a16="http://schemas.microsoft.com/office/drawing/2014/main" id="{AD853E46-EA8D-43C3-820E-0FBF68C0DB24}"/>
                  </a:ext>
                </a:extLst>
              </p:cNvPr>
              <p:cNvSpPr/>
              <p:nvPr/>
            </p:nvSpPr>
            <p:spPr>
              <a:xfrm>
                <a:off x="2475928" y="4335108"/>
                <a:ext cx="1362124" cy="1361952"/>
              </a:xfrm>
              <a:custGeom>
                <a:avLst/>
                <a:gdLst>
                  <a:gd name="connsiteX0" fmla="*/ 1193217 w 1362124"/>
                  <a:gd name="connsiteY0" fmla="*/ 1096897 h 1361952"/>
                  <a:gd name="connsiteX1" fmla="*/ 1295414 w 1362124"/>
                  <a:gd name="connsiteY1" fmla="*/ 1199884 h 1361952"/>
                  <a:gd name="connsiteX2" fmla="*/ 1295412 w 1362124"/>
                  <a:gd name="connsiteY2" fmla="*/ 1200127 h 1361952"/>
                  <a:gd name="connsiteX3" fmla="*/ 1295293 w 1362124"/>
                  <a:gd name="connsiteY3" fmla="*/ 1200176 h 1361952"/>
                  <a:gd name="connsiteX4" fmla="*/ 161965 w 1362124"/>
                  <a:gd name="connsiteY4" fmla="*/ 1200176 h 1361952"/>
                  <a:gd name="connsiteX5" fmla="*/ 161965 w 1362124"/>
                  <a:gd name="connsiteY5" fmla="*/ 66384 h 1361952"/>
                  <a:gd name="connsiteX6" fmla="*/ 162139 w 1362124"/>
                  <a:gd name="connsiteY6" fmla="*/ 66214 h 1361952"/>
                  <a:gd name="connsiteX7" fmla="*/ 162258 w 1362124"/>
                  <a:gd name="connsiteY7" fmla="*/ 66264 h 1361952"/>
                  <a:gd name="connsiteX8" fmla="*/ 265091 w 1362124"/>
                  <a:gd name="connsiteY8" fmla="*/ 169097 h 1361952"/>
                  <a:gd name="connsiteX9" fmla="*/ 289390 w 1362124"/>
                  <a:gd name="connsiteY9" fmla="*/ 144798 h 1361952"/>
                  <a:gd name="connsiteX10" fmla="*/ 144609 w 1362124"/>
                  <a:gd name="connsiteY10" fmla="*/ 0 h 1361952"/>
                  <a:gd name="connsiteX11" fmla="*/ 0 w 1362124"/>
                  <a:gd name="connsiteY11" fmla="*/ 144609 h 1361952"/>
                  <a:gd name="connsiteX12" fmla="*/ 24299 w 1362124"/>
                  <a:gd name="connsiteY12" fmla="*/ 168925 h 1361952"/>
                  <a:gd name="connsiteX13" fmla="*/ 127287 w 1362124"/>
                  <a:gd name="connsiteY13" fmla="*/ 65989 h 1361952"/>
                  <a:gd name="connsiteX14" fmla="*/ 127553 w 1362124"/>
                  <a:gd name="connsiteY14" fmla="*/ 66011 h 1361952"/>
                  <a:gd name="connsiteX15" fmla="*/ 127596 w 1362124"/>
                  <a:gd name="connsiteY15" fmla="*/ 66109 h 1361952"/>
                  <a:gd name="connsiteX16" fmla="*/ 127596 w 1362124"/>
                  <a:gd name="connsiteY16" fmla="*/ 1234546 h 1361952"/>
                  <a:gd name="connsiteX17" fmla="*/ 1295225 w 1362124"/>
                  <a:gd name="connsiteY17" fmla="*/ 1234546 h 1361952"/>
                  <a:gd name="connsiteX18" fmla="*/ 1295395 w 1362124"/>
                  <a:gd name="connsiteY18" fmla="*/ 1234719 h 1361952"/>
                  <a:gd name="connsiteX19" fmla="*/ 1295345 w 1362124"/>
                  <a:gd name="connsiteY19" fmla="*/ 1234838 h 1361952"/>
                  <a:gd name="connsiteX20" fmla="*/ 1193062 w 1362124"/>
                  <a:gd name="connsiteY20" fmla="*/ 1337654 h 1361952"/>
                  <a:gd name="connsiteX21" fmla="*/ 1217361 w 1362124"/>
                  <a:gd name="connsiteY21" fmla="*/ 1361953 h 1361952"/>
                  <a:gd name="connsiteX22" fmla="*/ 1362125 w 1362124"/>
                  <a:gd name="connsiteY22" fmla="*/ 1217172 h 1361952"/>
                  <a:gd name="connsiteX23" fmla="*/ 1217516 w 1362124"/>
                  <a:gd name="connsiteY23" fmla="*/ 1072563 h 136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362124" h="1361952">
                    <a:moveTo>
                      <a:pt x="1193217" y="1096897"/>
                    </a:moveTo>
                    <a:lnTo>
                      <a:pt x="1295414" y="1199884"/>
                    </a:lnTo>
                    <a:cubicBezTo>
                      <a:pt x="1295481" y="1199951"/>
                      <a:pt x="1295479" y="1200061"/>
                      <a:pt x="1295412" y="1200127"/>
                    </a:cubicBezTo>
                    <a:cubicBezTo>
                      <a:pt x="1295379" y="1200158"/>
                      <a:pt x="1295338" y="1200176"/>
                      <a:pt x="1295293" y="1200176"/>
                    </a:cubicBezTo>
                    <a:lnTo>
                      <a:pt x="161965" y="1200176"/>
                    </a:lnTo>
                    <a:lnTo>
                      <a:pt x="161965" y="66384"/>
                    </a:lnTo>
                    <a:cubicBezTo>
                      <a:pt x="161967" y="66290"/>
                      <a:pt x="162044" y="66214"/>
                      <a:pt x="162139" y="66214"/>
                    </a:cubicBezTo>
                    <a:cubicBezTo>
                      <a:pt x="162184" y="66216"/>
                      <a:pt x="162227" y="66233"/>
                      <a:pt x="162258" y="66264"/>
                    </a:cubicBezTo>
                    <a:lnTo>
                      <a:pt x="265091" y="169097"/>
                    </a:lnTo>
                    <a:lnTo>
                      <a:pt x="289390" y="144798"/>
                    </a:lnTo>
                    <a:lnTo>
                      <a:pt x="144609" y="0"/>
                    </a:lnTo>
                    <a:lnTo>
                      <a:pt x="0" y="144609"/>
                    </a:lnTo>
                    <a:lnTo>
                      <a:pt x="24299" y="168925"/>
                    </a:lnTo>
                    <a:lnTo>
                      <a:pt x="127287" y="65989"/>
                    </a:lnTo>
                    <a:cubicBezTo>
                      <a:pt x="127366" y="65922"/>
                      <a:pt x="127486" y="65932"/>
                      <a:pt x="127553" y="66011"/>
                    </a:cubicBezTo>
                    <a:cubicBezTo>
                      <a:pt x="127577" y="66039"/>
                      <a:pt x="127591" y="66073"/>
                      <a:pt x="127596" y="66109"/>
                    </a:cubicBezTo>
                    <a:lnTo>
                      <a:pt x="127596" y="1234546"/>
                    </a:lnTo>
                    <a:lnTo>
                      <a:pt x="1295225" y="1234546"/>
                    </a:lnTo>
                    <a:cubicBezTo>
                      <a:pt x="1295319" y="1234547"/>
                      <a:pt x="1295395" y="1234625"/>
                      <a:pt x="1295395" y="1234719"/>
                    </a:cubicBezTo>
                    <a:cubicBezTo>
                      <a:pt x="1295393" y="1234764"/>
                      <a:pt x="1295376" y="1234807"/>
                      <a:pt x="1295345" y="1234838"/>
                    </a:cubicBezTo>
                    <a:lnTo>
                      <a:pt x="1193062" y="1337654"/>
                    </a:lnTo>
                    <a:lnTo>
                      <a:pt x="1217361" y="1361953"/>
                    </a:lnTo>
                    <a:lnTo>
                      <a:pt x="1362125" y="1217172"/>
                    </a:lnTo>
                    <a:lnTo>
                      <a:pt x="1217516" y="1072563"/>
                    </a:lnTo>
                    <a:close/>
                  </a:path>
                </a:pathLst>
              </a:custGeom>
              <a:solidFill>
                <a:srgbClr val="000000"/>
              </a:solidFill>
              <a:ln w="17165"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28822474-F6F2-4846-A5D1-C154E7504729}"/>
                  </a:ext>
                </a:extLst>
              </p:cNvPr>
              <p:cNvSpPr/>
              <p:nvPr/>
            </p:nvSpPr>
            <p:spPr>
              <a:xfrm>
                <a:off x="2793776" y="4618086"/>
                <a:ext cx="775097" cy="735211"/>
              </a:xfrm>
              <a:custGeom>
                <a:avLst/>
                <a:gdLst>
                  <a:gd name="connsiteX0" fmla="*/ 1151 w 794085"/>
                  <a:gd name="connsiteY0" fmla="*/ 745350 h 745350"/>
                  <a:gd name="connsiteX1" fmla="*/ 396983 w 794085"/>
                  <a:gd name="connsiteY1" fmla="*/ 563468 h 745350"/>
                  <a:gd name="connsiteX2" fmla="*/ 788054 w 794085"/>
                  <a:gd name="connsiteY2" fmla="*/ 735211 h 745350"/>
                  <a:gd name="connsiteX3" fmla="*/ 794086 w 794085"/>
                  <a:gd name="connsiteY3" fmla="*/ 701392 h 745350"/>
                  <a:gd name="connsiteX4" fmla="*/ 425492 w 794085"/>
                  <a:gd name="connsiteY4" fmla="*/ 541471 h 745350"/>
                  <a:gd name="connsiteX5" fmla="*/ 790133 w 794085"/>
                  <a:gd name="connsiteY5" fmla="*/ 29197 h 745350"/>
                  <a:gd name="connsiteX6" fmla="*/ 757689 w 794085"/>
                  <a:gd name="connsiteY6" fmla="*/ 17992 h 745350"/>
                  <a:gd name="connsiteX7" fmla="*/ 398684 w 794085"/>
                  <a:gd name="connsiteY7" fmla="*/ 520231 h 745350"/>
                  <a:gd name="connsiteX8" fmla="*/ 50901 w 794085"/>
                  <a:gd name="connsiteY8" fmla="*/ 0 h 745350"/>
                  <a:gd name="connsiteX9" fmla="*/ 18989 w 794085"/>
                  <a:gd name="connsiteY9" fmla="*/ 12820 h 745350"/>
                  <a:gd name="connsiteX10" fmla="*/ 370261 w 794085"/>
                  <a:gd name="connsiteY10" fmla="*/ 541832 h 745350"/>
                  <a:gd name="connsiteX11" fmla="*/ 0 w 794085"/>
                  <a:gd name="connsiteY11" fmla="*/ 710981 h 745350"/>
                  <a:gd name="connsiteX0" fmla="*/ 0 w 794086"/>
                  <a:gd name="connsiteY0" fmla="*/ 710981 h 802421"/>
                  <a:gd name="connsiteX1" fmla="*/ 1151 w 794086"/>
                  <a:gd name="connsiteY1" fmla="*/ 745350 h 802421"/>
                  <a:gd name="connsiteX2" fmla="*/ 396983 w 794086"/>
                  <a:gd name="connsiteY2" fmla="*/ 563468 h 802421"/>
                  <a:gd name="connsiteX3" fmla="*/ 788054 w 794086"/>
                  <a:gd name="connsiteY3" fmla="*/ 735211 h 802421"/>
                  <a:gd name="connsiteX4" fmla="*/ 794086 w 794086"/>
                  <a:gd name="connsiteY4" fmla="*/ 701392 h 802421"/>
                  <a:gd name="connsiteX5" fmla="*/ 425492 w 794086"/>
                  <a:gd name="connsiteY5" fmla="*/ 541471 h 802421"/>
                  <a:gd name="connsiteX6" fmla="*/ 790133 w 794086"/>
                  <a:gd name="connsiteY6" fmla="*/ 29197 h 802421"/>
                  <a:gd name="connsiteX7" fmla="*/ 757689 w 794086"/>
                  <a:gd name="connsiteY7" fmla="*/ 17992 h 802421"/>
                  <a:gd name="connsiteX8" fmla="*/ 398684 w 794086"/>
                  <a:gd name="connsiteY8" fmla="*/ 520231 h 802421"/>
                  <a:gd name="connsiteX9" fmla="*/ 50901 w 794086"/>
                  <a:gd name="connsiteY9" fmla="*/ 0 h 802421"/>
                  <a:gd name="connsiteX10" fmla="*/ 18989 w 794086"/>
                  <a:gd name="connsiteY10" fmla="*/ 12820 h 802421"/>
                  <a:gd name="connsiteX11" fmla="*/ 370261 w 794086"/>
                  <a:gd name="connsiteY11" fmla="*/ 541832 h 802421"/>
                  <a:gd name="connsiteX12" fmla="*/ 91440 w 794086"/>
                  <a:gd name="connsiteY12" fmla="*/ 802421 h 802421"/>
                  <a:gd name="connsiteX0" fmla="*/ 0 w 794086"/>
                  <a:gd name="connsiteY0" fmla="*/ 710981 h 745350"/>
                  <a:gd name="connsiteX1" fmla="*/ 1151 w 794086"/>
                  <a:gd name="connsiteY1" fmla="*/ 745350 h 745350"/>
                  <a:gd name="connsiteX2" fmla="*/ 396983 w 794086"/>
                  <a:gd name="connsiteY2" fmla="*/ 563468 h 745350"/>
                  <a:gd name="connsiteX3" fmla="*/ 788054 w 794086"/>
                  <a:gd name="connsiteY3" fmla="*/ 735211 h 745350"/>
                  <a:gd name="connsiteX4" fmla="*/ 794086 w 794086"/>
                  <a:gd name="connsiteY4" fmla="*/ 701392 h 745350"/>
                  <a:gd name="connsiteX5" fmla="*/ 425492 w 794086"/>
                  <a:gd name="connsiteY5" fmla="*/ 541471 h 745350"/>
                  <a:gd name="connsiteX6" fmla="*/ 790133 w 794086"/>
                  <a:gd name="connsiteY6" fmla="*/ 29197 h 745350"/>
                  <a:gd name="connsiteX7" fmla="*/ 757689 w 794086"/>
                  <a:gd name="connsiteY7" fmla="*/ 17992 h 745350"/>
                  <a:gd name="connsiteX8" fmla="*/ 398684 w 794086"/>
                  <a:gd name="connsiteY8" fmla="*/ 520231 h 745350"/>
                  <a:gd name="connsiteX9" fmla="*/ 50901 w 794086"/>
                  <a:gd name="connsiteY9" fmla="*/ 0 h 745350"/>
                  <a:gd name="connsiteX10" fmla="*/ 18989 w 794086"/>
                  <a:gd name="connsiteY10" fmla="*/ 12820 h 745350"/>
                  <a:gd name="connsiteX11" fmla="*/ 370261 w 794086"/>
                  <a:gd name="connsiteY11" fmla="*/ 541832 h 745350"/>
                  <a:gd name="connsiteX0" fmla="*/ 0 w 792935"/>
                  <a:gd name="connsiteY0" fmla="*/ 745350 h 745350"/>
                  <a:gd name="connsiteX1" fmla="*/ 395832 w 792935"/>
                  <a:gd name="connsiteY1" fmla="*/ 563468 h 745350"/>
                  <a:gd name="connsiteX2" fmla="*/ 786903 w 792935"/>
                  <a:gd name="connsiteY2" fmla="*/ 735211 h 745350"/>
                  <a:gd name="connsiteX3" fmla="*/ 792935 w 792935"/>
                  <a:gd name="connsiteY3" fmla="*/ 701392 h 745350"/>
                  <a:gd name="connsiteX4" fmla="*/ 424341 w 792935"/>
                  <a:gd name="connsiteY4" fmla="*/ 541471 h 745350"/>
                  <a:gd name="connsiteX5" fmla="*/ 788982 w 792935"/>
                  <a:gd name="connsiteY5" fmla="*/ 29197 h 745350"/>
                  <a:gd name="connsiteX6" fmla="*/ 756538 w 792935"/>
                  <a:gd name="connsiteY6" fmla="*/ 17992 h 745350"/>
                  <a:gd name="connsiteX7" fmla="*/ 397533 w 792935"/>
                  <a:gd name="connsiteY7" fmla="*/ 520231 h 745350"/>
                  <a:gd name="connsiteX8" fmla="*/ 49750 w 792935"/>
                  <a:gd name="connsiteY8" fmla="*/ 0 h 745350"/>
                  <a:gd name="connsiteX9" fmla="*/ 17838 w 792935"/>
                  <a:gd name="connsiteY9" fmla="*/ 12820 h 745350"/>
                  <a:gd name="connsiteX10" fmla="*/ 369110 w 792935"/>
                  <a:gd name="connsiteY10" fmla="*/ 541832 h 745350"/>
                  <a:gd name="connsiteX0" fmla="*/ 377994 w 775097"/>
                  <a:gd name="connsiteY0" fmla="*/ 563468 h 735211"/>
                  <a:gd name="connsiteX1" fmla="*/ 769065 w 775097"/>
                  <a:gd name="connsiteY1" fmla="*/ 735211 h 735211"/>
                  <a:gd name="connsiteX2" fmla="*/ 775097 w 775097"/>
                  <a:gd name="connsiteY2" fmla="*/ 701392 h 735211"/>
                  <a:gd name="connsiteX3" fmla="*/ 406503 w 775097"/>
                  <a:gd name="connsiteY3" fmla="*/ 541471 h 735211"/>
                  <a:gd name="connsiteX4" fmla="*/ 771144 w 775097"/>
                  <a:gd name="connsiteY4" fmla="*/ 29197 h 735211"/>
                  <a:gd name="connsiteX5" fmla="*/ 738700 w 775097"/>
                  <a:gd name="connsiteY5" fmla="*/ 17992 h 735211"/>
                  <a:gd name="connsiteX6" fmla="*/ 379695 w 775097"/>
                  <a:gd name="connsiteY6" fmla="*/ 520231 h 735211"/>
                  <a:gd name="connsiteX7" fmla="*/ 31912 w 775097"/>
                  <a:gd name="connsiteY7" fmla="*/ 0 h 735211"/>
                  <a:gd name="connsiteX8" fmla="*/ 0 w 775097"/>
                  <a:gd name="connsiteY8" fmla="*/ 12820 h 735211"/>
                  <a:gd name="connsiteX9" fmla="*/ 351272 w 775097"/>
                  <a:gd name="connsiteY9" fmla="*/ 541832 h 735211"/>
                  <a:gd name="connsiteX0" fmla="*/ 377994 w 775097"/>
                  <a:gd name="connsiteY0" fmla="*/ 563468 h 735211"/>
                  <a:gd name="connsiteX1" fmla="*/ 769065 w 775097"/>
                  <a:gd name="connsiteY1" fmla="*/ 735211 h 735211"/>
                  <a:gd name="connsiteX2" fmla="*/ 775097 w 775097"/>
                  <a:gd name="connsiteY2" fmla="*/ 701392 h 735211"/>
                  <a:gd name="connsiteX3" fmla="*/ 406503 w 775097"/>
                  <a:gd name="connsiteY3" fmla="*/ 541471 h 735211"/>
                  <a:gd name="connsiteX4" fmla="*/ 771144 w 775097"/>
                  <a:gd name="connsiteY4" fmla="*/ 29197 h 735211"/>
                  <a:gd name="connsiteX5" fmla="*/ 379695 w 775097"/>
                  <a:gd name="connsiteY5" fmla="*/ 520231 h 735211"/>
                  <a:gd name="connsiteX6" fmla="*/ 31912 w 775097"/>
                  <a:gd name="connsiteY6" fmla="*/ 0 h 735211"/>
                  <a:gd name="connsiteX7" fmla="*/ 0 w 775097"/>
                  <a:gd name="connsiteY7" fmla="*/ 12820 h 735211"/>
                  <a:gd name="connsiteX8" fmla="*/ 351272 w 775097"/>
                  <a:gd name="connsiteY8" fmla="*/ 541832 h 735211"/>
                  <a:gd name="connsiteX0" fmla="*/ 377994 w 775097"/>
                  <a:gd name="connsiteY0" fmla="*/ 563468 h 735211"/>
                  <a:gd name="connsiteX1" fmla="*/ 769065 w 775097"/>
                  <a:gd name="connsiteY1" fmla="*/ 735211 h 735211"/>
                  <a:gd name="connsiteX2" fmla="*/ 775097 w 775097"/>
                  <a:gd name="connsiteY2" fmla="*/ 701392 h 735211"/>
                  <a:gd name="connsiteX3" fmla="*/ 406503 w 775097"/>
                  <a:gd name="connsiteY3" fmla="*/ 541471 h 735211"/>
                  <a:gd name="connsiteX4" fmla="*/ 379695 w 775097"/>
                  <a:gd name="connsiteY4" fmla="*/ 520231 h 735211"/>
                  <a:gd name="connsiteX5" fmla="*/ 31912 w 775097"/>
                  <a:gd name="connsiteY5" fmla="*/ 0 h 735211"/>
                  <a:gd name="connsiteX6" fmla="*/ 0 w 775097"/>
                  <a:gd name="connsiteY6" fmla="*/ 12820 h 735211"/>
                  <a:gd name="connsiteX7" fmla="*/ 351272 w 775097"/>
                  <a:gd name="connsiteY7" fmla="*/ 541832 h 735211"/>
                  <a:gd name="connsiteX0" fmla="*/ 377994 w 775097"/>
                  <a:gd name="connsiteY0" fmla="*/ 563468 h 735211"/>
                  <a:gd name="connsiteX1" fmla="*/ 769065 w 775097"/>
                  <a:gd name="connsiteY1" fmla="*/ 735211 h 735211"/>
                  <a:gd name="connsiteX2" fmla="*/ 775097 w 775097"/>
                  <a:gd name="connsiteY2" fmla="*/ 701392 h 735211"/>
                  <a:gd name="connsiteX3" fmla="*/ 406503 w 775097"/>
                  <a:gd name="connsiteY3" fmla="*/ 541471 h 735211"/>
                  <a:gd name="connsiteX4" fmla="*/ 379695 w 775097"/>
                  <a:gd name="connsiteY4" fmla="*/ 520231 h 735211"/>
                  <a:gd name="connsiteX5" fmla="*/ 31912 w 775097"/>
                  <a:gd name="connsiteY5" fmla="*/ 0 h 735211"/>
                  <a:gd name="connsiteX6" fmla="*/ 0 w 775097"/>
                  <a:gd name="connsiteY6" fmla="*/ 12820 h 735211"/>
                  <a:gd name="connsiteX7" fmla="*/ 351272 w 775097"/>
                  <a:gd name="connsiteY7" fmla="*/ 541832 h 735211"/>
                  <a:gd name="connsiteX0" fmla="*/ 377994 w 775097"/>
                  <a:gd name="connsiteY0" fmla="*/ 563468 h 735211"/>
                  <a:gd name="connsiteX1" fmla="*/ 769065 w 775097"/>
                  <a:gd name="connsiteY1" fmla="*/ 735211 h 735211"/>
                  <a:gd name="connsiteX2" fmla="*/ 775097 w 775097"/>
                  <a:gd name="connsiteY2" fmla="*/ 701392 h 735211"/>
                  <a:gd name="connsiteX3" fmla="*/ 406503 w 775097"/>
                  <a:gd name="connsiteY3" fmla="*/ 541471 h 735211"/>
                  <a:gd name="connsiteX4" fmla="*/ 379695 w 775097"/>
                  <a:gd name="connsiteY4" fmla="*/ 520231 h 735211"/>
                  <a:gd name="connsiteX5" fmla="*/ 31912 w 775097"/>
                  <a:gd name="connsiteY5" fmla="*/ 0 h 735211"/>
                  <a:gd name="connsiteX6" fmla="*/ 0 w 775097"/>
                  <a:gd name="connsiteY6" fmla="*/ 12820 h 735211"/>
                  <a:gd name="connsiteX7" fmla="*/ 351272 w 775097"/>
                  <a:gd name="connsiteY7" fmla="*/ 541832 h 735211"/>
                  <a:gd name="connsiteX0" fmla="*/ 377994 w 775097"/>
                  <a:gd name="connsiteY0" fmla="*/ 563468 h 735211"/>
                  <a:gd name="connsiteX1" fmla="*/ 769065 w 775097"/>
                  <a:gd name="connsiteY1" fmla="*/ 735211 h 735211"/>
                  <a:gd name="connsiteX2" fmla="*/ 775097 w 775097"/>
                  <a:gd name="connsiteY2" fmla="*/ 701392 h 735211"/>
                  <a:gd name="connsiteX3" fmla="*/ 406503 w 775097"/>
                  <a:gd name="connsiteY3" fmla="*/ 541471 h 735211"/>
                  <a:gd name="connsiteX4" fmla="*/ 379695 w 775097"/>
                  <a:gd name="connsiteY4" fmla="*/ 520231 h 735211"/>
                  <a:gd name="connsiteX5" fmla="*/ 31912 w 775097"/>
                  <a:gd name="connsiteY5" fmla="*/ 0 h 735211"/>
                  <a:gd name="connsiteX6" fmla="*/ 0 w 775097"/>
                  <a:gd name="connsiteY6" fmla="*/ 12820 h 735211"/>
                  <a:gd name="connsiteX7" fmla="*/ 351272 w 775097"/>
                  <a:gd name="connsiteY7" fmla="*/ 541832 h 735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97" h="735211">
                    <a:moveTo>
                      <a:pt x="377994" y="563468"/>
                    </a:moveTo>
                    <a:cubicBezTo>
                      <a:pt x="492186" y="652103"/>
                      <a:pt x="626535" y="711103"/>
                      <a:pt x="769065" y="735211"/>
                    </a:cubicBezTo>
                    <a:lnTo>
                      <a:pt x="775097" y="701392"/>
                    </a:lnTo>
                    <a:cubicBezTo>
                      <a:pt x="641129" y="678608"/>
                      <a:pt x="514663" y="623739"/>
                      <a:pt x="406503" y="541471"/>
                    </a:cubicBezTo>
                    <a:cubicBezTo>
                      <a:pt x="352041" y="497488"/>
                      <a:pt x="462450" y="586158"/>
                      <a:pt x="379695" y="520231"/>
                    </a:cubicBezTo>
                    <a:cubicBezTo>
                      <a:pt x="200614" y="371962"/>
                      <a:pt x="98846" y="166760"/>
                      <a:pt x="31912" y="0"/>
                    </a:cubicBezTo>
                    <a:lnTo>
                      <a:pt x="0" y="12820"/>
                    </a:lnTo>
                    <a:cubicBezTo>
                      <a:pt x="67914" y="181968"/>
                      <a:pt x="170712" y="389696"/>
                      <a:pt x="351272" y="541832"/>
                    </a:cubicBezTo>
                  </a:path>
                </a:pathLst>
              </a:custGeom>
              <a:solidFill>
                <a:srgbClr val="000000"/>
              </a:solidFill>
              <a:ln w="17165" cap="flat">
                <a:noFill/>
                <a:prstDash val="solid"/>
                <a:miter/>
              </a:ln>
            </p:spPr>
            <p:txBody>
              <a:bodyPr rtlCol="0" anchor="ctr"/>
              <a:lstStyle/>
              <a:p>
                <a:endParaRPr lang="en-US"/>
              </a:p>
            </p:txBody>
          </p:sp>
        </p:grpSp>
        <p:sp>
          <p:nvSpPr>
            <p:cNvPr id="328" name="TextBox 327">
              <a:extLst>
                <a:ext uri="{FF2B5EF4-FFF2-40B4-BE49-F238E27FC236}">
                  <a16:creationId xmlns:a16="http://schemas.microsoft.com/office/drawing/2014/main" id="{EB37D694-745C-439D-A67C-966EA62E26B7}"/>
                </a:ext>
              </a:extLst>
            </p:cNvPr>
            <p:cNvSpPr txBox="1"/>
            <p:nvPr/>
          </p:nvSpPr>
          <p:spPr>
            <a:xfrm>
              <a:off x="2803152" y="5392843"/>
              <a:ext cx="983859" cy="461665"/>
            </a:xfrm>
            <a:prstGeom prst="rect">
              <a:avLst/>
            </a:prstGeom>
            <a:noFill/>
          </p:spPr>
          <p:txBody>
            <a:bodyPr wrap="none" rtlCol="0">
              <a:spAutoFit/>
            </a:bodyPr>
            <a:lstStyle/>
            <a:p>
              <a:r>
                <a:rPr lang="en-US" sz="2400" dirty="0"/>
                <a:t>Voters</a:t>
              </a:r>
            </a:p>
          </p:txBody>
        </p:sp>
        <p:sp>
          <p:nvSpPr>
            <p:cNvPr id="329" name="TextBox 328">
              <a:extLst>
                <a:ext uri="{FF2B5EF4-FFF2-40B4-BE49-F238E27FC236}">
                  <a16:creationId xmlns:a16="http://schemas.microsoft.com/office/drawing/2014/main" id="{F78FFAC0-735F-4D76-A9A8-3E470EDE01E3}"/>
                </a:ext>
              </a:extLst>
            </p:cNvPr>
            <p:cNvSpPr txBox="1"/>
            <p:nvPr/>
          </p:nvSpPr>
          <p:spPr>
            <a:xfrm rot="16200000">
              <a:off x="2161627" y="4701996"/>
              <a:ext cx="908582" cy="461665"/>
            </a:xfrm>
            <a:prstGeom prst="rect">
              <a:avLst/>
            </a:prstGeom>
            <a:noFill/>
          </p:spPr>
          <p:txBody>
            <a:bodyPr wrap="none" rtlCol="0">
              <a:spAutoFit/>
            </a:bodyPr>
            <a:lstStyle/>
            <a:p>
              <a:pPr algn="ctr"/>
              <a:r>
                <a:rPr lang="en-US" sz="2400" dirty="0"/>
                <a:t>Edges</a:t>
              </a:r>
            </a:p>
          </p:txBody>
        </p:sp>
      </p:grpSp>
      <p:pic>
        <p:nvPicPr>
          <p:cNvPr id="142" name="Picture 141">
            <a:extLst>
              <a:ext uri="{FF2B5EF4-FFF2-40B4-BE49-F238E27FC236}">
                <a16:creationId xmlns:a16="http://schemas.microsoft.com/office/drawing/2014/main" id="{AB8EA9A4-1049-4F62-B392-340CCC466E9D}"/>
              </a:ext>
            </a:extLst>
          </p:cNvPr>
          <p:cNvPicPr>
            <a:picLocks noChangeAspect="1"/>
          </p:cNvPicPr>
          <p:nvPr/>
        </p:nvPicPr>
        <p:blipFill rotWithShape="1">
          <a:blip r:embed="rId3"/>
          <a:srcRect b="11346"/>
          <a:stretch/>
        </p:blipFill>
        <p:spPr>
          <a:xfrm>
            <a:off x="7218272" y="4160512"/>
            <a:ext cx="3348505" cy="1447807"/>
          </a:xfrm>
          <a:prstGeom prst="rect">
            <a:avLst/>
          </a:prstGeom>
        </p:spPr>
      </p:pic>
      <p:pic>
        <p:nvPicPr>
          <p:cNvPr id="319" name="Picture 318">
            <a:extLst>
              <a:ext uri="{FF2B5EF4-FFF2-40B4-BE49-F238E27FC236}">
                <a16:creationId xmlns:a16="http://schemas.microsoft.com/office/drawing/2014/main" id="{C700C374-9704-47E2-AC73-5CD0E2593A81}"/>
              </a:ext>
            </a:extLst>
          </p:cNvPr>
          <p:cNvPicPr>
            <a:picLocks noChangeAspect="1"/>
          </p:cNvPicPr>
          <p:nvPr/>
        </p:nvPicPr>
        <p:blipFill>
          <a:blip r:embed="rId4"/>
          <a:stretch>
            <a:fillRect/>
          </a:stretch>
        </p:blipFill>
        <p:spPr>
          <a:xfrm>
            <a:off x="7056118" y="1778206"/>
            <a:ext cx="3108963" cy="1625188"/>
          </a:xfrm>
          <a:prstGeom prst="rect">
            <a:avLst/>
          </a:prstGeom>
        </p:spPr>
      </p:pic>
      <p:sp>
        <p:nvSpPr>
          <p:cNvPr id="144" name="Rectangle 143">
            <a:extLst>
              <a:ext uri="{FF2B5EF4-FFF2-40B4-BE49-F238E27FC236}">
                <a16:creationId xmlns:a16="http://schemas.microsoft.com/office/drawing/2014/main" id="{D8D5514C-C854-4E98-A649-AA292DEEB056}"/>
              </a:ext>
            </a:extLst>
          </p:cNvPr>
          <p:cNvSpPr/>
          <p:nvPr/>
        </p:nvSpPr>
        <p:spPr>
          <a:xfrm>
            <a:off x="3771900" y="1981200"/>
            <a:ext cx="914400" cy="13716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cxnSp>
        <p:nvCxnSpPr>
          <p:cNvPr id="146" name="Straight Connector 145">
            <a:extLst>
              <a:ext uri="{FF2B5EF4-FFF2-40B4-BE49-F238E27FC236}">
                <a16:creationId xmlns:a16="http://schemas.microsoft.com/office/drawing/2014/main" id="{C199B8BE-27E0-4E5F-B734-5F864D4E45E3}"/>
              </a:ext>
            </a:extLst>
          </p:cNvPr>
          <p:cNvCxnSpPr/>
          <p:nvPr/>
        </p:nvCxnSpPr>
        <p:spPr>
          <a:xfrm>
            <a:off x="2971800" y="2209800"/>
            <a:ext cx="8000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4" name="Group 153">
            <a:extLst>
              <a:ext uri="{FF2B5EF4-FFF2-40B4-BE49-F238E27FC236}">
                <a16:creationId xmlns:a16="http://schemas.microsoft.com/office/drawing/2014/main" id="{98B82BEB-D00F-4D5D-8DEF-BA759649F246}"/>
              </a:ext>
            </a:extLst>
          </p:cNvPr>
          <p:cNvGrpSpPr/>
          <p:nvPr/>
        </p:nvGrpSpPr>
        <p:grpSpPr>
          <a:xfrm>
            <a:off x="1752600" y="2286000"/>
            <a:ext cx="304794" cy="762000"/>
            <a:chOff x="990600" y="2286000"/>
            <a:chExt cx="800094" cy="762000"/>
          </a:xfrm>
        </p:grpSpPr>
        <p:cxnSp>
          <p:nvCxnSpPr>
            <p:cNvPr id="147" name="Straight Connector 146">
              <a:extLst>
                <a:ext uri="{FF2B5EF4-FFF2-40B4-BE49-F238E27FC236}">
                  <a16:creationId xmlns:a16="http://schemas.microsoft.com/office/drawing/2014/main" id="{6BBB7992-54F9-4624-8A43-F4B5AD11F81F}"/>
                </a:ext>
              </a:extLst>
            </p:cNvPr>
            <p:cNvCxnSpPr>
              <a:cxnSpLocks/>
            </p:cNvCxnSpPr>
            <p:nvPr/>
          </p:nvCxnSpPr>
          <p:spPr>
            <a:xfrm>
              <a:off x="990600" y="2286000"/>
              <a:ext cx="8000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4D5C1A83-3C84-45E7-A3AF-B97F38106F3A}"/>
                </a:ext>
              </a:extLst>
            </p:cNvPr>
            <p:cNvCxnSpPr/>
            <p:nvPr/>
          </p:nvCxnSpPr>
          <p:spPr>
            <a:xfrm>
              <a:off x="990600" y="2438400"/>
              <a:ext cx="8000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C31446FB-DC3C-4AFB-9930-11AB4FF23811}"/>
                </a:ext>
              </a:extLst>
            </p:cNvPr>
            <p:cNvCxnSpPr/>
            <p:nvPr/>
          </p:nvCxnSpPr>
          <p:spPr>
            <a:xfrm>
              <a:off x="990600" y="2590800"/>
              <a:ext cx="8000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a:extLst>
                <a:ext uri="{FF2B5EF4-FFF2-40B4-BE49-F238E27FC236}">
                  <a16:creationId xmlns:a16="http://schemas.microsoft.com/office/drawing/2014/main" id="{0704B126-801C-4AB6-8909-F95C48503398}"/>
                </a:ext>
              </a:extLst>
            </p:cNvPr>
            <p:cNvCxnSpPr/>
            <p:nvPr/>
          </p:nvCxnSpPr>
          <p:spPr>
            <a:xfrm>
              <a:off x="990600" y="2743200"/>
              <a:ext cx="8000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46808704-2796-41EE-B5B4-4442F8763B38}"/>
                </a:ext>
              </a:extLst>
            </p:cNvPr>
            <p:cNvCxnSpPr/>
            <p:nvPr/>
          </p:nvCxnSpPr>
          <p:spPr>
            <a:xfrm>
              <a:off x="990600" y="2895600"/>
              <a:ext cx="8000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a:extLst>
                <a:ext uri="{FF2B5EF4-FFF2-40B4-BE49-F238E27FC236}">
                  <a16:creationId xmlns:a16="http://schemas.microsoft.com/office/drawing/2014/main" id="{7390B007-7D12-4AE2-9EDE-4B0A5C27EB56}"/>
                </a:ext>
              </a:extLst>
            </p:cNvPr>
            <p:cNvCxnSpPr/>
            <p:nvPr/>
          </p:nvCxnSpPr>
          <p:spPr>
            <a:xfrm>
              <a:off x="990600" y="3048000"/>
              <a:ext cx="80009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43" name="Rectangle 142">
            <a:extLst>
              <a:ext uri="{FF2B5EF4-FFF2-40B4-BE49-F238E27FC236}">
                <a16:creationId xmlns:a16="http://schemas.microsoft.com/office/drawing/2014/main" id="{1D76580B-C211-49AB-AFC3-20A58EB202A2}"/>
              </a:ext>
            </a:extLst>
          </p:cNvPr>
          <p:cNvSpPr/>
          <p:nvPr/>
        </p:nvSpPr>
        <p:spPr>
          <a:xfrm>
            <a:off x="2057400" y="1981200"/>
            <a:ext cx="914400" cy="1371600"/>
          </a:xfrm>
          <a:prstGeom prst="rect">
            <a:avLst/>
          </a:prstGeom>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dirty="0">
                <a:solidFill>
                  <a:sysClr val="windowText" lastClr="000000"/>
                </a:solidFill>
              </a:rPr>
              <a:t>LUT</a:t>
            </a:r>
          </a:p>
        </p:txBody>
      </p:sp>
      <p:cxnSp>
        <p:nvCxnSpPr>
          <p:cNvPr id="155" name="Straight Connector 154">
            <a:extLst>
              <a:ext uri="{FF2B5EF4-FFF2-40B4-BE49-F238E27FC236}">
                <a16:creationId xmlns:a16="http://schemas.microsoft.com/office/drawing/2014/main" id="{0FBF0B9B-916C-4425-AC0D-9DEEC016C036}"/>
              </a:ext>
            </a:extLst>
          </p:cNvPr>
          <p:cNvCxnSpPr>
            <a:cxnSpLocks/>
          </p:cNvCxnSpPr>
          <p:nvPr/>
        </p:nvCxnSpPr>
        <p:spPr>
          <a:xfrm>
            <a:off x="4686300" y="2209800"/>
            <a:ext cx="3429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2CFBF7AC-DB2F-45B5-934C-CD23FB206646}"/>
              </a:ext>
            </a:extLst>
          </p:cNvPr>
          <p:cNvSpPr>
            <a:spLocks noGrp="1"/>
          </p:cNvSpPr>
          <p:nvPr>
            <p:ph type="title"/>
          </p:nvPr>
        </p:nvSpPr>
        <p:spPr/>
        <p:txBody>
          <a:bodyPr/>
          <a:lstStyle/>
          <a:p>
            <a:r>
              <a:rPr lang="en-US" dirty="0"/>
              <a:t>Partial TMR Selections</a:t>
            </a:r>
          </a:p>
        </p:txBody>
      </p:sp>
      <p:sp>
        <p:nvSpPr>
          <p:cNvPr id="3" name="Content Placeholder 2">
            <a:extLst>
              <a:ext uri="{FF2B5EF4-FFF2-40B4-BE49-F238E27FC236}">
                <a16:creationId xmlns:a16="http://schemas.microsoft.com/office/drawing/2014/main" id="{77443C6D-4BE4-4027-B3A7-A98556C4E4DF}"/>
              </a:ext>
            </a:extLst>
          </p:cNvPr>
          <p:cNvSpPr>
            <a:spLocks noGrp="1"/>
          </p:cNvSpPr>
          <p:nvPr>
            <p:ph idx="1"/>
          </p:nvPr>
        </p:nvSpPr>
        <p:spPr>
          <a:xfrm>
            <a:off x="495300" y="1257301"/>
            <a:ext cx="5600694" cy="2324092"/>
          </a:xfrm>
          <a:noFill/>
        </p:spPr>
        <p:txBody>
          <a:bodyPr>
            <a:normAutofit/>
          </a:bodyPr>
          <a:lstStyle/>
          <a:p>
            <a:pPr marL="0" indent="0">
              <a:buNone/>
            </a:pPr>
            <a:r>
              <a:rPr lang="en-US" b="1" dirty="0"/>
              <a:t>Component Based</a:t>
            </a:r>
          </a:p>
          <a:p>
            <a:pPr>
              <a:spcBef>
                <a:spcPts val="600"/>
              </a:spcBef>
            </a:pPr>
            <a:r>
              <a:rPr lang="en-US" dirty="0"/>
              <a:t>All components except IO and test </a:t>
            </a:r>
            <a:r>
              <a:rPr lang="en-US" spc="-20" dirty="0"/>
              <a:t>logic, superset of all other selections</a:t>
            </a:r>
          </a:p>
          <a:p>
            <a:pPr>
              <a:spcBef>
                <a:spcPts val="600"/>
              </a:spcBef>
            </a:pPr>
            <a:r>
              <a:rPr lang="en-US" spc="-50" dirty="0"/>
              <a:t>All LUTs selection </a:t>
            </a:r>
            <a:r>
              <a:rPr lang="en-US" spc="-80" dirty="0"/>
              <a:t>–</a:t>
            </a:r>
            <a:r>
              <a:rPr lang="en-US" spc="-50" dirty="0"/>
              <a:t> beneficial</a:t>
            </a:r>
          </a:p>
          <a:p>
            <a:pPr>
              <a:spcBef>
                <a:spcPts val="600"/>
              </a:spcBef>
            </a:pPr>
            <a:r>
              <a:rPr lang="en-US" spc="-80" dirty="0"/>
              <a:t>All FFs selection – counterproductive</a:t>
            </a:r>
          </a:p>
          <a:p>
            <a:endParaRPr lang="en-US" spc="-50" dirty="0"/>
          </a:p>
        </p:txBody>
      </p:sp>
      <p:cxnSp>
        <p:nvCxnSpPr>
          <p:cNvPr id="6" name="Straight Connector 5">
            <a:extLst>
              <a:ext uri="{FF2B5EF4-FFF2-40B4-BE49-F238E27FC236}">
                <a16:creationId xmlns:a16="http://schemas.microsoft.com/office/drawing/2014/main" id="{17E3E710-38D6-4664-8D0C-BDA8CC88E0B0}"/>
              </a:ext>
            </a:extLst>
          </p:cNvPr>
          <p:cNvCxnSpPr>
            <a:cxnSpLocks/>
          </p:cNvCxnSpPr>
          <p:nvPr/>
        </p:nvCxnSpPr>
        <p:spPr>
          <a:xfrm>
            <a:off x="6096000" y="1143000"/>
            <a:ext cx="0" cy="491966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Content Placeholder 2">
            <a:extLst>
              <a:ext uri="{FF2B5EF4-FFF2-40B4-BE49-F238E27FC236}">
                <a16:creationId xmlns:a16="http://schemas.microsoft.com/office/drawing/2014/main" id="{B606C5B7-6C26-44D9-B647-E7678B640C42}"/>
              </a:ext>
            </a:extLst>
          </p:cNvPr>
          <p:cNvSpPr txBox="1">
            <a:spLocks/>
          </p:cNvSpPr>
          <p:nvPr/>
        </p:nvSpPr>
        <p:spPr>
          <a:xfrm>
            <a:off x="6096000" y="1257301"/>
            <a:ext cx="5600694" cy="23240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Random – 9% to 75% coverage</a:t>
            </a:r>
          </a:p>
          <a:p>
            <a:pPr>
              <a:spcBef>
                <a:spcPts val="600"/>
              </a:spcBef>
            </a:pPr>
            <a:r>
              <a:rPr lang="en-US" spc="-50" dirty="0"/>
              <a:t>Components to triplicate were selected at random</a:t>
            </a:r>
            <a:endParaRPr lang="en-US" dirty="0"/>
          </a:p>
          <a:p>
            <a:pPr>
              <a:spcBef>
                <a:spcPts val="600"/>
              </a:spcBef>
            </a:pPr>
            <a:r>
              <a:rPr lang="en-US" dirty="0"/>
              <a:t>Proved to be counterproductive</a:t>
            </a:r>
          </a:p>
          <a:p>
            <a:pPr>
              <a:spcBef>
                <a:spcPts val="600"/>
              </a:spcBef>
            </a:pPr>
            <a:r>
              <a:rPr lang="en-US" spc="-100" dirty="0"/>
              <a:t>Larger selections more productive</a:t>
            </a:r>
          </a:p>
        </p:txBody>
      </p:sp>
      <p:sp>
        <p:nvSpPr>
          <p:cNvPr id="12" name="Content Placeholder 2">
            <a:extLst>
              <a:ext uri="{FF2B5EF4-FFF2-40B4-BE49-F238E27FC236}">
                <a16:creationId xmlns:a16="http://schemas.microsoft.com/office/drawing/2014/main" id="{AA793006-3F33-4695-840A-891F8BCAE9DE}"/>
              </a:ext>
            </a:extLst>
          </p:cNvPr>
          <p:cNvSpPr txBox="1">
            <a:spLocks/>
          </p:cNvSpPr>
          <p:nvPr/>
        </p:nvSpPr>
        <p:spPr>
          <a:xfrm>
            <a:off x="6095999" y="3695686"/>
            <a:ext cx="5714995" cy="236697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dirty="0"/>
              <a:t>Feedback Based</a:t>
            </a:r>
          </a:p>
          <a:p>
            <a:pPr>
              <a:spcBef>
                <a:spcPts val="600"/>
              </a:spcBef>
            </a:pPr>
            <a:r>
              <a:rPr lang="en-US" dirty="0"/>
              <a:t>Two types of feedback explored, </a:t>
            </a:r>
            <a:br>
              <a:rPr lang="en-US" dirty="0"/>
            </a:br>
            <a:r>
              <a:rPr lang="en-US" spc="-60" dirty="0"/>
              <a:t>SCC and TF; several modes of selection</a:t>
            </a:r>
          </a:p>
          <a:p>
            <a:pPr>
              <a:spcBef>
                <a:spcPts val="600"/>
              </a:spcBef>
            </a:pPr>
            <a:r>
              <a:rPr lang="en-US" dirty="0"/>
              <a:t>Feedback clusters more effective</a:t>
            </a:r>
          </a:p>
          <a:p>
            <a:pPr>
              <a:spcBef>
                <a:spcPts val="600"/>
              </a:spcBef>
            </a:pPr>
            <a:r>
              <a:rPr lang="en-US" spc="-120" dirty="0"/>
              <a:t>Logic in between feedback less effective</a:t>
            </a:r>
          </a:p>
        </p:txBody>
      </p:sp>
      <p:sp>
        <p:nvSpPr>
          <p:cNvPr id="13" name="Content Placeholder 2">
            <a:extLst>
              <a:ext uri="{FF2B5EF4-FFF2-40B4-BE49-F238E27FC236}">
                <a16:creationId xmlns:a16="http://schemas.microsoft.com/office/drawing/2014/main" id="{BE13A947-5973-4808-B059-F7FD677DC659}"/>
              </a:ext>
            </a:extLst>
          </p:cNvPr>
          <p:cNvSpPr txBox="1">
            <a:spLocks/>
          </p:cNvSpPr>
          <p:nvPr/>
        </p:nvSpPr>
        <p:spPr>
          <a:xfrm>
            <a:off x="495294" y="3695672"/>
            <a:ext cx="5600694" cy="236699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b="1" spc="-20" dirty="0"/>
              <a:t>Maximum Edge and Minimum Voters</a:t>
            </a:r>
          </a:p>
          <a:p>
            <a:pPr>
              <a:spcBef>
                <a:spcPts val="600"/>
              </a:spcBef>
            </a:pPr>
            <a:r>
              <a:rPr lang="en-US" dirty="0"/>
              <a:t>Solved a set of constraints achieve target, coverage from 9% to 75%</a:t>
            </a:r>
            <a:endParaRPr lang="en-US" spc="-50" dirty="0"/>
          </a:p>
          <a:p>
            <a:pPr>
              <a:spcBef>
                <a:spcPts val="600"/>
              </a:spcBef>
            </a:pPr>
            <a:r>
              <a:rPr lang="en-US" spc="-50" dirty="0"/>
              <a:t>Larger selections yield larger red.</a:t>
            </a:r>
          </a:p>
          <a:p>
            <a:pPr>
              <a:spcBef>
                <a:spcPts val="600"/>
              </a:spcBef>
            </a:pPr>
            <a:r>
              <a:rPr lang="en-US" spc="-50" dirty="0"/>
              <a:t>More effective to cluster selection</a:t>
            </a:r>
          </a:p>
          <a:p>
            <a:pPr>
              <a:spcBef>
                <a:spcPts val="600"/>
              </a:spcBef>
            </a:pPr>
            <a:endParaRPr lang="en-US" dirty="0"/>
          </a:p>
        </p:txBody>
      </p:sp>
      <p:cxnSp>
        <p:nvCxnSpPr>
          <p:cNvPr id="5" name="Straight Connector 4">
            <a:extLst>
              <a:ext uri="{FF2B5EF4-FFF2-40B4-BE49-F238E27FC236}">
                <a16:creationId xmlns:a16="http://schemas.microsoft.com/office/drawing/2014/main" id="{F8A0B113-4865-4F46-9A1C-B4D05C375E3E}"/>
              </a:ext>
            </a:extLst>
          </p:cNvPr>
          <p:cNvCxnSpPr>
            <a:cxnSpLocks/>
          </p:cNvCxnSpPr>
          <p:nvPr/>
        </p:nvCxnSpPr>
        <p:spPr>
          <a:xfrm>
            <a:off x="495300" y="3581400"/>
            <a:ext cx="112014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Slide Number Placeholder 15">
            <a:extLst>
              <a:ext uri="{FF2B5EF4-FFF2-40B4-BE49-F238E27FC236}">
                <a16:creationId xmlns:a16="http://schemas.microsoft.com/office/drawing/2014/main" id="{FF22AE18-4C1D-49FB-B931-BFED5AE3A36D}"/>
              </a:ext>
            </a:extLst>
          </p:cNvPr>
          <p:cNvSpPr>
            <a:spLocks noGrp="1"/>
          </p:cNvSpPr>
          <p:nvPr>
            <p:ph type="sldNum" sz="quarter" idx="12"/>
          </p:nvPr>
        </p:nvSpPr>
        <p:spPr/>
        <p:txBody>
          <a:bodyPr/>
          <a:lstStyle/>
          <a:p>
            <a:fld id="{330EA680-D336-4FF7-8B7A-9848BB0A1C32}" type="slidenum">
              <a:rPr lang="en-US" smtClean="0"/>
              <a:t>15</a:t>
            </a:fld>
            <a:endParaRPr lang="en-US"/>
          </a:p>
        </p:txBody>
      </p:sp>
    </p:spTree>
    <p:extLst>
      <p:ext uri="{BB962C8B-B14F-4D97-AF65-F5344CB8AC3E}">
        <p14:creationId xmlns:p14="http://schemas.microsoft.com/office/powerpoint/2010/main" val="4149120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1" nodeType="clickEffect">
                                  <p:stCondLst>
                                    <p:cond delay="0"/>
                                  </p:stCondLst>
                                  <p:childTnLst>
                                    <p:set>
                                      <p:cBhvr>
                                        <p:cTn id="6" dur="1" fill="hold">
                                          <p:stCondLst>
                                            <p:cond delay="0"/>
                                          </p:stCondLst>
                                        </p:cTn>
                                        <p:tgtEl>
                                          <p:spTgt spid="143"/>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54"/>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46"/>
                                        </p:tgtEl>
                                        <p:attrNameLst>
                                          <p:attrName>style.visibility</p:attrName>
                                        </p:attrNameLst>
                                      </p:cBhvr>
                                      <p:to>
                                        <p:strVal val="hidden"/>
                                      </p:to>
                                    </p:set>
                                  </p:childTnLst>
                                </p:cTn>
                              </p:par>
                              <p:par>
                                <p:cTn id="11" presetID="1" presetClass="exit" presetSubtype="0" fill="hold" grpId="1" nodeType="withEffect">
                                  <p:stCondLst>
                                    <p:cond delay="0"/>
                                  </p:stCondLst>
                                  <p:childTnLst>
                                    <p:set>
                                      <p:cBhvr>
                                        <p:cTn id="12" dur="1" fill="hold">
                                          <p:stCondLst>
                                            <p:cond delay="0"/>
                                          </p:stCondLst>
                                        </p:cTn>
                                        <p:tgtEl>
                                          <p:spTgt spid="144"/>
                                        </p:tgtEl>
                                        <p:attrNameLst>
                                          <p:attrName>style.visibility</p:attrName>
                                        </p:attrNameLst>
                                      </p:cBhvr>
                                      <p:to>
                                        <p:strVal val="hidden"/>
                                      </p:to>
                                    </p:set>
                                  </p:childTnLst>
                                </p:cTn>
                              </p:par>
                              <p:par>
                                <p:cTn id="13" presetID="1" presetClass="exit" presetSubtype="0" fill="hold" nodeType="withEffect">
                                  <p:stCondLst>
                                    <p:cond delay="0"/>
                                  </p:stCondLst>
                                  <p:childTnLst>
                                    <p:set>
                                      <p:cBhvr>
                                        <p:cTn id="14" dur="1" fill="hold">
                                          <p:stCondLst>
                                            <p:cond delay="0"/>
                                          </p:stCondLst>
                                        </p:cTn>
                                        <p:tgtEl>
                                          <p:spTgt spid="155"/>
                                        </p:tgtEl>
                                        <p:attrNameLst>
                                          <p:attrName>style.visibility</p:attrName>
                                        </p:attrNameLst>
                                      </p:cBhvr>
                                      <p:to>
                                        <p:strVal val="hidden"/>
                                      </p:to>
                                    </p:set>
                                  </p:childTnLst>
                                </p:cTn>
                              </p:par>
                              <p:par>
                                <p:cTn id="15" presetID="1" presetClass="entr" presetSubtype="0" fill="hold" grpId="0" nodeType="with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319"/>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11">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1">
                                            <p:txEl>
                                              <p:pRg st="2" end="2"/>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330"/>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3">
                                            <p:txEl>
                                              <p:pRg st="1" end="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xEl>
                                              <p:pRg st="2" end="2"/>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nodeType="clickEffect">
                                  <p:stCondLst>
                                    <p:cond delay="0"/>
                                  </p:stCondLst>
                                  <p:childTnLst>
                                    <p:set>
                                      <p:cBhvr>
                                        <p:cTn id="44" dur="1" fill="hold">
                                          <p:stCondLst>
                                            <p:cond delay="0"/>
                                          </p:stCondLst>
                                        </p:cTn>
                                        <p:tgtEl>
                                          <p:spTgt spid="142"/>
                                        </p:tgtEl>
                                        <p:attrNameLst>
                                          <p:attrName>style.visibility</p:attrName>
                                        </p:attrNameLst>
                                      </p:cBhvr>
                                      <p:to>
                                        <p:strVal val="hidden"/>
                                      </p:to>
                                    </p:set>
                                  </p:childTnLst>
                                </p:cTn>
                              </p:par>
                              <p:par>
                                <p:cTn id="45" presetID="1" presetClass="entr" presetSubtype="0" fill="hold" grpId="0" nodeType="withEffect">
                                  <p:stCondLst>
                                    <p:cond delay="0"/>
                                  </p:stCondLst>
                                  <p:childTnLst>
                                    <p:set>
                                      <p:cBhvr>
                                        <p:cTn id="46" dur="1" fill="hold">
                                          <p:stCondLst>
                                            <p:cond delay="0"/>
                                          </p:stCondLst>
                                        </p:cTn>
                                        <p:tgtEl>
                                          <p:spTgt spid="12">
                                            <p:txEl>
                                              <p:pRg st="1" end="1"/>
                                            </p:txEl>
                                          </p:spTgt>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2">
                                            <p:txEl>
                                              <p:pRg st="2" end="2"/>
                                            </p:txEl>
                                          </p:spTgt>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1" animBg="1"/>
      <p:bldP spid="143" grpId="1" animBg="1"/>
      <p:bldP spid="3" grpId="0" uiExpand="1" build="p"/>
      <p:bldP spid="11" grpId="0" uiExpand="1" build="allAtOnce"/>
      <p:bldP spid="12" grpId="0" uiExpand="1" build="p"/>
      <p:bldP spid="1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DD05BC3F-09F7-4A76-BB86-24B37B1BC687}"/>
              </a:ext>
            </a:extLst>
          </p:cNvPr>
          <p:cNvGraphicFramePr>
            <a:graphicFrameLocks noGrp="1"/>
          </p:cNvGraphicFramePr>
          <p:nvPr>
            <p:ph idx="1"/>
            <p:extLst>
              <p:ext uri="{D42A27DB-BD31-4B8C-83A1-F6EECF244321}">
                <p14:modId xmlns:p14="http://schemas.microsoft.com/office/powerpoint/2010/main" val="2469826738"/>
              </p:ext>
            </p:extLst>
          </p:nvPr>
        </p:nvGraphicFramePr>
        <p:xfrm>
          <a:off x="495300" y="1257300"/>
          <a:ext cx="11201400" cy="4480560"/>
        </p:xfrm>
        <a:graphic>
          <a:graphicData uri="http://schemas.openxmlformats.org/drawingml/2006/table">
            <a:tbl>
              <a:tblPr firstRow="1" bandRow="1">
                <a:tableStyleId>{5C22544A-7EE6-4342-B048-85BDC9FD1C3A}</a:tableStyleId>
              </a:tblPr>
              <a:tblGrid>
                <a:gridCol w="3733800">
                  <a:extLst>
                    <a:ext uri="{9D8B030D-6E8A-4147-A177-3AD203B41FA5}">
                      <a16:colId xmlns:a16="http://schemas.microsoft.com/office/drawing/2014/main" val="2066721777"/>
                    </a:ext>
                  </a:extLst>
                </a:gridCol>
                <a:gridCol w="3733800">
                  <a:extLst>
                    <a:ext uri="{9D8B030D-6E8A-4147-A177-3AD203B41FA5}">
                      <a16:colId xmlns:a16="http://schemas.microsoft.com/office/drawing/2014/main" val="736400038"/>
                    </a:ext>
                  </a:extLst>
                </a:gridCol>
                <a:gridCol w="3733800">
                  <a:extLst>
                    <a:ext uri="{9D8B030D-6E8A-4147-A177-3AD203B41FA5}">
                      <a16:colId xmlns:a16="http://schemas.microsoft.com/office/drawing/2014/main" val="1353201104"/>
                    </a:ext>
                  </a:extLst>
                </a:gridCol>
              </a:tblGrid>
              <a:tr h="370840">
                <a:tc>
                  <a:txBody>
                    <a:bodyPr/>
                    <a:lstStyle/>
                    <a:p>
                      <a:r>
                        <a:rPr lang="en-US" sz="2400" dirty="0"/>
                        <a:t>Selection Approach</a:t>
                      </a:r>
                    </a:p>
                  </a:txBody>
                  <a:tcPr/>
                </a:tc>
                <a:tc>
                  <a:txBody>
                    <a:bodyPr/>
                    <a:lstStyle/>
                    <a:p>
                      <a:r>
                        <a:rPr lang="en-US" sz="2400" dirty="0"/>
                        <a:t>Neutron Cross Section</a:t>
                      </a:r>
                      <a:br>
                        <a:rPr lang="en-US" sz="2400" dirty="0"/>
                      </a:br>
                      <a:r>
                        <a:rPr lang="en-US" sz="2400" dirty="0"/>
                        <a:t>Reduction Percentage</a:t>
                      </a:r>
                    </a:p>
                  </a:txBody>
                  <a:tcPr/>
                </a:tc>
                <a:tc>
                  <a:txBody>
                    <a:bodyPr/>
                    <a:lstStyle/>
                    <a:p>
                      <a:r>
                        <a:rPr lang="en-US" sz="2400" dirty="0"/>
                        <a:t>Benefit-Cost Ratio</a:t>
                      </a:r>
                    </a:p>
                  </a:txBody>
                  <a:tcPr/>
                </a:tc>
                <a:extLst>
                  <a:ext uri="{0D108BD9-81ED-4DB2-BD59-A6C34878D82A}">
                    <a16:rowId xmlns:a16="http://schemas.microsoft.com/office/drawing/2014/main" val="123728063"/>
                  </a:ext>
                </a:extLst>
              </a:tr>
              <a:tr h="370840">
                <a:tc>
                  <a:txBody>
                    <a:bodyPr/>
                    <a:lstStyle/>
                    <a:p>
                      <a:r>
                        <a:rPr lang="en-US" sz="2400" dirty="0"/>
                        <a:t>Full TMR</a:t>
                      </a:r>
                    </a:p>
                  </a:txBody>
                  <a:tcPr/>
                </a:tc>
                <a:tc>
                  <a:txBody>
                    <a:bodyPr/>
                    <a:lstStyle/>
                    <a:p>
                      <a:r>
                        <a:rPr lang="en-US" sz="2400" dirty="0"/>
                        <a:t>99.1±0.8%</a:t>
                      </a:r>
                    </a:p>
                  </a:txBody>
                  <a:tcPr/>
                </a:tc>
                <a:tc>
                  <a:txBody>
                    <a:bodyPr/>
                    <a:lstStyle/>
                    <a:p>
                      <a:r>
                        <a:rPr lang="en-US" sz="2400" dirty="0"/>
                        <a:t>0.991±0.008</a:t>
                      </a:r>
                    </a:p>
                  </a:txBody>
                  <a:tcPr/>
                </a:tc>
                <a:extLst>
                  <a:ext uri="{0D108BD9-81ED-4DB2-BD59-A6C34878D82A}">
                    <a16:rowId xmlns:a16="http://schemas.microsoft.com/office/drawing/2014/main" val="2169687366"/>
                  </a:ext>
                </a:extLst>
              </a:tr>
              <a:tr h="370840">
                <a:tc>
                  <a:txBody>
                    <a:bodyPr/>
                    <a:lstStyle/>
                    <a:p>
                      <a:r>
                        <a:rPr lang="en-US" sz="2400" dirty="0"/>
                        <a:t>All Components</a:t>
                      </a:r>
                    </a:p>
                  </a:txBody>
                  <a:tcPr/>
                </a:tc>
                <a:tc>
                  <a:txBody>
                    <a:bodyPr/>
                    <a:lstStyle/>
                    <a:p>
                      <a:r>
                        <a:rPr lang="en-US" sz="2400" dirty="0"/>
                        <a:t>   84±5%</a:t>
                      </a:r>
                    </a:p>
                  </a:txBody>
                  <a:tcPr/>
                </a:tc>
                <a:tc>
                  <a:txBody>
                    <a:bodyPr/>
                    <a:lstStyle/>
                    <a:p>
                      <a:r>
                        <a:rPr lang="en-US" sz="2400" dirty="0"/>
                        <a:t>  0.84±0.05</a:t>
                      </a:r>
                    </a:p>
                  </a:txBody>
                  <a:tcPr/>
                </a:tc>
                <a:extLst>
                  <a:ext uri="{0D108BD9-81ED-4DB2-BD59-A6C34878D82A}">
                    <a16:rowId xmlns:a16="http://schemas.microsoft.com/office/drawing/2014/main" val="1328329914"/>
                  </a:ext>
                </a:extLst>
              </a:tr>
              <a:tr h="370840">
                <a:tc>
                  <a:txBody>
                    <a:bodyPr/>
                    <a:lstStyle/>
                    <a:p>
                      <a:r>
                        <a:rPr lang="en-US" sz="2400" dirty="0"/>
                        <a:t>All LUTs</a:t>
                      </a:r>
                    </a:p>
                  </a:txBody>
                  <a:tcPr/>
                </a:tc>
                <a:tc>
                  <a:txBody>
                    <a:bodyPr/>
                    <a:lstStyle/>
                    <a:p>
                      <a:r>
                        <a:rPr lang="en-US" sz="2400" spc="-50" dirty="0"/>
                        <a:t>   34±14%</a:t>
                      </a:r>
                      <a:endParaRPr lang="en-US" sz="2400" dirty="0"/>
                    </a:p>
                  </a:txBody>
                  <a:tcPr/>
                </a:tc>
                <a:tc>
                  <a:txBody>
                    <a:bodyPr/>
                    <a:lstStyle/>
                    <a:p>
                      <a:r>
                        <a:rPr lang="en-US" sz="2400" spc="-50" dirty="0"/>
                        <a:t>  0.77±0.32</a:t>
                      </a:r>
                      <a:endParaRPr lang="en-US" sz="2400" dirty="0"/>
                    </a:p>
                  </a:txBody>
                  <a:tcPr/>
                </a:tc>
                <a:extLst>
                  <a:ext uri="{0D108BD9-81ED-4DB2-BD59-A6C34878D82A}">
                    <a16:rowId xmlns:a16="http://schemas.microsoft.com/office/drawing/2014/main" val="1887506034"/>
                  </a:ext>
                </a:extLst>
              </a:tr>
              <a:tr h="370840">
                <a:tc>
                  <a:txBody>
                    <a:bodyPr/>
                    <a:lstStyle/>
                    <a:p>
                      <a:r>
                        <a:rPr lang="en-US" sz="2400" dirty="0"/>
                        <a:t>All FFs</a:t>
                      </a:r>
                    </a:p>
                  </a:txBody>
                  <a:tcPr/>
                </a:tc>
                <a:tc>
                  <a:txBody>
                    <a:bodyPr/>
                    <a:lstStyle/>
                    <a:p>
                      <a:r>
                        <a:rPr lang="en-US" sz="2400" spc="-80" dirty="0"/>
                        <a:t> −51±37% </a:t>
                      </a:r>
                      <a:endParaRPr lang="en-US" sz="2400" dirty="0"/>
                    </a:p>
                  </a:txBody>
                  <a:tcPr/>
                </a:tc>
                <a:tc>
                  <a:txBody>
                    <a:bodyPr/>
                    <a:lstStyle/>
                    <a:p>
                      <a:r>
                        <a:rPr lang="en-US" sz="2400" spc="-80" dirty="0"/>
                        <a:t>−0.92±0.66 </a:t>
                      </a:r>
                      <a:endParaRPr lang="en-US" sz="2400" dirty="0"/>
                    </a:p>
                  </a:txBody>
                  <a:tcPr/>
                </a:tc>
                <a:extLst>
                  <a:ext uri="{0D108BD9-81ED-4DB2-BD59-A6C34878D82A}">
                    <a16:rowId xmlns:a16="http://schemas.microsoft.com/office/drawing/2014/main" val="991545518"/>
                  </a:ext>
                </a:extLst>
              </a:tr>
              <a:tr h="370840">
                <a:tc>
                  <a:txBody>
                    <a:bodyPr/>
                    <a:lstStyle/>
                    <a:p>
                      <a:r>
                        <a:rPr lang="en-US" sz="2400" dirty="0"/>
                        <a:t>Random – 9% to 75%</a:t>
                      </a:r>
                    </a:p>
                  </a:txBody>
                  <a:tcPr/>
                </a:tc>
                <a:tc>
                  <a:txBody>
                    <a:bodyPr/>
                    <a:lstStyle/>
                    <a:p>
                      <a:r>
                        <a:rPr lang="en-US" sz="2400" spc="-50" dirty="0"/>
                        <a:t>−</a:t>
                      </a:r>
                      <a:r>
                        <a:rPr lang="en-US" sz="2400" dirty="0"/>
                        <a:t>36±25% to   0±21% </a:t>
                      </a:r>
                    </a:p>
                  </a:txBody>
                  <a:tcPr/>
                </a:tc>
                <a:tc>
                  <a:txBody>
                    <a:bodyPr/>
                    <a:lstStyle/>
                    <a:p>
                      <a:r>
                        <a:rPr lang="en-US" sz="2400" spc="-50" dirty="0"/>
                        <a:t>−</a:t>
                      </a:r>
                      <a:r>
                        <a:rPr lang="en-US" sz="2400" dirty="0"/>
                        <a:t>3.96±2.78 to 0.00±0.28 </a:t>
                      </a:r>
                    </a:p>
                  </a:txBody>
                  <a:tcPr/>
                </a:tc>
                <a:extLst>
                  <a:ext uri="{0D108BD9-81ED-4DB2-BD59-A6C34878D82A}">
                    <a16:rowId xmlns:a16="http://schemas.microsoft.com/office/drawing/2014/main" val="2141840348"/>
                  </a:ext>
                </a:extLst>
              </a:tr>
              <a:tr h="370840">
                <a:tc>
                  <a:txBody>
                    <a:bodyPr/>
                    <a:lstStyle/>
                    <a:p>
                      <a:r>
                        <a:rPr lang="en-US" sz="2400" dirty="0"/>
                        <a:t>Max. Edge and Min. Voter</a:t>
                      </a:r>
                    </a:p>
                  </a:txBody>
                  <a:tcPr/>
                </a:tc>
                <a:tc>
                  <a:txBody>
                    <a:bodyPr/>
                    <a:lstStyle/>
                    <a:p>
                      <a:r>
                        <a:rPr lang="en-US" sz="2400" dirty="0"/>
                        <a:t>  21</a:t>
                      </a:r>
                      <a:r>
                        <a:rPr lang="en-US" sz="2400" spc="-50" dirty="0"/>
                        <a:t>±18%  to 71±9%</a:t>
                      </a:r>
                      <a:endParaRPr lang="en-US" sz="2400" dirty="0"/>
                    </a:p>
                  </a:txBody>
                  <a:tcPr/>
                </a:tc>
                <a:tc>
                  <a:txBody>
                    <a:bodyPr/>
                    <a:lstStyle/>
                    <a:p>
                      <a:r>
                        <a:rPr lang="en-US" sz="2400" spc="-50" dirty="0"/>
                        <a:t>   2.31±2.00 to  0.94±0.12</a:t>
                      </a:r>
                      <a:endParaRPr lang="en-US" sz="2400" dirty="0"/>
                    </a:p>
                  </a:txBody>
                  <a:tcPr/>
                </a:tc>
                <a:extLst>
                  <a:ext uri="{0D108BD9-81ED-4DB2-BD59-A6C34878D82A}">
                    <a16:rowId xmlns:a16="http://schemas.microsoft.com/office/drawing/2014/main" val="1109815802"/>
                  </a:ext>
                </a:extLst>
              </a:tr>
              <a:tr h="370840">
                <a:tc>
                  <a:txBody>
                    <a:bodyPr/>
                    <a:lstStyle/>
                    <a:p>
                      <a:r>
                        <a:rPr lang="en-US" sz="2400" dirty="0"/>
                        <a:t>Feedback Based Inclusive</a:t>
                      </a:r>
                    </a:p>
                  </a:txBody>
                  <a:tcPr/>
                </a:tc>
                <a:tc>
                  <a:txBody>
                    <a:bodyPr/>
                    <a:lstStyle/>
                    <a:p>
                      <a:r>
                        <a:rPr lang="en-US" sz="2400" dirty="0"/>
                        <a:t>    7</a:t>
                      </a:r>
                      <a:r>
                        <a:rPr lang="en-US" sz="2400" spc="-50" dirty="0"/>
                        <a:t>±17%  to 47±12%</a:t>
                      </a:r>
                      <a:endParaRPr lang="en-US" sz="2400" dirty="0"/>
                    </a:p>
                  </a:txBody>
                  <a:tcPr/>
                </a:tc>
                <a:tc>
                  <a:txBody>
                    <a:bodyPr/>
                    <a:lstStyle/>
                    <a:p>
                      <a:r>
                        <a:rPr lang="en-US" sz="2400" dirty="0"/>
                        <a:t>  0.26</a:t>
                      </a:r>
                      <a:r>
                        <a:rPr lang="en-US" sz="2400" spc="-50" dirty="0"/>
                        <a:t>±0.60 to  1.74±1.42</a:t>
                      </a:r>
                      <a:endParaRPr lang="en-US" sz="2400" dirty="0"/>
                    </a:p>
                  </a:txBody>
                  <a:tcPr/>
                </a:tc>
                <a:extLst>
                  <a:ext uri="{0D108BD9-81ED-4DB2-BD59-A6C34878D82A}">
                    <a16:rowId xmlns:a16="http://schemas.microsoft.com/office/drawing/2014/main" val="1413840906"/>
                  </a:ext>
                </a:extLst>
              </a:tr>
              <a:tr h="370840">
                <a:tc>
                  <a:txBody>
                    <a:bodyPr/>
                    <a:lstStyle/>
                    <a:p>
                      <a:r>
                        <a:rPr lang="en-US" sz="2400" dirty="0"/>
                        <a:t>Feedback Based Exclusive</a:t>
                      </a:r>
                    </a:p>
                  </a:txBody>
                  <a:tcPr/>
                </a:tc>
                <a:tc>
                  <a:txBody>
                    <a:bodyPr/>
                    <a:lstStyle/>
                    <a:p>
                      <a:r>
                        <a:rPr lang="en-US" sz="2400" spc="-50" dirty="0"/>
                        <a:t>  −4</a:t>
                      </a:r>
                      <a:r>
                        <a:rPr lang="en-US" sz="2400" dirty="0"/>
                        <a:t>±20%  to  9±18</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spc="-50" dirty="0"/>
                        <a:t>−0</a:t>
                      </a:r>
                      <a:r>
                        <a:rPr lang="en-US" sz="2400" dirty="0"/>
                        <a:t>.40±2.22 to 0.28±0.58 </a:t>
                      </a:r>
                    </a:p>
                  </a:txBody>
                  <a:tcPr/>
                </a:tc>
                <a:extLst>
                  <a:ext uri="{0D108BD9-81ED-4DB2-BD59-A6C34878D82A}">
                    <a16:rowId xmlns:a16="http://schemas.microsoft.com/office/drawing/2014/main" val="2309467364"/>
                  </a:ext>
                </a:extLst>
              </a:tr>
            </a:tbl>
          </a:graphicData>
        </a:graphic>
      </p:graphicFrame>
      <p:sp>
        <p:nvSpPr>
          <p:cNvPr id="2" name="Title 1">
            <a:extLst>
              <a:ext uri="{FF2B5EF4-FFF2-40B4-BE49-F238E27FC236}">
                <a16:creationId xmlns:a16="http://schemas.microsoft.com/office/drawing/2014/main" id="{2CFBF7AC-DB2F-45B5-934C-CD23FB206646}"/>
              </a:ext>
            </a:extLst>
          </p:cNvPr>
          <p:cNvSpPr>
            <a:spLocks noGrp="1"/>
          </p:cNvSpPr>
          <p:nvPr>
            <p:ph type="title"/>
          </p:nvPr>
        </p:nvSpPr>
        <p:spPr/>
        <p:txBody>
          <a:bodyPr/>
          <a:lstStyle/>
          <a:p>
            <a:r>
              <a:rPr lang="en-US" dirty="0"/>
              <a:t>Results</a:t>
            </a:r>
          </a:p>
        </p:txBody>
      </p:sp>
      <p:sp>
        <p:nvSpPr>
          <p:cNvPr id="10" name="Rectangle: Rounded Corners 9">
            <a:extLst>
              <a:ext uri="{FF2B5EF4-FFF2-40B4-BE49-F238E27FC236}">
                <a16:creationId xmlns:a16="http://schemas.microsoft.com/office/drawing/2014/main" id="{4FEBA1FE-4A25-4AF5-A347-63B9D7CD00D1}"/>
              </a:ext>
            </a:extLst>
          </p:cNvPr>
          <p:cNvSpPr/>
          <p:nvPr/>
        </p:nvSpPr>
        <p:spPr>
          <a:xfrm>
            <a:off x="4262511" y="2576146"/>
            <a:ext cx="7258929" cy="351692"/>
          </a:xfrm>
          <a:prstGeom prst="roundRect">
            <a:avLst/>
          </a:prstGeom>
          <a:gradFill>
            <a:gsLst>
              <a:gs pos="0">
                <a:schemeClr val="accent4">
                  <a:satMod val="103000"/>
                  <a:lumMod val="102000"/>
                  <a:tint val="94000"/>
                  <a:alpha val="5000"/>
                </a:schemeClr>
              </a:gs>
              <a:gs pos="50000">
                <a:schemeClr val="accent4">
                  <a:satMod val="110000"/>
                  <a:lumMod val="100000"/>
                  <a:shade val="100000"/>
                  <a:alpha val="5000"/>
                </a:schemeClr>
              </a:gs>
              <a:gs pos="100000">
                <a:schemeClr val="accent4">
                  <a:lumMod val="99000"/>
                  <a:satMod val="120000"/>
                  <a:shade val="78000"/>
                  <a:alpha val="5000"/>
                </a:schemeClr>
              </a:gs>
            </a:gsLst>
          </a:gradFill>
          <a:ln w="38100"/>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34" name="Rectangle: Rounded Corners 33">
            <a:extLst>
              <a:ext uri="{FF2B5EF4-FFF2-40B4-BE49-F238E27FC236}">
                <a16:creationId xmlns:a16="http://schemas.microsoft.com/office/drawing/2014/main" id="{F49265A8-554A-49BD-9AF7-6D93C442293A}"/>
              </a:ext>
            </a:extLst>
          </p:cNvPr>
          <p:cNvSpPr/>
          <p:nvPr/>
        </p:nvSpPr>
        <p:spPr>
          <a:xfrm>
            <a:off x="4262511" y="3042138"/>
            <a:ext cx="7258929" cy="351692"/>
          </a:xfrm>
          <a:prstGeom prst="roundRect">
            <a:avLst/>
          </a:prstGeom>
          <a:gradFill>
            <a:gsLst>
              <a:gs pos="0">
                <a:schemeClr val="accent4">
                  <a:satMod val="103000"/>
                  <a:lumMod val="102000"/>
                  <a:tint val="94000"/>
                  <a:alpha val="5000"/>
                </a:schemeClr>
              </a:gs>
              <a:gs pos="50000">
                <a:schemeClr val="accent4">
                  <a:satMod val="110000"/>
                  <a:lumMod val="100000"/>
                  <a:shade val="100000"/>
                  <a:alpha val="5000"/>
                </a:schemeClr>
              </a:gs>
              <a:gs pos="100000">
                <a:schemeClr val="accent4">
                  <a:lumMod val="99000"/>
                  <a:satMod val="120000"/>
                  <a:shade val="78000"/>
                  <a:alpha val="5000"/>
                </a:schemeClr>
              </a:gs>
            </a:gsLst>
          </a:gradFill>
          <a:ln w="38100"/>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35" name="Rectangle: Rounded Corners 34">
            <a:extLst>
              <a:ext uri="{FF2B5EF4-FFF2-40B4-BE49-F238E27FC236}">
                <a16:creationId xmlns:a16="http://schemas.microsoft.com/office/drawing/2014/main" id="{F775D352-78A6-4EC9-83DC-810E88C43AEC}"/>
              </a:ext>
            </a:extLst>
          </p:cNvPr>
          <p:cNvSpPr/>
          <p:nvPr/>
        </p:nvSpPr>
        <p:spPr>
          <a:xfrm>
            <a:off x="4262511" y="3497580"/>
            <a:ext cx="7258929" cy="351692"/>
          </a:xfrm>
          <a:prstGeom prst="roundRect">
            <a:avLst/>
          </a:prstGeom>
          <a:gradFill>
            <a:gsLst>
              <a:gs pos="0">
                <a:schemeClr val="accent4">
                  <a:satMod val="103000"/>
                  <a:lumMod val="102000"/>
                  <a:tint val="94000"/>
                  <a:alpha val="5000"/>
                </a:schemeClr>
              </a:gs>
              <a:gs pos="50000">
                <a:schemeClr val="accent4">
                  <a:satMod val="110000"/>
                  <a:lumMod val="100000"/>
                  <a:shade val="100000"/>
                  <a:alpha val="5000"/>
                </a:schemeClr>
              </a:gs>
              <a:gs pos="100000">
                <a:schemeClr val="accent4">
                  <a:lumMod val="99000"/>
                  <a:satMod val="120000"/>
                  <a:shade val="78000"/>
                  <a:alpha val="5000"/>
                </a:schemeClr>
              </a:gs>
            </a:gsLst>
          </a:gradFill>
          <a:ln w="38100"/>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709318CB-CC7A-4E7A-9E31-1ADF62D42509}"/>
              </a:ext>
            </a:extLst>
          </p:cNvPr>
          <p:cNvSpPr/>
          <p:nvPr/>
        </p:nvSpPr>
        <p:spPr>
          <a:xfrm>
            <a:off x="4262511" y="3953022"/>
            <a:ext cx="7258929" cy="351692"/>
          </a:xfrm>
          <a:prstGeom prst="roundRect">
            <a:avLst/>
          </a:prstGeom>
          <a:gradFill>
            <a:gsLst>
              <a:gs pos="0">
                <a:schemeClr val="accent4">
                  <a:satMod val="103000"/>
                  <a:lumMod val="102000"/>
                  <a:tint val="94000"/>
                  <a:alpha val="5000"/>
                </a:schemeClr>
              </a:gs>
              <a:gs pos="50000">
                <a:schemeClr val="accent4">
                  <a:satMod val="110000"/>
                  <a:lumMod val="100000"/>
                  <a:shade val="100000"/>
                  <a:alpha val="5000"/>
                </a:schemeClr>
              </a:gs>
              <a:gs pos="100000">
                <a:schemeClr val="accent4">
                  <a:lumMod val="99000"/>
                  <a:satMod val="120000"/>
                  <a:shade val="78000"/>
                  <a:alpha val="5000"/>
                </a:schemeClr>
              </a:gs>
            </a:gsLst>
          </a:gradFill>
          <a:ln w="38100"/>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37" name="Rectangle: Rounded Corners 36">
            <a:extLst>
              <a:ext uri="{FF2B5EF4-FFF2-40B4-BE49-F238E27FC236}">
                <a16:creationId xmlns:a16="http://schemas.microsoft.com/office/drawing/2014/main" id="{8C64B4BF-3700-465C-B692-976C65C7911D}"/>
              </a:ext>
            </a:extLst>
          </p:cNvPr>
          <p:cNvSpPr/>
          <p:nvPr/>
        </p:nvSpPr>
        <p:spPr>
          <a:xfrm>
            <a:off x="4262511" y="4408464"/>
            <a:ext cx="7258929" cy="351692"/>
          </a:xfrm>
          <a:prstGeom prst="roundRect">
            <a:avLst/>
          </a:prstGeom>
          <a:gradFill>
            <a:gsLst>
              <a:gs pos="0">
                <a:schemeClr val="accent4">
                  <a:satMod val="103000"/>
                  <a:lumMod val="102000"/>
                  <a:tint val="94000"/>
                  <a:alpha val="5000"/>
                </a:schemeClr>
              </a:gs>
              <a:gs pos="50000">
                <a:schemeClr val="accent4">
                  <a:satMod val="110000"/>
                  <a:lumMod val="100000"/>
                  <a:shade val="100000"/>
                  <a:alpha val="5000"/>
                </a:schemeClr>
              </a:gs>
              <a:gs pos="100000">
                <a:schemeClr val="accent4">
                  <a:lumMod val="99000"/>
                  <a:satMod val="120000"/>
                  <a:shade val="78000"/>
                  <a:alpha val="5000"/>
                </a:schemeClr>
              </a:gs>
            </a:gsLst>
          </a:gradFill>
          <a:ln w="38100"/>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212EDD58-13C5-4997-9EB2-DE2826822E65}"/>
              </a:ext>
            </a:extLst>
          </p:cNvPr>
          <p:cNvSpPr/>
          <p:nvPr/>
        </p:nvSpPr>
        <p:spPr>
          <a:xfrm>
            <a:off x="4262511" y="4863906"/>
            <a:ext cx="7258929" cy="351692"/>
          </a:xfrm>
          <a:prstGeom prst="roundRect">
            <a:avLst/>
          </a:prstGeom>
          <a:gradFill>
            <a:gsLst>
              <a:gs pos="0">
                <a:schemeClr val="accent4">
                  <a:satMod val="103000"/>
                  <a:lumMod val="102000"/>
                  <a:tint val="94000"/>
                  <a:alpha val="5000"/>
                </a:schemeClr>
              </a:gs>
              <a:gs pos="50000">
                <a:schemeClr val="accent4">
                  <a:satMod val="110000"/>
                  <a:lumMod val="100000"/>
                  <a:shade val="100000"/>
                  <a:alpha val="5000"/>
                </a:schemeClr>
              </a:gs>
              <a:gs pos="100000">
                <a:schemeClr val="accent4">
                  <a:lumMod val="99000"/>
                  <a:satMod val="120000"/>
                  <a:shade val="78000"/>
                  <a:alpha val="5000"/>
                </a:schemeClr>
              </a:gs>
            </a:gsLst>
          </a:gradFill>
          <a:ln w="38100"/>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D0FCA6FA-5A5A-42B5-9C6D-421056E9B2B6}"/>
              </a:ext>
            </a:extLst>
          </p:cNvPr>
          <p:cNvSpPr/>
          <p:nvPr/>
        </p:nvSpPr>
        <p:spPr>
          <a:xfrm>
            <a:off x="4262511" y="5315873"/>
            <a:ext cx="7258929" cy="351692"/>
          </a:xfrm>
          <a:prstGeom prst="roundRect">
            <a:avLst/>
          </a:prstGeom>
          <a:gradFill>
            <a:gsLst>
              <a:gs pos="0">
                <a:schemeClr val="accent4">
                  <a:satMod val="103000"/>
                  <a:lumMod val="102000"/>
                  <a:tint val="94000"/>
                  <a:alpha val="5000"/>
                </a:schemeClr>
              </a:gs>
              <a:gs pos="50000">
                <a:schemeClr val="accent4">
                  <a:satMod val="110000"/>
                  <a:lumMod val="100000"/>
                  <a:shade val="100000"/>
                  <a:alpha val="5000"/>
                </a:schemeClr>
              </a:gs>
              <a:gs pos="100000">
                <a:schemeClr val="accent4">
                  <a:lumMod val="99000"/>
                  <a:satMod val="120000"/>
                  <a:shade val="78000"/>
                  <a:alpha val="5000"/>
                </a:schemeClr>
              </a:gs>
            </a:gsLst>
          </a:gradFill>
          <a:ln w="38100"/>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7817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10"/>
                                        </p:tgtEl>
                                        <p:attrNameLst>
                                          <p:attrName>style.visibility</p:attrName>
                                        </p:attrNameLst>
                                      </p:cBhvr>
                                      <p:to>
                                        <p:strVal val="hidden"/>
                                      </p:to>
                                    </p:set>
                                  </p:childTnLst>
                                </p:cTn>
                              </p:par>
                              <p:par>
                                <p:cTn id="11" presetID="1" presetClass="entr" presetSubtype="0" fill="hold" grpId="1" nodeType="withEffect">
                                  <p:stCondLst>
                                    <p:cond delay="0"/>
                                  </p:stCondLst>
                                  <p:childTnLst>
                                    <p:set>
                                      <p:cBhvr>
                                        <p:cTn id="12" dur="1" fill="hold">
                                          <p:stCondLst>
                                            <p:cond delay="0"/>
                                          </p:stCondLst>
                                        </p:cTn>
                                        <p:tgtEl>
                                          <p:spTgt spid="3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34"/>
                                        </p:tgtEl>
                                        <p:attrNameLst>
                                          <p:attrName>style.visibility</p:attrName>
                                        </p:attrNameLst>
                                      </p:cBhvr>
                                      <p:to>
                                        <p:strVal val="hidden"/>
                                      </p:to>
                                    </p:set>
                                  </p:childTnLst>
                                </p:cTn>
                              </p:par>
                              <p:par>
                                <p:cTn id="17" presetID="1" presetClass="entr" presetSubtype="0"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1" nodeType="clickEffect">
                                  <p:stCondLst>
                                    <p:cond delay="0"/>
                                  </p:stCondLst>
                                  <p:childTnLst>
                                    <p:set>
                                      <p:cBhvr>
                                        <p:cTn id="22" dur="1" fill="hold">
                                          <p:stCondLst>
                                            <p:cond delay="0"/>
                                          </p:stCondLst>
                                        </p:cTn>
                                        <p:tgtEl>
                                          <p:spTgt spid="35"/>
                                        </p:tgtEl>
                                        <p:attrNameLst>
                                          <p:attrName>style.visibility</p:attrName>
                                        </p:attrNameLst>
                                      </p:cBhvr>
                                      <p:to>
                                        <p:strVal val="hidden"/>
                                      </p:to>
                                    </p:set>
                                  </p:childTnLst>
                                </p:cTn>
                              </p:par>
                              <p:par>
                                <p:cTn id="23" presetID="1" presetClass="entr" presetSubtype="0" fill="hold" grpId="1"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36"/>
                                        </p:tgtEl>
                                        <p:attrNameLst>
                                          <p:attrName>style.visibility</p:attrName>
                                        </p:attrNameLst>
                                      </p:cBhvr>
                                      <p:to>
                                        <p:strVal val="hidden"/>
                                      </p:to>
                                    </p:set>
                                  </p:childTnLst>
                                </p:cTn>
                              </p:par>
                              <p:par>
                                <p:cTn id="29" presetID="1" presetClass="entr" presetSubtype="0" fill="hold" grpId="0" nodeType="withEffect">
                                  <p:stCondLst>
                                    <p:cond delay="0"/>
                                  </p:stCondLst>
                                  <p:childTnLst>
                                    <p:set>
                                      <p:cBhvr>
                                        <p:cTn id="30" dur="1" fill="hold">
                                          <p:stCondLst>
                                            <p:cond delay="0"/>
                                          </p:stCondLst>
                                        </p:cTn>
                                        <p:tgtEl>
                                          <p:spTgt spid="3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1" nodeType="clickEffect">
                                  <p:stCondLst>
                                    <p:cond delay="0"/>
                                  </p:stCondLst>
                                  <p:childTnLst>
                                    <p:set>
                                      <p:cBhvr>
                                        <p:cTn id="34" dur="1" fill="hold">
                                          <p:stCondLst>
                                            <p:cond delay="0"/>
                                          </p:stCondLst>
                                        </p:cTn>
                                        <p:tgtEl>
                                          <p:spTgt spid="37"/>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38"/>
                                        </p:tgtEl>
                                        <p:attrNameLst>
                                          <p:attrName>style.visibility</p:attrName>
                                        </p:attrNameLst>
                                      </p:cBhvr>
                                      <p:to>
                                        <p:strVal val="hidden"/>
                                      </p:to>
                                    </p:set>
                                  </p:childTnLst>
                                </p:cTn>
                              </p:par>
                              <p:par>
                                <p:cTn id="41" presetID="1" presetClass="entr" presetSubtype="0" fill="hold" grpId="0" nodeType="withEffect">
                                  <p:stCondLst>
                                    <p:cond delay="0"/>
                                  </p:stCondLst>
                                  <p:childTnLst>
                                    <p:set>
                                      <p:cBhvr>
                                        <p:cTn id="42" dur="1" fill="hold">
                                          <p:stCondLst>
                                            <p:cond delay="0"/>
                                          </p:stCondLst>
                                        </p:cTn>
                                        <p:tgtEl>
                                          <p:spTgt spid="3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FC68E-CA26-4DDA-A155-D029AF929986}"/>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E8C3E3B0-13BE-4BE3-A2E7-384B17FA10BD}"/>
              </a:ext>
            </a:extLst>
          </p:cNvPr>
          <p:cNvSpPr>
            <a:spLocks noGrp="1"/>
          </p:cNvSpPr>
          <p:nvPr>
            <p:ph idx="1"/>
          </p:nvPr>
        </p:nvSpPr>
        <p:spPr/>
        <p:txBody>
          <a:bodyPr>
            <a:normAutofit lnSpcReduction="10000"/>
          </a:bodyPr>
          <a:lstStyle/>
          <a:p>
            <a:r>
              <a:rPr lang="en-US" dirty="0"/>
              <a:t>Partial TMR can be used in place of full TMR to improve design reliability</a:t>
            </a:r>
          </a:p>
          <a:p>
            <a:endParaRPr lang="en-US" dirty="0"/>
          </a:p>
          <a:p>
            <a:r>
              <a:rPr lang="en-US" dirty="0"/>
              <a:t>The effectiveness of partial TMR depends greatly upon selection</a:t>
            </a:r>
          </a:p>
          <a:p>
            <a:endParaRPr lang="en-US" dirty="0"/>
          </a:p>
          <a:p>
            <a:r>
              <a:rPr lang="en-US" dirty="0"/>
              <a:t>All LUTs selection provided reduction; the all FFs and random selections shown to be counterproductive</a:t>
            </a:r>
          </a:p>
          <a:p>
            <a:endParaRPr lang="en-US" dirty="0"/>
          </a:p>
          <a:p>
            <a:r>
              <a:rPr lang="en-US" dirty="0"/>
              <a:t>Larger and more clustered selections tended to be more effective</a:t>
            </a:r>
          </a:p>
          <a:p>
            <a:endParaRPr lang="en-US" dirty="0"/>
          </a:p>
          <a:p>
            <a:r>
              <a:rPr lang="en-US" dirty="0"/>
              <a:t>Future work to inspect more selection approach on more designs</a:t>
            </a:r>
          </a:p>
        </p:txBody>
      </p:sp>
      <p:sp>
        <p:nvSpPr>
          <p:cNvPr id="4" name="Slide Number Placeholder 3">
            <a:extLst>
              <a:ext uri="{FF2B5EF4-FFF2-40B4-BE49-F238E27FC236}">
                <a16:creationId xmlns:a16="http://schemas.microsoft.com/office/drawing/2014/main" id="{0DFF5E79-2D03-4EA3-AF31-3F953EF3B24C}"/>
              </a:ext>
            </a:extLst>
          </p:cNvPr>
          <p:cNvSpPr>
            <a:spLocks noGrp="1"/>
          </p:cNvSpPr>
          <p:nvPr>
            <p:ph type="sldNum" sz="quarter" idx="12"/>
          </p:nvPr>
        </p:nvSpPr>
        <p:spPr/>
        <p:txBody>
          <a:bodyPr/>
          <a:lstStyle/>
          <a:p>
            <a:fld id="{330EA680-D336-4FF7-8B7A-9848BB0A1C32}" type="slidenum">
              <a:rPr lang="en-US" smtClean="0"/>
              <a:t>17</a:t>
            </a:fld>
            <a:endParaRPr lang="en-US"/>
          </a:p>
        </p:txBody>
      </p:sp>
    </p:spTree>
    <p:extLst>
      <p:ext uri="{BB962C8B-B14F-4D97-AF65-F5344CB8AC3E}">
        <p14:creationId xmlns:p14="http://schemas.microsoft.com/office/powerpoint/2010/main" val="237923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4C21F-7A87-45BA-97B7-5D8998420D6F}"/>
              </a:ext>
            </a:extLst>
          </p:cNvPr>
          <p:cNvSpPr>
            <a:spLocks noGrp="1"/>
          </p:cNvSpPr>
          <p:nvPr>
            <p:ph type="title"/>
          </p:nvPr>
        </p:nvSpPr>
        <p:spPr/>
        <p:txBody>
          <a:bodyPr/>
          <a:lstStyle/>
          <a:p>
            <a:r>
              <a:rPr lang="en-US" dirty="0"/>
              <a:t>Overview</a:t>
            </a:r>
          </a:p>
        </p:txBody>
      </p:sp>
      <p:sp>
        <p:nvSpPr>
          <p:cNvPr id="3" name="Content Placeholder 2">
            <a:extLst>
              <a:ext uri="{FF2B5EF4-FFF2-40B4-BE49-F238E27FC236}">
                <a16:creationId xmlns:a16="http://schemas.microsoft.com/office/drawing/2014/main" id="{7F9ECE75-B39C-4E7A-8B88-B45EB1A791CE}"/>
              </a:ext>
            </a:extLst>
          </p:cNvPr>
          <p:cNvSpPr>
            <a:spLocks noGrp="1"/>
          </p:cNvSpPr>
          <p:nvPr>
            <p:ph idx="1"/>
          </p:nvPr>
        </p:nvSpPr>
        <p:spPr/>
        <p:txBody>
          <a:bodyPr>
            <a:normAutofit/>
          </a:bodyPr>
          <a:lstStyle/>
          <a:p>
            <a:r>
              <a:rPr lang="en-US" dirty="0"/>
              <a:t>This work addresses the effectiveness </a:t>
            </a:r>
            <a:br>
              <a:rPr lang="en-US" dirty="0"/>
            </a:br>
            <a:r>
              <a:rPr lang="en-US" dirty="0"/>
              <a:t>of partial triple modular redundancy,</a:t>
            </a:r>
            <a:br>
              <a:rPr lang="en-US" dirty="0"/>
            </a:br>
            <a:r>
              <a:rPr lang="en-US" dirty="0"/>
              <a:t>a soft error mitigation technique</a:t>
            </a:r>
          </a:p>
          <a:p>
            <a:r>
              <a:rPr lang="en-US" dirty="0"/>
              <a:t>Goal: Maximize the benefit-cost ratio</a:t>
            </a:r>
            <a:br>
              <a:rPr lang="en-US" dirty="0"/>
            </a:br>
            <a:r>
              <a:rPr lang="en-US" dirty="0"/>
              <a:t>of partial TMR</a:t>
            </a:r>
          </a:p>
          <a:p>
            <a:endParaRPr lang="en-US" dirty="0"/>
          </a:p>
          <a:p>
            <a:r>
              <a:rPr lang="en-US" dirty="0"/>
              <a:t>Organization:</a:t>
            </a:r>
          </a:p>
          <a:p>
            <a:pPr lvl="1"/>
            <a:r>
              <a:rPr lang="en-US" dirty="0"/>
              <a:t>Soft errors in FPGAs</a:t>
            </a:r>
          </a:p>
          <a:p>
            <a:pPr lvl="1"/>
            <a:r>
              <a:rPr lang="en-US" dirty="0"/>
              <a:t>Full TMR and partial TMR</a:t>
            </a:r>
          </a:p>
          <a:p>
            <a:pPr lvl="1"/>
            <a:r>
              <a:rPr lang="en-US" dirty="0"/>
              <a:t>Proposed test methodology</a:t>
            </a:r>
          </a:p>
          <a:p>
            <a:pPr lvl="1"/>
            <a:r>
              <a:rPr lang="en-US" dirty="0"/>
              <a:t>Results</a:t>
            </a:r>
          </a:p>
        </p:txBody>
      </p:sp>
      <p:sp>
        <p:nvSpPr>
          <p:cNvPr id="4" name="Slide Number Placeholder 3">
            <a:extLst>
              <a:ext uri="{FF2B5EF4-FFF2-40B4-BE49-F238E27FC236}">
                <a16:creationId xmlns:a16="http://schemas.microsoft.com/office/drawing/2014/main" id="{DDD1BBDA-5191-48B2-99E8-0EC35A843BB2}"/>
              </a:ext>
            </a:extLst>
          </p:cNvPr>
          <p:cNvSpPr>
            <a:spLocks noGrp="1"/>
          </p:cNvSpPr>
          <p:nvPr>
            <p:ph type="sldNum" sz="quarter" idx="12"/>
          </p:nvPr>
        </p:nvSpPr>
        <p:spPr/>
        <p:txBody>
          <a:bodyPr/>
          <a:lstStyle/>
          <a:p>
            <a:fld id="{330EA680-D336-4FF7-8B7A-9848BB0A1C32}" type="slidenum">
              <a:rPr lang="en-US" smtClean="0"/>
              <a:t>2</a:t>
            </a:fld>
            <a:endParaRPr lang="en-US"/>
          </a:p>
        </p:txBody>
      </p:sp>
      <p:pic>
        <p:nvPicPr>
          <p:cNvPr id="6" name="Picture 5" descr="A picture containing star, light&#10;&#10;Description automatically generated">
            <a:extLst>
              <a:ext uri="{FF2B5EF4-FFF2-40B4-BE49-F238E27FC236}">
                <a16:creationId xmlns:a16="http://schemas.microsoft.com/office/drawing/2014/main" id="{E095705F-176F-4064-AF90-E11113FA15B2}"/>
              </a:ext>
            </a:extLst>
          </p:cNvPr>
          <p:cNvPicPr>
            <a:picLocks noChangeAspect="1"/>
          </p:cNvPicPr>
          <p:nvPr/>
        </p:nvPicPr>
        <p:blipFill rotWithShape="1">
          <a:blip r:embed="rId3">
            <a:extLst>
              <a:ext uri="{28A0092B-C50C-407E-A947-70E740481C1C}">
                <a14:useLocalDpi xmlns:a14="http://schemas.microsoft.com/office/drawing/2010/main" val="0"/>
              </a:ext>
            </a:extLst>
          </a:blip>
          <a:srcRect l="11971" t="168" r="36827" b="4097"/>
          <a:stretch/>
        </p:blipFill>
        <p:spPr>
          <a:xfrm>
            <a:off x="6735726" y="0"/>
            <a:ext cx="5456274" cy="6236368"/>
          </a:xfrm>
          <a:prstGeom prst="rect">
            <a:avLst/>
          </a:prstGeom>
        </p:spPr>
      </p:pic>
    </p:spTree>
    <p:extLst>
      <p:ext uri="{BB962C8B-B14F-4D97-AF65-F5344CB8AC3E}">
        <p14:creationId xmlns:p14="http://schemas.microsoft.com/office/powerpoint/2010/main" val="3229841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60D1F1-5460-434A-B220-EB733D903C57}"/>
              </a:ext>
            </a:extLst>
          </p:cNvPr>
          <p:cNvSpPr>
            <a:spLocks noGrp="1"/>
          </p:cNvSpPr>
          <p:nvPr>
            <p:ph idx="1"/>
          </p:nvPr>
        </p:nvSpPr>
        <p:spPr>
          <a:xfrm>
            <a:off x="495300" y="1100137"/>
            <a:ext cx="11201400" cy="4995863"/>
          </a:xfrm>
        </p:spPr>
        <p:txBody>
          <a:bodyPr>
            <a:normAutofit/>
          </a:bodyPr>
          <a:lstStyle/>
          <a:p>
            <a:r>
              <a:rPr lang="en-US" sz="2600" dirty="0"/>
              <a:t>SEUs can corrupt design circuitry and active state, resulting in functional failure</a:t>
            </a:r>
          </a:p>
          <a:p>
            <a:endParaRPr lang="en-US" sz="2600" dirty="0"/>
          </a:p>
          <a:p>
            <a:endParaRPr lang="en-US" sz="2600" dirty="0"/>
          </a:p>
          <a:p>
            <a:endParaRPr lang="en-US" sz="2600" dirty="0"/>
          </a:p>
          <a:p>
            <a:endParaRPr lang="en-US" sz="2600" dirty="0"/>
          </a:p>
          <a:p>
            <a:endParaRPr lang="en-US" sz="2600" dirty="0"/>
          </a:p>
          <a:p>
            <a:endParaRPr lang="en-US" sz="2600" dirty="0"/>
          </a:p>
          <a:p>
            <a:endParaRPr lang="en-US" sz="2600" dirty="0"/>
          </a:p>
          <a:p>
            <a:pPr>
              <a:spcAft>
                <a:spcPts val="1200"/>
              </a:spcAft>
            </a:pPr>
            <a:endParaRPr lang="en-US" sz="2600" dirty="0"/>
          </a:p>
          <a:p>
            <a:r>
              <a:rPr lang="en-US" sz="2600" dirty="0"/>
              <a:t>Large SRAM-based FPGAs have millions to billions of susceptible SRAM cells</a:t>
            </a:r>
          </a:p>
        </p:txBody>
      </p:sp>
      <p:grpSp>
        <p:nvGrpSpPr>
          <p:cNvPr id="25" name="Group 24">
            <a:extLst>
              <a:ext uri="{FF2B5EF4-FFF2-40B4-BE49-F238E27FC236}">
                <a16:creationId xmlns:a16="http://schemas.microsoft.com/office/drawing/2014/main" id="{A287A5F8-DAF7-4DF2-BBA0-E5868550B2AD}"/>
              </a:ext>
            </a:extLst>
          </p:cNvPr>
          <p:cNvGrpSpPr/>
          <p:nvPr/>
        </p:nvGrpSpPr>
        <p:grpSpPr>
          <a:xfrm>
            <a:off x="495300" y="1676400"/>
            <a:ext cx="11223949" cy="3771901"/>
            <a:chOff x="495300" y="1676400"/>
            <a:chExt cx="11223949" cy="3771901"/>
          </a:xfrm>
        </p:grpSpPr>
        <p:sp>
          <p:nvSpPr>
            <p:cNvPr id="5" name="Rectangle 4">
              <a:extLst>
                <a:ext uri="{FF2B5EF4-FFF2-40B4-BE49-F238E27FC236}">
                  <a16:creationId xmlns:a16="http://schemas.microsoft.com/office/drawing/2014/main" id="{55EE0A0F-830F-43E4-89B2-9A699213B375}"/>
                </a:ext>
              </a:extLst>
            </p:cNvPr>
            <p:cNvSpPr/>
            <p:nvPr/>
          </p:nvSpPr>
          <p:spPr>
            <a:xfrm>
              <a:off x="495300" y="2247901"/>
              <a:ext cx="914400" cy="228600"/>
            </a:xfrm>
            <a:prstGeom prst="rect">
              <a:avLst/>
            </a:prstGeom>
            <a:solidFill>
              <a:schemeClr val="bg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sp>
          <p:nvSpPr>
            <p:cNvPr id="6" name="Rectangle 5">
              <a:extLst>
                <a:ext uri="{FF2B5EF4-FFF2-40B4-BE49-F238E27FC236}">
                  <a16:creationId xmlns:a16="http://schemas.microsoft.com/office/drawing/2014/main" id="{2BCFD540-1E00-43BC-8B4A-8774EDCB0E36}"/>
                </a:ext>
              </a:extLst>
            </p:cNvPr>
            <p:cNvSpPr/>
            <p:nvPr/>
          </p:nvSpPr>
          <p:spPr>
            <a:xfrm>
              <a:off x="495300" y="2590801"/>
              <a:ext cx="914400" cy="228600"/>
            </a:xfrm>
            <a:prstGeom prst="rect">
              <a:avLst/>
            </a:prstGeom>
            <a:solidFill>
              <a:schemeClr val="bg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sp>
          <p:nvSpPr>
            <p:cNvPr id="7" name="Rectangle 6">
              <a:extLst>
                <a:ext uri="{FF2B5EF4-FFF2-40B4-BE49-F238E27FC236}">
                  <a16:creationId xmlns:a16="http://schemas.microsoft.com/office/drawing/2014/main" id="{696B0447-5421-4EF7-AFAC-A01BEA60308A}"/>
                </a:ext>
              </a:extLst>
            </p:cNvPr>
            <p:cNvSpPr/>
            <p:nvPr/>
          </p:nvSpPr>
          <p:spPr>
            <a:xfrm>
              <a:off x="495300" y="2933701"/>
              <a:ext cx="914400" cy="2286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sp>
          <p:nvSpPr>
            <p:cNvPr id="8" name="Rectangle 7">
              <a:extLst>
                <a:ext uri="{FF2B5EF4-FFF2-40B4-BE49-F238E27FC236}">
                  <a16:creationId xmlns:a16="http://schemas.microsoft.com/office/drawing/2014/main" id="{FBB67464-8A3A-4DE2-9DC3-C749D71E9C28}"/>
                </a:ext>
              </a:extLst>
            </p:cNvPr>
            <p:cNvSpPr/>
            <p:nvPr/>
          </p:nvSpPr>
          <p:spPr>
            <a:xfrm>
              <a:off x="495300" y="4302968"/>
              <a:ext cx="914400" cy="228600"/>
            </a:xfrm>
            <a:prstGeom prst="rect">
              <a:avLst/>
            </a:prstGeom>
            <a:solidFill>
              <a:schemeClr val="bg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sp>
          <p:nvSpPr>
            <p:cNvPr id="9" name="Rectangle 8">
              <a:extLst>
                <a:ext uri="{FF2B5EF4-FFF2-40B4-BE49-F238E27FC236}">
                  <a16:creationId xmlns:a16="http://schemas.microsoft.com/office/drawing/2014/main" id="{A1128209-65AB-4071-AD15-DAD6AD07F6E2}"/>
                </a:ext>
              </a:extLst>
            </p:cNvPr>
            <p:cNvSpPr/>
            <p:nvPr/>
          </p:nvSpPr>
          <p:spPr>
            <a:xfrm>
              <a:off x="495300" y="4655199"/>
              <a:ext cx="914400" cy="228600"/>
            </a:xfrm>
            <a:prstGeom prst="rect">
              <a:avLst/>
            </a:prstGeom>
            <a:solidFill>
              <a:schemeClr val="bg2"/>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sp>
          <p:nvSpPr>
            <p:cNvPr id="10" name="Rectangle 9">
              <a:extLst>
                <a:ext uri="{FF2B5EF4-FFF2-40B4-BE49-F238E27FC236}">
                  <a16:creationId xmlns:a16="http://schemas.microsoft.com/office/drawing/2014/main" id="{B9311DC8-4185-4401-AE03-F7024117332C}"/>
                </a:ext>
              </a:extLst>
            </p:cNvPr>
            <p:cNvSpPr/>
            <p:nvPr/>
          </p:nvSpPr>
          <p:spPr>
            <a:xfrm>
              <a:off x="495300" y="3960068"/>
              <a:ext cx="914400" cy="2286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cxnSp>
          <p:nvCxnSpPr>
            <p:cNvPr id="11" name="Straight Connector 10">
              <a:extLst>
                <a:ext uri="{FF2B5EF4-FFF2-40B4-BE49-F238E27FC236}">
                  <a16:creationId xmlns:a16="http://schemas.microsoft.com/office/drawing/2014/main" id="{327AF7BF-4C13-41A8-ADA0-80A5124C00AF}"/>
                </a:ext>
              </a:extLst>
            </p:cNvPr>
            <p:cNvCxnSpPr>
              <a:cxnSpLocks/>
              <a:stCxn id="5" idx="3"/>
              <a:endCxn id="58" idx="1"/>
            </p:cNvCxnSpPr>
            <p:nvPr/>
          </p:nvCxnSpPr>
          <p:spPr>
            <a:xfrm>
              <a:off x="1409700" y="2362201"/>
              <a:ext cx="93951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228B569-C88C-4554-B762-93D24BF7F5A6}"/>
                </a:ext>
              </a:extLst>
            </p:cNvPr>
            <p:cNvCxnSpPr>
              <a:cxnSpLocks/>
              <a:stCxn id="6" idx="3"/>
              <a:endCxn id="59" idx="1"/>
            </p:cNvCxnSpPr>
            <p:nvPr/>
          </p:nvCxnSpPr>
          <p:spPr>
            <a:xfrm>
              <a:off x="1409700" y="2705101"/>
              <a:ext cx="93951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B52A1F16-9F93-4938-B427-FA833CC461A5}"/>
                </a:ext>
              </a:extLst>
            </p:cNvPr>
            <p:cNvCxnSpPr>
              <a:cxnSpLocks/>
              <a:stCxn id="7" idx="3"/>
              <a:endCxn id="60" idx="1"/>
            </p:cNvCxnSpPr>
            <p:nvPr/>
          </p:nvCxnSpPr>
          <p:spPr>
            <a:xfrm>
              <a:off x="1409700" y="3048001"/>
              <a:ext cx="93951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80374E4-4E3F-4284-B460-DD00486D4B25}"/>
                </a:ext>
              </a:extLst>
            </p:cNvPr>
            <p:cNvCxnSpPr>
              <a:cxnSpLocks/>
              <a:stCxn id="10" idx="3"/>
              <a:endCxn id="63" idx="1"/>
            </p:cNvCxnSpPr>
            <p:nvPr/>
          </p:nvCxnSpPr>
          <p:spPr>
            <a:xfrm>
              <a:off x="1409700" y="4074368"/>
              <a:ext cx="93951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64B412CC-9BEB-403E-A164-B15CC2705466}"/>
                </a:ext>
              </a:extLst>
            </p:cNvPr>
            <p:cNvCxnSpPr>
              <a:cxnSpLocks/>
              <a:stCxn id="8" idx="3"/>
              <a:endCxn id="61" idx="1"/>
            </p:cNvCxnSpPr>
            <p:nvPr/>
          </p:nvCxnSpPr>
          <p:spPr>
            <a:xfrm>
              <a:off x="1409700" y="4417268"/>
              <a:ext cx="93951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22FD7153-B0E4-4092-A557-CBAAEDD4B839}"/>
                </a:ext>
              </a:extLst>
            </p:cNvPr>
            <p:cNvCxnSpPr>
              <a:cxnSpLocks/>
              <a:stCxn id="9" idx="3"/>
              <a:endCxn id="62" idx="1"/>
            </p:cNvCxnSpPr>
            <p:nvPr/>
          </p:nvCxnSpPr>
          <p:spPr>
            <a:xfrm>
              <a:off x="1409700" y="4769499"/>
              <a:ext cx="93951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C287C8E-2928-4541-9211-E9F141957A9A}"/>
                </a:ext>
              </a:extLst>
            </p:cNvPr>
            <p:cNvCxnSpPr>
              <a:cxnSpLocks/>
            </p:cNvCxnSpPr>
            <p:nvPr/>
          </p:nvCxnSpPr>
          <p:spPr>
            <a:xfrm>
              <a:off x="1638300"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CEE1758-9F8B-4FA0-B65D-DD779C151265}"/>
                </a:ext>
              </a:extLst>
            </p:cNvPr>
            <p:cNvCxnSpPr>
              <a:cxnSpLocks/>
            </p:cNvCxnSpPr>
            <p:nvPr/>
          </p:nvCxnSpPr>
          <p:spPr>
            <a:xfrm>
              <a:off x="1978091"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CB0F0FE-A63F-482D-BF88-04BA7C0EA29F}"/>
                </a:ext>
              </a:extLst>
            </p:cNvPr>
            <p:cNvCxnSpPr>
              <a:cxnSpLocks/>
            </p:cNvCxnSpPr>
            <p:nvPr/>
          </p:nvCxnSpPr>
          <p:spPr>
            <a:xfrm flipV="1">
              <a:off x="1638300" y="3731468"/>
              <a:ext cx="8937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F70099E9-3BC3-4220-A35A-01F7A3265A79}"/>
                </a:ext>
              </a:extLst>
            </p:cNvPr>
            <p:cNvCxnSpPr>
              <a:cxnSpLocks/>
            </p:cNvCxnSpPr>
            <p:nvPr/>
          </p:nvCxnSpPr>
          <p:spPr>
            <a:xfrm>
              <a:off x="2324100"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DA57319-65BD-42F1-B8CB-89B7F17D45BD}"/>
                </a:ext>
              </a:extLst>
            </p:cNvPr>
            <p:cNvCxnSpPr>
              <a:cxnSpLocks/>
            </p:cNvCxnSpPr>
            <p:nvPr/>
          </p:nvCxnSpPr>
          <p:spPr>
            <a:xfrm>
              <a:off x="2667000"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33D5B2B-54BB-4C40-9B6F-B8D621C19F55}"/>
                </a:ext>
              </a:extLst>
            </p:cNvPr>
            <p:cNvCxnSpPr>
              <a:cxnSpLocks/>
            </p:cNvCxnSpPr>
            <p:nvPr/>
          </p:nvCxnSpPr>
          <p:spPr>
            <a:xfrm>
              <a:off x="3009900"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ADFAD01-1F40-4B9E-8136-611A289D6325}"/>
                </a:ext>
              </a:extLst>
            </p:cNvPr>
            <p:cNvCxnSpPr>
              <a:cxnSpLocks/>
            </p:cNvCxnSpPr>
            <p:nvPr/>
          </p:nvCxnSpPr>
          <p:spPr>
            <a:xfrm>
              <a:off x="3352800"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1945003-704C-46C6-AA2C-BF4A1DE49E71}"/>
                </a:ext>
              </a:extLst>
            </p:cNvPr>
            <p:cNvCxnSpPr>
              <a:cxnSpLocks/>
            </p:cNvCxnSpPr>
            <p:nvPr/>
          </p:nvCxnSpPr>
          <p:spPr>
            <a:xfrm>
              <a:off x="1638300" y="5105401"/>
              <a:ext cx="8937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43380176-A558-4270-A66D-D95201C64AB2}"/>
                </a:ext>
              </a:extLst>
            </p:cNvPr>
            <p:cNvCxnSpPr>
              <a:cxnSpLocks/>
            </p:cNvCxnSpPr>
            <p:nvPr/>
          </p:nvCxnSpPr>
          <p:spPr>
            <a:xfrm>
              <a:off x="1638300" y="5445968"/>
              <a:ext cx="8937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7907D6EB-B237-49AB-AE11-6274F9135A4D}"/>
                </a:ext>
              </a:extLst>
            </p:cNvPr>
            <p:cNvCxnSpPr>
              <a:cxnSpLocks/>
            </p:cNvCxnSpPr>
            <p:nvPr/>
          </p:nvCxnSpPr>
          <p:spPr>
            <a:xfrm>
              <a:off x="1638300" y="3390901"/>
              <a:ext cx="8937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17D3A83-6312-44B2-9554-A961BF72C571}"/>
                </a:ext>
              </a:extLst>
            </p:cNvPr>
            <p:cNvCxnSpPr>
              <a:cxnSpLocks/>
            </p:cNvCxnSpPr>
            <p:nvPr/>
          </p:nvCxnSpPr>
          <p:spPr>
            <a:xfrm>
              <a:off x="1638300" y="2019301"/>
              <a:ext cx="893794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6F1CC66D-40B3-40C3-ADC7-A44878695823}"/>
                </a:ext>
              </a:extLst>
            </p:cNvPr>
            <p:cNvCxnSpPr>
              <a:cxnSpLocks/>
            </p:cNvCxnSpPr>
            <p:nvPr/>
          </p:nvCxnSpPr>
          <p:spPr>
            <a:xfrm>
              <a:off x="1636745" y="1676400"/>
              <a:ext cx="893950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6353659-F302-47D2-829D-C9750244295C}"/>
                </a:ext>
              </a:extLst>
            </p:cNvPr>
            <p:cNvCxnSpPr>
              <a:cxnSpLocks/>
            </p:cNvCxnSpPr>
            <p:nvPr/>
          </p:nvCxnSpPr>
          <p:spPr>
            <a:xfrm>
              <a:off x="3718249" y="1676401"/>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5217AF56-D604-4022-99E9-B5589BCC856A}"/>
                </a:ext>
              </a:extLst>
            </p:cNvPr>
            <p:cNvCxnSpPr>
              <a:cxnSpLocks/>
            </p:cNvCxnSpPr>
            <p:nvPr/>
          </p:nvCxnSpPr>
          <p:spPr>
            <a:xfrm>
              <a:off x="4061149"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DABA9062-72D2-471B-BC4B-DEE771C31222}"/>
                </a:ext>
              </a:extLst>
            </p:cNvPr>
            <p:cNvCxnSpPr>
              <a:cxnSpLocks/>
            </p:cNvCxnSpPr>
            <p:nvPr/>
          </p:nvCxnSpPr>
          <p:spPr>
            <a:xfrm>
              <a:off x="4404049"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E5FC62E9-6814-4502-BADF-1A6B2733D673}"/>
                </a:ext>
              </a:extLst>
            </p:cNvPr>
            <p:cNvCxnSpPr>
              <a:cxnSpLocks/>
            </p:cNvCxnSpPr>
            <p:nvPr/>
          </p:nvCxnSpPr>
          <p:spPr>
            <a:xfrm>
              <a:off x="4746949"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2F3C1A01-90F9-4DF9-B6AB-F78678CF94BC}"/>
                </a:ext>
              </a:extLst>
            </p:cNvPr>
            <p:cNvSpPr/>
            <p:nvPr/>
          </p:nvSpPr>
          <p:spPr>
            <a:xfrm>
              <a:off x="3946849" y="3971733"/>
              <a:ext cx="914400" cy="9144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Cluster</a:t>
              </a:r>
            </a:p>
          </p:txBody>
        </p:sp>
        <p:sp>
          <p:nvSpPr>
            <p:cNvPr id="48" name="Rectangle 47">
              <a:extLst>
                <a:ext uri="{FF2B5EF4-FFF2-40B4-BE49-F238E27FC236}">
                  <a16:creationId xmlns:a16="http://schemas.microsoft.com/office/drawing/2014/main" id="{2A1B1512-B50B-40E5-957B-2DBAE3D56F12}"/>
                </a:ext>
              </a:extLst>
            </p:cNvPr>
            <p:cNvSpPr/>
            <p:nvPr/>
          </p:nvSpPr>
          <p:spPr>
            <a:xfrm>
              <a:off x="3946849" y="2247901"/>
              <a:ext cx="914400" cy="9144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Cluster</a:t>
              </a:r>
            </a:p>
          </p:txBody>
        </p:sp>
        <p:cxnSp>
          <p:nvCxnSpPr>
            <p:cNvPr id="49" name="Straight Connector 48">
              <a:extLst>
                <a:ext uri="{FF2B5EF4-FFF2-40B4-BE49-F238E27FC236}">
                  <a16:creationId xmlns:a16="http://schemas.microsoft.com/office/drawing/2014/main" id="{B0C4F044-763E-4FE5-B62A-CED380CBB7E6}"/>
                </a:ext>
              </a:extLst>
            </p:cNvPr>
            <p:cNvCxnSpPr>
              <a:cxnSpLocks/>
            </p:cNvCxnSpPr>
            <p:nvPr/>
          </p:nvCxnSpPr>
          <p:spPr>
            <a:xfrm>
              <a:off x="9199984"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E19B632C-81EF-48D3-9DEC-C40A6DDD2822}"/>
                </a:ext>
              </a:extLst>
            </p:cNvPr>
            <p:cNvCxnSpPr>
              <a:cxnSpLocks/>
            </p:cNvCxnSpPr>
            <p:nvPr/>
          </p:nvCxnSpPr>
          <p:spPr>
            <a:xfrm>
              <a:off x="9542884"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51722CD1-57FF-40ED-A028-054A1C4B975F}"/>
                </a:ext>
              </a:extLst>
            </p:cNvPr>
            <p:cNvCxnSpPr>
              <a:cxnSpLocks/>
            </p:cNvCxnSpPr>
            <p:nvPr/>
          </p:nvCxnSpPr>
          <p:spPr>
            <a:xfrm>
              <a:off x="9885784" y="1676400"/>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6BCB8637-5160-4C92-B9F1-677928057D96}"/>
                </a:ext>
              </a:extLst>
            </p:cNvPr>
            <p:cNvSpPr/>
            <p:nvPr/>
          </p:nvSpPr>
          <p:spPr>
            <a:xfrm>
              <a:off x="9085684" y="3971733"/>
              <a:ext cx="914400" cy="9144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Cluster</a:t>
              </a:r>
            </a:p>
          </p:txBody>
        </p:sp>
        <p:sp>
          <p:nvSpPr>
            <p:cNvPr id="57" name="Rectangle 56">
              <a:extLst>
                <a:ext uri="{FF2B5EF4-FFF2-40B4-BE49-F238E27FC236}">
                  <a16:creationId xmlns:a16="http://schemas.microsoft.com/office/drawing/2014/main" id="{EE59EF7A-9975-431A-AC29-2E57F8BC0CD0}"/>
                </a:ext>
              </a:extLst>
            </p:cNvPr>
            <p:cNvSpPr/>
            <p:nvPr/>
          </p:nvSpPr>
          <p:spPr>
            <a:xfrm>
              <a:off x="9085684" y="2247901"/>
              <a:ext cx="914400" cy="9144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Cluster</a:t>
              </a:r>
            </a:p>
          </p:txBody>
        </p:sp>
        <p:sp>
          <p:nvSpPr>
            <p:cNvPr id="58" name="Rectangle 57">
              <a:extLst>
                <a:ext uri="{FF2B5EF4-FFF2-40B4-BE49-F238E27FC236}">
                  <a16:creationId xmlns:a16="http://schemas.microsoft.com/office/drawing/2014/main" id="{F911F91A-39FC-46CF-8C7B-DC481EB8AEEF}"/>
                </a:ext>
              </a:extLst>
            </p:cNvPr>
            <p:cNvSpPr/>
            <p:nvPr/>
          </p:nvSpPr>
          <p:spPr>
            <a:xfrm>
              <a:off x="10804849" y="2247901"/>
              <a:ext cx="914400" cy="2286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sp>
          <p:nvSpPr>
            <p:cNvPr id="59" name="Rectangle 58">
              <a:extLst>
                <a:ext uri="{FF2B5EF4-FFF2-40B4-BE49-F238E27FC236}">
                  <a16:creationId xmlns:a16="http://schemas.microsoft.com/office/drawing/2014/main" id="{B6D22186-DD6D-4C08-B470-73BF60D2449B}"/>
                </a:ext>
              </a:extLst>
            </p:cNvPr>
            <p:cNvSpPr/>
            <p:nvPr/>
          </p:nvSpPr>
          <p:spPr>
            <a:xfrm>
              <a:off x="10804849" y="2590801"/>
              <a:ext cx="914400" cy="2286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sp>
          <p:nvSpPr>
            <p:cNvPr id="60" name="Rectangle 59">
              <a:extLst>
                <a:ext uri="{FF2B5EF4-FFF2-40B4-BE49-F238E27FC236}">
                  <a16:creationId xmlns:a16="http://schemas.microsoft.com/office/drawing/2014/main" id="{511C8BC1-2D7A-4935-A9AB-FD69C33AD43E}"/>
                </a:ext>
              </a:extLst>
            </p:cNvPr>
            <p:cNvSpPr/>
            <p:nvPr/>
          </p:nvSpPr>
          <p:spPr>
            <a:xfrm>
              <a:off x="10804849" y="2933701"/>
              <a:ext cx="914400" cy="2286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sp>
          <p:nvSpPr>
            <p:cNvPr id="61" name="Rectangle 60">
              <a:extLst>
                <a:ext uri="{FF2B5EF4-FFF2-40B4-BE49-F238E27FC236}">
                  <a16:creationId xmlns:a16="http://schemas.microsoft.com/office/drawing/2014/main" id="{D694EE27-85CA-42BA-8895-7129F9D9A87A}"/>
                </a:ext>
              </a:extLst>
            </p:cNvPr>
            <p:cNvSpPr/>
            <p:nvPr/>
          </p:nvSpPr>
          <p:spPr>
            <a:xfrm>
              <a:off x="10804849" y="4305301"/>
              <a:ext cx="914400" cy="2286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sp>
          <p:nvSpPr>
            <p:cNvPr id="62" name="Rectangle 61">
              <a:extLst>
                <a:ext uri="{FF2B5EF4-FFF2-40B4-BE49-F238E27FC236}">
                  <a16:creationId xmlns:a16="http://schemas.microsoft.com/office/drawing/2014/main" id="{7F073D09-2AAB-4553-9EDF-F7630AC67AF5}"/>
                </a:ext>
              </a:extLst>
            </p:cNvPr>
            <p:cNvSpPr/>
            <p:nvPr/>
          </p:nvSpPr>
          <p:spPr>
            <a:xfrm>
              <a:off x="10804849" y="4657532"/>
              <a:ext cx="914400" cy="2286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sp>
          <p:nvSpPr>
            <p:cNvPr id="63" name="Rectangle 62">
              <a:extLst>
                <a:ext uri="{FF2B5EF4-FFF2-40B4-BE49-F238E27FC236}">
                  <a16:creationId xmlns:a16="http://schemas.microsoft.com/office/drawing/2014/main" id="{0236587A-8C0D-40F2-A19B-A7EFAE352340}"/>
                </a:ext>
              </a:extLst>
            </p:cNvPr>
            <p:cNvSpPr/>
            <p:nvPr/>
          </p:nvSpPr>
          <p:spPr>
            <a:xfrm>
              <a:off x="10804849" y="3962401"/>
              <a:ext cx="914400" cy="2286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IO</a:t>
              </a:r>
            </a:p>
          </p:txBody>
        </p:sp>
        <p:cxnSp>
          <p:nvCxnSpPr>
            <p:cNvPr id="64" name="Straight Connector 63">
              <a:extLst>
                <a:ext uri="{FF2B5EF4-FFF2-40B4-BE49-F238E27FC236}">
                  <a16:creationId xmlns:a16="http://schemas.microsoft.com/office/drawing/2014/main" id="{EEAA3A4B-9715-4241-8AB3-2A16242EFA85}"/>
                </a:ext>
              </a:extLst>
            </p:cNvPr>
            <p:cNvCxnSpPr>
              <a:cxnSpLocks/>
            </p:cNvCxnSpPr>
            <p:nvPr/>
          </p:nvCxnSpPr>
          <p:spPr>
            <a:xfrm>
              <a:off x="10233349" y="1678733"/>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a:extLst>
                <a:ext uri="{FF2B5EF4-FFF2-40B4-BE49-F238E27FC236}">
                  <a16:creationId xmlns:a16="http://schemas.microsoft.com/office/drawing/2014/main" id="{9828193F-E6B9-4EFB-ABA3-7EFDA1F12A22}"/>
                </a:ext>
              </a:extLst>
            </p:cNvPr>
            <p:cNvCxnSpPr>
              <a:cxnSpLocks/>
            </p:cNvCxnSpPr>
            <p:nvPr/>
          </p:nvCxnSpPr>
          <p:spPr>
            <a:xfrm>
              <a:off x="10576249" y="1676401"/>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a:extLst>
                <a:ext uri="{FF2B5EF4-FFF2-40B4-BE49-F238E27FC236}">
                  <a16:creationId xmlns:a16="http://schemas.microsoft.com/office/drawing/2014/main" id="{81D8A153-7931-4CE1-BA4A-9AD900609594}"/>
                </a:ext>
              </a:extLst>
            </p:cNvPr>
            <p:cNvCxnSpPr>
              <a:cxnSpLocks/>
            </p:cNvCxnSpPr>
            <p:nvPr/>
          </p:nvCxnSpPr>
          <p:spPr>
            <a:xfrm>
              <a:off x="5089849" y="1678733"/>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a:extLst>
                <a:ext uri="{FF2B5EF4-FFF2-40B4-BE49-F238E27FC236}">
                  <a16:creationId xmlns:a16="http://schemas.microsoft.com/office/drawing/2014/main" id="{A66283F8-6B06-4DA5-B3BF-78EEE82F8A18}"/>
                </a:ext>
              </a:extLst>
            </p:cNvPr>
            <p:cNvCxnSpPr>
              <a:cxnSpLocks/>
            </p:cNvCxnSpPr>
            <p:nvPr/>
          </p:nvCxnSpPr>
          <p:spPr>
            <a:xfrm>
              <a:off x="5429639" y="1678733"/>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081BF4D-144B-4BFE-9845-B436A45C27C3}"/>
                </a:ext>
              </a:extLst>
            </p:cNvPr>
            <p:cNvCxnSpPr>
              <a:cxnSpLocks/>
            </p:cNvCxnSpPr>
            <p:nvPr/>
          </p:nvCxnSpPr>
          <p:spPr>
            <a:xfrm>
              <a:off x="5775649" y="1676401"/>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51C8B72D-F595-4DBE-8B61-503D93AED155}"/>
                </a:ext>
              </a:extLst>
            </p:cNvPr>
            <p:cNvCxnSpPr>
              <a:cxnSpLocks/>
            </p:cNvCxnSpPr>
            <p:nvPr/>
          </p:nvCxnSpPr>
          <p:spPr>
            <a:xfrm>
              <a:off x="6115439" y="1676401"/>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B411F115-0232-4E88-A8D5-2E6B459DC83F}"/>
                </a:ext>
              </a:extLst>
            </p:cNvPr>
            <p:cNvCxnSpPr>
              <a:cxnSpLocks/>
            </p:cNvCxnSpPr>
            <p:nvPr/>
          </p:nvCxnSpPr>
          <p:spPr>
            <a:xfrm>
              <a:off x="6461449" y="1678733"/>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D28FB3A2-88D4-4C3B-B68E-1778FA45B3CA}"/>
                </a:ext>
              </a:extLst>
            </p:cNvPr>
            <p:cNvCxnSpPr>
              <a:cxnSpLocks/>
            </p:cNvCxnSpPr>
            <p:nvPr/>
          </p:nvCxnSpPr>
          <p:spPr>
            <a:xfrm>
              <a:off x="6801239" y="1678733"/>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667C8C81-BCBF-4A2B-9055-3DE056EB1E5E}"/>
                </a:ext>
              </a:extLst>
            </p:cNvPr>
            <p:cNvCxnSpPr>
              <a:cxnSpLocks/>
            </p:cNvCxnSpPr>
            <p:nvPr/>
          </p:nvCxnSpPr>
          <p:spPr>
            <a:xfrm>
              <a:off x="7147249" y="1676401"/>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859FF62A-0B02-4BBF-A165-6FD033E75BA2}"/>
                </a:ext>
              </a:extLst>
            </p:cNvPr>
            <p:cNvCxnSpPr>
              <a:cxnSpLocks/>
            </p:cNvCxnSpPr>
            <p:nvPr/>
          </p:nvCxnSpPr>
          <p:spPr>
            <a:xfrm>
              <a:off x="7487039" y="1676401"/>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560E18F2-C361-4E67-9EB9-B169066A55C0}"/>
                </a:ext>
              </a:extLst>
            </p:cNvPr>
            <p:cNvCxnSpPr>
              <a:cxnSpLocks/>
            </p:cNvCxnSpPr>
            <p:nvPr/>
          </p:nvCxnSpPr>
          <p:spPr>
            <a:xfrm>
              <a:off x="7829939" y="1676401"/>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A6B69616-A3DC-41E0-ADB3-CDA8E3A44C7A}"/>
                </a:ext>
              </a:extLst>
            </p:cNvPr>
            <p:cNvCxnSpPr>
              <a:cxnSpLocks/>
            </p:cNvCxnSpPr>
            <p:nvPr/>
          </p:nvCxnSpPr>
          <p:spPr>
            <a:xfrm>
              <a:off x="8172839" y="1676401"/>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5C9BEA9A-9C08-4146-999F-9DCCED202F00}"/>
                </a:ext>
              </a:extLst>
            </p:cNvPr>
            <p:cNvCxnSpPr>
              <a:cxnSpLocks/>
            </p:cNvCxnSpPr>
            <p:nvPr/>
          </p:nvCxnSpPr>
          <p:spPr>
            <a:xfrm>
              <a:off x="8515739" y="1676401"/>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933AEF43-E4D3-417E-BD64-4FF81AB8292D}"/>
                </a:ext>
              </a:extLst>
            </p:cNvPr>
            <p:cNvCxnSpPr>
              <a:cxnSpLocks/>
            </p:cNvCxnSpPr>
            <p:nvPr/>
          </p:nvCxnSpPr>
          <p:spPr>
            <a:xfrm>
              <a:off x="8858639" y="1676401"/>
              <a:ext cx="0" cy="37695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5F8DCB52-D7EC-4147-A1DE-D33FF510F5B6}"/>
                </a:ext>
              </a:extLst>
            </p:cNvPr>
            <p:cNvSpPr/>
            <p:nvPr/>
          </p:nvSpPr>
          <p:spPr>
            <a:xfrm>
              <a:off x="7375848" y="2247901"/>
              <a:ext cx="1296663" cy="2635898"/>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Digital Signal Processing</a:t>
              </a:r>
            </a:p>
          </p:txBody>
        </p:sp>
        <p:sp>
          <p:nvSpPr>
            <p:cNvPr id="79" name="Rectangle 78">
              <a:extLst>
                <a:ext uri="{FF2B5EF4-FFF2-40B4-BE49-F238E27FC236}">
                  <a16:creationId xmlns:a16="http://schemas.microsoft.com/office/drawing/2014/main" id="{4B646E04-A315-421E-BF43-9A0EF504CDF4}"/>
                </a:ext>
              </a:extLst>
            </p:cNvPr>
            <p:cNvSpPr/>
            <p:nvPr/>
          </p:nvSpPr>
          <p:spPr>
            <a:xfrm>
              <a:off x="5661349" y="2247901"/>
              <a:ext cx="914400" cy="2635898"/>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Block</a:t>
              </a:r>
              <a:br>
                <a:rPr lang="en-US" sz="1600" dirty="0">
                  <a:solidFill>
                    <a:schemeClr val="tx1"/>
                  </a:solidFill>
                </a:rPr>
              </a:br>
              <a:r>
                <a:rPr lang="en-US" sz="1600" dirty="0">
                  <a:solidFill>
                    <a:schemeClr val="tx1"/>
                  </a:solidFill>
                </a:rPr>
                <a:t>Memory</a:t>
              </a:r>
            </a:p>
          </p:txBody>
        </p:sp>
      </p:grpSp>
      <p:sp>
        <p:nvSpPr>
          <p:cNvPr id="2" name="Title 1">
            <a:extLst>
              <a:ext uri="{FF2B5EF4-FFF2-40B4-BE49-F238E27FC236}">
                <a16:creationId xmlns:a16="http://schemas.microsoft.com/office/drawing/2014/main" id="{9E7167D8-0BC3-4782-9607-2F94F63361FB}"/>
              </a:ext>
            </a:extLst>
          </p:cNvPr>
          <p:cNvSpPr>
            <a:spLocks noGrp="1"/>
          </p:cNvSpPr>
          <p:nvPr>
            <p:ph type="title"/>
          </p:nvPr>
        </p:nvSpPr>
        <p:spPr/>
        <p:txBody>
          <a:bodyPr/>
          <a:lstStyle/>
          <a:p>
            <a:r>
              <a:rPr lang="en-US" dirty="0"/>
              <a:t>Soft Errors in SRAM-based FPGA Designs</a:t>
            </a:r>
          </a:p>
        </p:txBody>
      </p:sp>
      <p:sp>
        <p:nvSpPr>
          <p:cNvPr id="24" name="Rectangle 23">
            <a:extLst>
              <a:ext uri="{FF2B5EF4-FFF2-40B4-BE49-F238E27FC236}">
                <a16:creationId xmlns:a16="http://schemas.microsoft.com/office/drawing/2014/main" id="{8252E08E-03DB-4D7E-AE03-EC8937FE7D9F}"/>
              </a:ext>
            </a:extLst>
          </p:cNvPr>
          <p:cNvSpPr/>
          <p:nvPr/>
        </p:nvSpPr>
        <p:spPr>
          <a:xfrm>
            <a:off x="2209800" y="3971733"/>
            <a:ext cx="914400" cy="9144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Cluster</a:t>
            </a:r>
          </a:p>
        </p:txBody>
      </p:sp>
      <p:sp>
        <p:nvSpPr>
          <p:cNvPr id="38" name="Rectangle 37">
            <a:extLst>
              <a:ext uri="{FF2B5EF4-FFF2-40B4-BE49-F238E27FC236}">
                <a16:creationId xmlns:a16="http://schemas.microsoft.com/office/drawing/2014/main" id="{B06C8DA4-820D-4C4F-AC4C-5928C8A96423}"/>
              </a:ext>
            </a:extLst>
          </p:cNvPr>
          <p:cNvSpPr/>
          <p:nvPr/>
        </p:nvSpPr>
        <p:spPr>
          <a:xfrm>
            <a:off x="2209800" y="2247901"/>
            <a:ext cx="914400" cy="9144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Cluster</a:t>
            </a:r>
          </a:p>
        </p:txBody>
      </p:sp>
      <p:cxnSp>
        <p:nvCxnSpPr>
          <p:cNvPr id="102" name="Straight Connector 101">
            <a:extLst>
              <a:ext uri="{FF2B5EF4-FFF2-40B4-BE49-F238E27FC236}">
                <a16:creationId xmlns:a16="http://schemas.microsoft.com/office/drawing/2014/main" id="{4F7B8713-C029-4F5C-81FB-C8EEDF8932BA}"/>
              </a:ext>
            </a:extLst>
          </p:cNvPr>
          <p:cNvCxnSpPr>
            <a:cxnSpLocks/>
          </p:cNvCxnSpPr>
          <p:nvPr/>
        </p:nvCxnSpPr>
        <p:spPr>
          <a:xfrm>
            <a:off x="1390260" y="2362201"/>
            <a:ext cx="94006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7984BB89-A82C-4DC0-A8A1-E98CDC3B0C47}"/>
              </a:ext>
            </a:extLst>
          </p:cNvPr>
          <p:cNvCxnSpPr>
            <a:cxnSpLocks/>
            <a:endCxn id="176" idx="3"/>
          </p:cNvCxnSpPr>
          <p:nvPr/>
        </p:nvCxnSpPr>
        <p:spPr>
          <a:xfrm flipV="1">
            <a:off x="1390260" y="2703537"/>
            <a:ext cx="1206460" cy="1564"/>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CF6D8737-1B41-4DB7-A3BB-329ABDEE6655}"/>
              </a:ext>
            </a:extLst>
          </p:cNvPr>
          <p:cNvCxnSpPr>
            <a:cxnSpLocks/>
          </p:cNvCxnSpPr>
          <p:nvPr/>
        </p:nvCxnSpPr>
        <p:spPr>
          <a:xfrm>
            <a:off x="1390260" y="4428933"/>
            <a:ext cx="104814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43519838-6541-4CB5-9492-19A34289ED46}"/>
              </a:ext>
            </a:extLst>
          </p:cNvPr>
          <p:cNvCxnSpPr>
            <a:cxnSpLocks/>
          </p:cNvCxnSpPr>
          <p:nvPr/>
        </p:nvCxnSpPr>
        <p:spPr>
          <a:xfrm>
            <a:off x="1390260" y="4769499"/>
            <a:ext cx="890978"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504F94EC-6769-455A-97B9-21D05717BA0B}"/>
              </a:ext>
            </a:extLst>
          </p:cNvPr>
          <p:cNvCxnSpPr>
            <a:cxnSpLocks/>
          </p:cNvCxnSpPr>
          <p:nvPr/>
        </p:nvCxnSpPr>
        <p:spPr>
          <a:xfrm>
            <a:off x="1960395" y="3045667"/>
            <a:ext cx="352269"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2C6A5C00-49C7-4858-9C13-96681CC22ACD}"/>
              </a:ext>
            </a:extLst>
          </p:cNvPr>
          <p:cNvCxnSpPr>
            <a:cxnSpLocks/>
          </p:cNvCxnSpPr>
          <p:nvPr/>
        </p:nvCxnSpPr>
        <p:spPr>
          <a:xfrm>
            <a:off x="1976535" y="3045667"/>
            <a:ext cx="0" cy="345234"/>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FA364827-3F59-419B-B02D-1CF88D5A870D}"/>
              </a:ext>
            </a:extLst>
          </p:cNvPr>
          <p:cNvCxnSpPr>
            <a:cxnSpLocks/>
          </p:cNvCxnSpPr>
          <p:nvPr/>
        </p:nvCxnSpPr>
        <p:spPr>
          <a:xfrm>
            <a:off x="1960395" y="3381474"/>
            <a:ext cx="1760965"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a:extLst>
              <a:ext uri="{FF2B5EF4-FFF2-40B4-BE49-F238E27FC236}">
                <a16:creationId xmlns:a16="http://schemas.microsoft.com/office/drawing/2014/main" id="{8B616BBC-257B-4B52-904C-9B184B3410BE}"/>
              </a:ext>
            </a:extLst>
          </p:cNvPr>
          <p:cNvCxnSpPr>
            <a:cxnSpLocks/>
          </p:cNvCxnSpPr>
          <p:nvPr/>
        </p:nvCxnSpPr>
        <p:spPr>
          <a:xfrm>
            <a:off x="3719027" y="3362871"/>
            <a:ext cx="0" cy="746926"/>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a:extLst>
              <a:ext uri="{FF2B5EF4-FFF2-40B4-BE49-F238E27FC236}">
                <a16:creationId xmlns:a16="http://schemas.microsoft.com/office/drawing/2014/main" id="{B5E55D60-1CB1-445B-869D-083CBF8D8572}"/>
              </a:ext>
            </a:extLst>
          </p:cNvPr>
          <p:cNvCxnSpPr>
            <a:cxnSpLocks/>
            <a:stCxn id="172" idx="2"/>
          </p:cNvCxnSpPr>
          <p:nvPr/>
        </p:nvCxnSpPr>
        <p:spPr>
          <a:xfrm flipV="1">
            <a:off x="3027244" y="2702768"/>
            <a:ext cx="339552" cy="2332"/>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a:extLst>
              <a:ext uri="{FF2B5EF4-FFF2-40B4-BE49-F238E27FC236}">
                <a16:creationId xmlns:a16="http://schemas.microsoft.com/office/drawing/2014/main" id="{9D9905CC-B94A-4F00-843C-49D95FBB4E2A}"/>
              </a:ext>
            </a:extLst>
          </p:cNvPr>
          <p:cNvCxnSpPr>
            <a:cxnSpLocks/>
          </p:cNvCxnSpPr>
          <p:nvPr/>
        </p:nvCxnSpPr>
        <p:spPr>
          <a:xfrm>
            <a:off x="3355908" y="2691103"/>
            <a:ext cx="0" cy="1047364"/>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7709ECAE-FC9E-4F3E-A724-B115A9FDF2D4}"/>
              </a:ext>
            </a:extLst>
          </p:cNvPr>
          <p:cNvCxnSpPr>
            <a:cxnSpLocks/>
          </p:cNvCxnSpPr>
          <p:nvPr/>
        </p:nvCxnSpPr>
        <p:spPr>
          <a:xfrm>
            <a:off x="1949710" y="3731467"/>
            <a:ext cx="140309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a:extLst>
              <a:ext uri="{FF2B5EF4-FFF2-40B4-BE49-F238E27FC236}">
                <a16:creationId xmlns:a16="http://schemas.microsoft.com/office/drawing/2014/main" id="{F72C2690-875F-4ABE-83F8-BD4121678E44}"/>
              </a:ext>
            </a:extLst>
          </p:cNvPr>
          <p:cNvCxnSpPr>
            <a:cxnSpLocks/>
          </p:cNvCxnSpPr>
          <p:nvPr/>
        </p:nvCxnSpPr>
        <p:spPr>
          <a:xfrm flipH="1">
            <a:off x="1967204" y="3736133"/>
            <a:ext cx="0" cy="34990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607F2D37-2E2F-4FC1-B0C5-DB6AB0268B19}"/>
              </a:ext>
            </a:extLst>
          </p:cNvPr>
          <p:cNvCxnSpPr>
            <a:cxnSpLocks/>
          </p:cNvCxnSpPr>
          <p:nvPr/>
        </p:nvCxnSpPr>
        <p:spPr>
          <a:xfrm>
            <a:off x="1949710" y="4093030"/>
            <a:ext cx="34899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id="{540030C5-189B-4DFD-BC7F-8FC89932E9B0}"/>
              </a:ext>
            </a:extLst>
          </p:cNvPr>
          <p:cNvCxnSpPr>
            <a:cxnSpLocks/>
          </p:cNvCxnSpPr>
          <p:nvPr/>
        </p:nvCxnSpPr>
        <p:spPr>
          <a:xfrm>
            <a:off x="3027244" y="4093030"/>
            <a:ext cx="691005"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a:extLst>
              <a:ext uri="{FF2B5EF4-FFF2-40B4-BE49-F238E27FC236}">
                <a16:creationId xmlns:a16="http://schemas.microsoft.com/office/drawing/2014/main" id="{32F467BA-08D2-4456-8DE7-8AD02ABB9A07}"/>
              </a:ext>
            </a:extLst>
          </p:cNvPr>
          <p:cNvCxnSpPr>
            <a:cxnSpLocks/>
          </p:cNvCxnSpPr>
          <p:nvPr/>
        </p:nvCxnSpPr>
        <p:spPr>
          <a:xfrm flipH="1">
            <a:off x="3715140" y="3740799"/>
            <a:ext cx="1723829"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745BCC3A-8122-4FD4-9E5A-EDFC3295138E}"/>
              </a:ext>
            </a:extLst>
          </p:cNvPr>
          <p:cNvCxnSpPr>
            <a:cxnSpLocks/>
          </p:cNvCxnSpPr>
          <p:nvPr/>
        </p:nvCxnSpPr>
        <p:spPr>
          <a:xfrm flipH="1" flipV="1">
            <a:off x="5438970" y="2014636"/>
            <a:ext cx="1" cy="1740499"/>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id="{17138412-796F-40EC-AF93-11553BBC680A}"/>
              </a:ext>
            </a:extLst>
          </p:cNvPr>
          <p:cNvCxnSpPr>
            <a:cxnSpLocks/>
          </p:cNvCxnSpPr>
          <p:nvPr/>
        </p:nvCxnSpPr>
        <p:spPr>
          <a:xfrm flipH="1">
            <a:off x="5420309" y="2023967"/>
            <a:ext cx="4832482"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AA6DCAC3-1BCC-4CA2-BFAC-1B02ADD1A501}"/>
              </a:ext>
            </a:extLst>
          </p:cNvPr>
          <p:cNvCxnSpPr>
            <a:cxnSpLocks/>
          </p:cNvCxnSpPr>
          <p:nvPr/>
        </p:nvCxnSpPr>
        <p:spPr>
          <a:xfrm flipV="1">
            <a:off x="10233349" y="2028632"/>
            <a:ext cx="0" cy="333568"/>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23395800-1089-4365-9B8B-2568722E0E27}"/>
              </a:ext>
            </a:extLst>
          </p:cNvPr>
          <p:cNvCxnSpPr>
            <a:cxnSpLocks/>
          </p:cNvCxnSpPr>
          <p:nvPr/>
        </p:nvCxnSpPr>
        <p:spPr>
          <a:xfrm flipH="1">
            <a:off x="10215562" y="2357249"/>
            <a:ext cx="59405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157" name="Rectangle 156">
            <a:extLst>
              <a:ext uri="{FF2B5EF4-FFF2-40B4-BE49-F238E27FC236}">
                <a16:creationId xmlns:a16="http://schemas.microsoft.com/office/drawing/2014/main" id="{0351890B-73D3-4C46-8BB1-C72B595D2EEC}"/>
              </a:ext>
            </a:extLst>
          </p:cNvPr>
          <p:cNvSpPr/>
          <p:nvPr/>
        </p:nvSpPr>
        <p:spPr>
          <a:xfrm>
            <a:off x="495300" y="2247901"/>
            <a:ext cx="914400" cy="226267"/>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8" name="Rectangle 157">
            <a:extLst>
              <a:ext uri="{FF2B5EF4-FFF2-40B4-BE49-F238E27FC236}">
                <a16:creationId xmlns:a16="http://schemas.microsoft.com/office/drawing/2014/main" id="{607ADC08-931B-4304-98EC-B408F1C840D9}"/>
              </a:ext>
            </a:extLst>
          </p:cNvPr>
          <p:cNvSpPr/>
          <p:nvPr/>
        </p:nvSpPr>
        <p:spPr>
          <a:xfrm>
            <a:off x="495300" y="2597700"/>
            <a:ext cx="914400" cy="226267"/>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9" name="Rectangle 158">
            <a:extLst>
              <a:ext uri="{FF2B5EF4-FFF2-40B4-BE49-F238E27FC236}">
                <a16:creationId xmlns:a16="http://schemas.microsoft.com/office/drawing/2014/main" id="{629A2A98-6771-4CD6-B40D-81D5EF5C0FEA}"/>
              </a:ext>
            </a:extLst>
          </p:cNvPr>
          <p:cNvSpPr/>
          <p:nvPr/>
        </p:nvSpPr>
        <p:spPr>
          <a:xfrm>
            <a:off x="495300" y="4309966"/>
            <a:ext cx="914400" cy="226267"/>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0" name="Rectangle 159">
            <a:extLst>
              <a:ext uri="{FF2B5EF4-FFF2-40B4-BE49-F238E27FC236}">
                <a16:creationId xmlns:a16="http://schemas.microsoft.com/office/drawing/2014/main" id="{D647BD50-A9CE-4E72-BD18-A19569021AB7}"/>
              </a:ext>
            </a:extLst>
          </p:cNvPr>
          <p:cNvSpPr/>
          <p:nvPr/>
        </p:nvSpPr>
        <p:spPr>
          <a:xfrm>
            <a:off x="495300" y="4661900"/>
            <a:ext cx="914400" cy="226267"/>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1" name="Rectangle 160">
            <a:extLst>
              <a:ext uri="{FF2B5EF4-FFF2-40B4-BE49-F238E27FC236}">
                <a16:creationId xmlns:a16="http://schemas.microsoft.com/office/drawing/2014/main" id="{8DDFEAE4-14A4-4E30-9EED-99C148F32A56}"/>
              </a:ext>
            </a:extLst>
          </p:cNvPr>
          <p:cNvSpPr/>
          <p:nvPr/>
        </p:nvSpPr>
        <p:spPr>
          <a:xfrm>
            <a:off x="10815638" y="2248873"/>
            <a:ext cx="914400" cy="226267"/>
          </a:xfrm>
          <a:prstGeom prst="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2" name="Freeform: Shape 171">
            <a:extLst>
              <a:ext uri="{FF2B5EF4-FFF2-40B4-BE49-F238E27FC236}">
                <a16:creationId xmlns:a16="http://schemas.microsoft.com/office/drawing/2014/main" id="{FD29DBA7-D8DA-4DDC-B712-6B5E9885E283}"/>
              </a:ext>
            </a:extLst>
          </p:cNvPr>
          <p:cNvSpPr/>
          <p:nvPr/>
        </p:nvSpPr>
        <p:spPr>
          <a:xfrm>
            <a:off x="2584881" y="2362200"/>
            <a:ext cx="442363" cy="685800"/>
          </a:xfrm>
          <a:custGeom>
            <a:avLst/>
            <a:gdLst>
              <a:gd name="connsiteX0" fmla="*/ 3583 w 442363"/>
              <a:gd name="connsiteY0" fmla="*/ 0 h 685800"/>
              <a:gd name="connsiteX1" fmla="*/ 422701 w 442363"/>
              <a:gd name="connsiteY1" fmla="*/ 279237 h 685800"/>
              <a:gd name="connsiteX2" fmla="*/ 442363 w 442363"/>
              <a:gd name="connsiteY2" fmla="*/ 342900 h 685800"/>
              <a:gd name="connsiteX3" fmla="*/ 422701 w 442363"/>
              <a:gd name="connsiteY3" fmla="*/ 406563 h 685800"/>
              <a:gd name="connsiteX4" fmla="*/ 3583 w 442363"/>
              <a:gd name="connsiteY4" fmla="*/ 685800 h 685800"/>
              <a:gd name="connsiteX5" fmla="*/ 0 w 442363"/>
              <a:gd name="connsiteY5" fmla="*/ 685437 h 685800"/>
              <a:gd name="connsiteX6" fmla="*/ 25093 w 442363"/>
              <a:gd name="connsiteY6" fmla="*/ 664626 h 685800"/>
              <a:gd name="connsiteX7" fmla="*/ 158320 w 442363"/>
              <a:gd name="connsiteY7" fmla="*/ 341337 h 685800"/>
              <a:gd name="connsiteX8" fmla="*/ 25093 w 442363"/>
              <a:gd name="connsiteY8" fmla="*/ 18048 h 685800"/>
              <a:gd name="connsiteX9" fmla="*/ 3358 w 442363"/>
              <a:gd name="connsiteY9" fmla="*/ 23 h 685800"/>
              <a:gd name="connsiteX10" fmla="*/ 3583 w 442363"/>
              <a:gd name="connsiteY10" fmla="*/ 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2363" h="685800">
                <a:moveTo>
                  <a:pt x="3583" y="0"/>
                </a:moveTo>
                <a:cubicBezTo>
                  <a:pt x="191994" y="0"/>
                  <a:pt x="353649" y="115141"/>
                  <a:pt x="422701" y="279237"/>
                </a:cubicBezTo>
                <a:lnTo>
                  <a:pt x="442363" y="342900"/>
                </a:lnTo>
                <a:lnTo>
                  <a:pt x="422701" y="406563"/>
                </a:lnTo>
                <a:cubicBezTo>
                  <a:pt x="353649" y="570659"/>
                  <a:pt x="191994" y="685800"/>
                  <a:pt x="3583" y="685800"/>
                </a:cubicBezTo>
                <a:lnTo>
                  <a:pt x="0" y="685437"/>
                </a:lnTo>
                <a:lnTo>
                  <a:pt x="25093" y="664626"/>
                </a:lnTo>
                <a:cubicBezTo>
                  <a:pt x="107408" y="581890"/>
                  <a:pt x="158320" y="467590"/>
                  <a:pt x="158320" y="341337"/>
                </a:cubicBezTo>
                <a:cubicBezTo>
                  <a:pt x="158320" y="215085"/>
                  <a:pt x="107408" y="100785"/>
                  <a:pt x="25093" y="18048"/>
                </a:cubicBezTo>
                <a:lnTo>
                  <a:pt x="3358" y="23"/>
                </a:lnTo>
                <a:lnTo>
                  <a:pt x="3583" y="0"/>
                </a:lnTo>
                <a:close/>
              </a:path>
            </a:pathLst>
          </a:custGeom>
          <a:solidFill>
            <a:schemeClr val="accent6">
              <a:lumMod val="20000"/>
              <a:lumOff val="8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6" name="Freeform: Shape 175">
            <a:extLst>
              <a:ext uri="{FF2B5EF4-FFF2-40B4-BE49-F238E27FC236}">
                <a16:creationId xmlns:a16="http://schemas.microsoft.com/office/drawing/2014/main" id="{7566D7D2-3D18-479D-A1D7-849CC19B4F48}"/>
              </a:ext>
            </a:extLst>
          </p:cNvPr>
          <p:cNvSpPr/>
          <p:nvPr/>
        </p:nvSpPr>
        <p:spPr>
          <a:xfrm>
            <a:off x="2438400" y="2362200"/>
            <a:ext cx="158320" cy="685800"/>
          </a:xfrm>
          <a:custGeom>
            <a:avLst/>
            <a:gdLst>
              <a:gd name="connsiteX0" fmla="*/ 3583 w 442363"/>
              <a:gd name="connsiteY0" fmla="*/ 0 h 685800"/>
              <a:gd name="connsiteX1" fmla="*/ 422701 w 442363"/>
              <a:gd name="connsiteY1" fmla="*/ 279237 h 685800"/>
              <a:gd name="connsiteX2" fmla="*/ 442363 w 442363"/>
              <a:gd name="connsiteY2" fmla="*/ 342900 h 685800"/>
              <a:gd name="connsiteX3" fmla="*/ 422701 w 442363"/>
              <a:gd name="connsiteY3" fmla="*/ 406563 h 685800"/>
              <a:gd name="connsiteX4" fmla="*/ 3583 w 442363"/>
              <a:gd name="connsiteY4" fmla="*/ 685800 h 685800"/>
              <a:gd name="connsiteX5" fmla="*/ 0 w 442363"/>
              <a:gd name="connsiteY5" fmla="*/ 685437 h 685800"/>
              <a:gd name="connsiteX6" fmla="*/ 25093 w 442363"/>
              <a:gd name="connsiteY6" fmla="*/ 664626 h 685800"/>
              <a:gd name="connsiteX7" fmla="*/ 158320 w 442363"/>
              <a:gd name="connsiteY7" fmla="*/ 341337 h 685800"/>
              <a:gd name="connsiteX8" fmla="*/ 25093 w 442363"/>
              <a:gd name="connsiteY8" fmla="*/ 18048 h 685800"/>
              <a:gd name="connsiteX9" fmla="*/ 3358 w 442363"/>
              <a:gd name="connsiteY9" fmla="*/ 23 h 685800"/>
              <a:gd name="connsiteX10" fmla="*/ 3583 w 442363"/>
              <a:gd name="connsiteY10" fmla="*/ 0 h 685800"/>
              <a:gd name="connsiteX0" fmla="*/ 442363 w 533803"/>
              <a:gd name="connsiteY0" fmla="*/ 342900 h 685800"/>
              <a:gd name="connsiteX1" fmla="*/ 422701 w 533803"/>
              <a:gd name="connsiteY1" fmla="*/ 406563 h 685800"/>
              <a:gd name="connsiteX2" fmla="*/ 3583 w 533803"/>
              <a:gd name="connsiteY2" fmla="*/ 685800 h 685800"/>
              <a:gd name="connsiteX3" fmla="*/ 0 w 533803"/>
              <a:gd name="connsiteY3" fmla="*/ 685437 h 685800"/>
              <a:gd name="connsiteX4" fmla="*/ 25093 w 533803"/>
              <a:gd name="connsiteY4" fmla="*/ 664626 h 685800"/>
              <a:gd name="connsiteX5" fmla="*/ 158320 w 533803"/>
              <a:gd name="connsiteY5" fmla="*/ 341337 h 685800"/>
              <a:gd name="connsiteX6" fmla="*/ 25093 w 533803"/>
              <a:gd name="connsiteY6" fmla="*/ 18048 h 685800"/>
              <a:gd name="connsiteX7" fmla="*/ 3358 w 533803"/>
              <a:gd name="connsiteY7" fmla="*/ 23 h 685800"/>
              <a:gd name="connsiteX8" fmla="*/ 3583 w 533803"/>
              <a:gd name="connsiteY8" fmla="*/ 0 h 685800"/>
              <a:gd name="connsiteX9" fmla="*/ 422701 w 533803"/>
              <a:gd name="connsiteY9" fmla="*/ 279237 h 685800"/>
              <a:gd name="connsiteX10" fmla="*/ 533803 w 533803"/>
              <a:gd name="connsiteY10" fmla="*/ 434340 h 685800"/>
              <a:gd name="connsiteX0" fmla="*/ 442363 w 442363"/>
              <a:gd name="connsiteY0" fmla="*/ 342900 h 685800"/>
              <a:gd name="connsiteX1" fmla="*/ 422701 w 442363"/>
              <a:gd name="connsiteY1" fmla="*/ 406563 h 685800"/>
              <a:gd name="connsiteX2" fmla="*/ 3583 w 442363"/>
              <a:gd name="connsiteY2" fmla="*/ 685800 h 685800"/>
              <a:gd name="connsiteX3" fmla="*/ 0 w 442363"/>
              <a:gd name="connsiteY3" fmla="*/ 685437 h 685800"/>
              <a:gd name="connsiteX4" fmla="*/ 25093 w 442363"/>
              <a:gd name="connsiteY4" fmla="*/ 664626 h 685800"/>
              <a:gd name="connsiteX5" fmla="*/ 158320 w 442363"/>
              <a:gd name="connsiteY5" fmla="*/ 341337 h 685800"/>
              <a:gd name="connsiteX6" fmla="*/ 25093 w 442363"/>
              <a:gd name="connsiteY6" fmla="*/ 18048 h 685800"/>
              <a:gd name="connsiteX7" fmla="*/ 3358 w 442363"/>
              <a:gd name="connsiteY7" fmla="*/ 23 h 685800"/>
              <a:gd name="connsiteX8" fmla="*/ 3583 w 442363"/>
              <a:gd name="connsiteY8" fmla="*/ 0 h 685800"/>
              <a:gd name="connsiteX9" fmla="*/ 422701 w 442363"/>
              <a:gd name="connsiteY9" fmla="*/ 279237 h 685800"/>
              <a:gd name="connsiteX0" fmla="*/ 422701 w 422701"/>
              <a:gd name="connsiteY0" fmla="*/ 406563 h 685800"/>
              <a:gd name="connsiteX1" fmla="*/ 3583 w 422701"/>
              <a:gd name="connsiteY1" fmla="*/ 685800 h 685800"/>
              <a:gd name="connsiteX2" fmla="*/ 0 w 422701"/>
              <a:gd name="connsiteY2" fmla="*/ 685437 h 685800"/>
              <a:gd name="connsiteX3" fmla="*/ 25093 w 422701"/>
              <a:gd name="connsiteY3" fmla="*/ 664626 h 685800"/>
              <a:gd name="connsiteX4" fmla="*/ 158320 w 422701"/>
              <a:gd name="connsiteY4" fmla="*/ 341337 h 685800"/>
              <a:gd name="connsiteX5" fmla="*/ 25093 w 422701"/>
              <a:gd name="connsiteY5" fmla="*/ 18048 h 685800"/>
              <a:gd name="connsiteX6" fmla="*/ 3358 w 422701"/>
              <a:gd name="connsiteY6" fmla="*/ 23 h 685800"/>
              <a:gd name="connsiteX7" fmla="*/ 3583 w 422701"/>
              <a:gd name="connsiteY7" fmla="*/ 0 h 685800"/>
              <a:gd name="connsiteX8" fmla="*/ 422701 w 422701"/>
              <a:gd name="connsiteY8" fmla="*/ 279237 h 685800"/>
              <a:gd name="connsiteX0" fmla="*/ 3583 w 422701"/>
              <a:gd name="connsiteY0" fmla="*/ 685800 h 685800"/>
              <a:gd name="connsiteX1" fmla="*/ 0 w 422701"/>
              <a:gd name="connsiteY1" fmla="*/ 685437 h 685800"/>
              <a:gd name="connsiteX2" fmla="*/ 25093 w 422701"/>
              <a:gd name="connsiteY2" fmla="*/ 664626 h 685800"/>
              <a:gd name="connsiteX3" fmla="*/ 158320 w 422701"/>
              <a:gd name="connsiteY3" fmla="*/ 341337 h 685800"/>
              <a:gd name="connsiteX4" fmla="*/ 25093 w 422701"/>
              <a:gd name="connsiteY4" fmla="*/ 18048 h 685800"/>
              <a:gd name="connsiteX5" fmla="*/ 3358 w 422701"/>
              <a:gd name="connsiteY5" fmla="*/ 23 h 685800"/>
              <a:gd name="connsiteX6" fmla="*/ 3583 w 422701"/>
              <a:gd name="connsiteY6" fmla="*/ 0 h 685800"/>
              <a:gd name="connsiteX7" fmla="*/ 422701 w 422701"/>
              <a:gd name="connsiteY7" fmla="*/ 279237 h 685800"/>
              <a:gd name="connsiteX0" fmla="*/ 3583 w 158320"/>
              <a:gd name="connsiteY0" fmla="*/ 685800 h 685800"/>
              <a:gd name="connsiteX1" fmla="*/ 0 w 158320"/>
              <a:gd name="connsiteY1" fmla="*/ 685437 h 685800"/>
              <a:gd name="connsiteX2" fmla="*/ 25093 w 158320"/>
              <a:gd name="connsiteY2" fmla="*/ 664626 h 685800"/>
              <a:gd name="connsiteX3" fmla="*/ 158320 w 158320"/>
              <a:gd name="connsiteY3" fmla="*/ 341337 h 685800"/>
              <a:gd name="connsiteX4" fmla="*/ 25093 w 158320"/>
              <a:gd name="connsiteY4" fmla="*/ 18048 h 685800"/>
              <a:gd name="connsiteX5" fmla="*/ 3358 w 158320"/>
              <a:gd name="connsiteY5" fmla="*/ 23 h 685800"/>
              <a:gd name="connsiteX6" fmla="*/ 3583 w 158320"/>
              <a:gd name="connsiteY6" fmla="*/ 0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320" h="685800">
                <a:moveTo>
                  <a:pt x="3583" y="685800"/>
                </a:moveTo>
                <a:lnTo>
                  <a:pt x="0" y="685437"/>
                </a:lnTo>
                <a:lnTo>
                  <a:pt x="25093" y="664626"/>
                </a:lnTo>
                <a:cubicBezTo>
                  <a:pt x="107408" y="581890"/>
                  <a:pt x="158320" y="467590"/>
                  <a:pt x="158320" y="341337"/>
                </a:cubicBezTo>
                <a:cubicBezTo>
                  <a:pt x="158320" y="215085"/>
                  <a:pt x="107408" y="100785"/>
                  <a:pt x="25093" y="18048"/>
                </a:cubicBezTo>
                <a:lnTo>
                  <a:pt x="3358" y="23"/>
                </a:lnTo>
                <a:lnTo>
                  <a:pt x="3583" y="0"/>
                </a:lnTo>
              </a:path>
            </a:pathLst>
          </a:cu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183" name="Straight Connector 182">
            <a:extLst>
              <a:ext uri="{FF2B5EF4-FFF2-40B4-BE49-F238E27FC236}">
                <a16:creationId xmlns:a16="http://schemas.microsoft.com/office/drawing/2014/main" id="{FB9F8240-0E30-4F3F-941B-63B611B2AC81}"/>
              </a:ext>
            </a:extLst>
          </p:cNvPr>
          <p:cNvCxnSpPr>
            <a:cxnSpLocks/>
          </p:cNvCxnSpPr>
          <p:nvPr/>
        </p:nvCxnSpPr>
        <p:spPr>
          <a:xfrm>
            <a:off x="2312664" y="2354868"/>
            <a:ext cx="2106" cy="123235"/>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86" name="Straight Connector 185">
            <a:extLst>
              <a:ext uri="{FF2B5EF4-FFF2-40B4-BE49-F238E27FC236}">
                <a16:creationId xmlns:a16="http://schemas.microsoft.com/office/drawing/2014/main" id="{489FA4BB-74A5-4BB3-8E70-1CDC3FF8B1B0}"/>
              </a:ext>
            </a:extLst>
          </p:cNvPr>
          <p:cNvCxnSpPr>
            <a:cxnSpLocks/>
          </p:cNvCxnSpPr>
          <p:nvPr/>
        </p:nvCxnSpPr>
        <p:spPr>
          <a:xfrm>
            <a:off x="2300806" y="2931368"/>
            <a:ext cx="0" cy="130234"/>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a:extLst>
              <a:ext uri="{FF2B5EF4-FFF2-40B4-BE49-F238E27FC236}">
                <a16:creationId xmlns:a16="http://schemas.microsoft.com/office/drawing/2014/main" id="{F8360D1D-BCBA-41BF-BFB5-CB7F38D8D23F}"/>
              </a:ext>
            </a:extLst>
          </p:cNvPr>
          <p:cNvCxnSpPr>
            <a:cxnSpLocks/>
          </p:cNvCxnSpPr>
          <p:nvPr/>
        </p:nvCxnSpPr>
        <p:spPr>
          <a:xfrm>
            <a:off x="2281238" y="2945270"/>
            <a:ext cx="236322"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92" name="Straight Connector 191">
            <a:extLst>
              <a:ext uri="{FF2B5EF4-FFF2-40B4-BE49-F238E27FC236}">
                <a16:creationId xmlns:a16="http://schemas.microsoft.com/office/drawing/2014/main" id="{5FD3B16D-4CD4-4654-9E77-C51EB99A1B6F}"/>
              </a:ext>
            </a:extLst>
          </p:cNvPr>
          <p:cNvCxnSpPr>
            <a:cxnSpLocks/>
          </p:cNvCxnSpPr>
          <p:nvPr/>
        </p:nvCxnSpPr>
        <p:spPr>
          <a:xfrm>
            <a:off x="2298700" y="2460338"/>
            <a:ext cx="231560"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96" name="Straight Connector 195">
            <a:extLst>
              <a:ext uri="{FF2B5EF4-FFF2-40B4-BE49-F238E27FC236}">
                <a16:creationId xmlns:a16="http://schemas.microsoft.com/office/drawing/2014/main" id="{A8A2907D-0D07-4D42-B32B-78544DBFC0A1}"/>
              </a:ext>
            </a:extLst>
          </p:cNvPr>
          <p:cNvCxnSpPr>
            <a:cxnSpLocks/>
          </p:cNvCxnSpPr>
          <p:nvPr/>
        </p:nvCxnSpPr>
        <p:spPr>
          <a:xfrm>
            <a:off x="2281238" y="4076264"/>
            <a:ext cx="0" cy="169507"/>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a:extLst>
              <a:ext uri="{FF2B5EF4-FFF2-40B4-BE49-F238E27FC236}">
                <a16:creationId xmlns:a16="http://schemas.microsoft.com/office/drawing/2014/main" id="{7683094E-F8D8-4240-AE77-F20A95C2FB4B}"/>
              </a:ext>
            </a:extLst>
          </p:cNvPr>
          <p:cNvCxnSpPr>
            <a:cxnSpLocks/>
          </p:cNvCxnSpPr>
          <p:nvPr/>
        </p:nvCxnSpPr>
        <p:spPr>
          <a:xfrm>
            <a:off x="2281238" y="4613833"/>
            <a:ext cx="0" cy="169507"/>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a:extLst>
              <a:ext uri="{FF2B5EF4-FFF2-40B4-BE49-F238E27FC236}">
                <a16:creationId xmlns:a16="http://schemas.microsoft.com/office/drawing/2014/main" id="{21EF8F2F-FBB7-4880-8D75-31997859C882}"/>
              </a:ext>
            </a:extLst>
          </p:cNvPr>
          <p:cNvCxnSpPr>
            <a:cxnSpLocks/>
            <a:endCxn id="194" idx="3"/>
          </p:cNvCxnSpPr>
          <p:nvPr/>
        </p:nvCxnSpPr>
        <p:spPr>
          <a:xfrm>
            <a:off x="2261362" y="4627664"/>
            <a:ext cx="177039"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a:extLst>
              <a:ext uri="{FF2B5EF4-FFF2-40B4-BE49-F238E27FC236}">
                <a16:creationId xmlns:a16="http://schemas.microsoft.com/office/drawing/2014/main" id="{8113B1DD-6C01-436B-B23E-C5FE34C99A8F}"/>
              </a:ext>
            </a:extLst>
          </p:cNvPr>
          <p:cNvCxnSpPr>
            <a:cxnSpLocks/>
          </p:cNvCxnSpPr>
          <p:nvPr/>
        </p:nvCxnSpPr>
        <p:spPr>
          <a:xfrm>
            <a:off x="2266125" y="4245771"/>
            <a:ext cx="177039"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a:extLst>
              <a:ext uri="{FF2B5EF4-FFF2-40B4-BE49-F238E27FC236}">
                <a16:creationId xmlns:a16="http://schemas.microsoft.com/office/drawing/2014/main" id="{730942DB-87D8-4505-A611-279BE8649DE4}"/>
              </a:ext>
            </a:extLst>
          </p:cNvPr>
          <p:cNvCxnSpPr>
            <a:cxnSpLocks/>
          </p:cNvCxnSpPr>
          <p:nvPr/>
        </p:nvCxnSpPr>
        <p:spPr>
          <a:xfrm>
            <a:off x="2880045" y="4245771"/>
            <a:ext cx="177039"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a:extLst>
              <a:ext uri="{FF2B5EF4-FFF2-40B4-BE49-F238E27FC236}">
                <a16:creationId xmlns:a16="http://schemas.microsoft.com/office/drawing/2014/main" id="{E41A7278-5591-4030-91C8-9596D39BFC26}"/>
              </a:ext>
            </a:extLst>
          </p:cNvPr>
          <p:cNvCxnSpPr>
            <a:cxnSpLocks/>
          </p:cNvCxnSpPr>
          <p:nvPr/>
        </p:nvCxnSpPr>
        <p:spPr>
          <a:xfrm>
            <a:off x="3039150" y="4076264"/>
            <a:ext cx="0" cy="169507"/>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229" name="Freeform: Shape 228">
            <a:extLst>
              <a:ext uri="{FF2B5EF4-FFF2-40B4-BE49-F238E27FC236}">
                <a16:creationId xmlns:a16="http://schemas.microsoft.com/office/drawing/2014/main" id="{D9BAD55D-052F-44E9-89A6-4B71D22016D8}"/>
              </a:ext>
            </a:extLst>
          </p:cNvPr>
          <p:cNvSpPr/>
          <p:nvPr/>
        </p:nvSpPr>
        <p:spPr>
          <a:xfrm>
            <a:off x="2397641" y="2338534"/>
            <a:ext cx="630144" cy="723068"/>
          </a:xfrm>
          <a:custGeom>
            <a:avLst/>
            <a:gdLst>
              <a:gd name="connsiteX0" fmla="*/ 0 w 630144"/>
              <a:gd name="connsiteY0" fmla="*/ 0 h 723068"/>
              <a:gd name="connsiteX1" fmla="*/ 346725 w 630144"/>
              <a:gd name="connsiteY1" fmla="*/ 0 h 723068"/>
              <a:gd name="connsiteX2" fmla="*/ 358963 w 630144"/>
              <a:gd name="connsiteY2" fmla="*/ 0 h 723068"/>
              <a:gd name="connsiteX3" fmla="*/ 358963 w 630144"/>
              <a:gd name="connsiteY3" fmla="*/ 1574 h 723068"/>
              <a:gd name="connsiteX4" fmla="*/ 403844 w 630144"/>
              <a:gd name="connsiteY4" fmla="*/ 7345 h 723068"/>
              <a:gd name="connsiteX5" fmla="*/ 630144 w 630144"/>
              <a:gd name="connsiteY5" fmla="*/ 361534 h 723068"/>
              <a:gd name="connsiteX6" fmla="*/ 403844 w 630144"/>
              <a:gd name="connsiteY6" fmla="*/ 715723 h 723068"/>
              <a:gd name="connsiteX7" fmla="*/ 358963 w 630144"/>
              <a:gd name="connsiteY7" fmla="*/ 721494 h 723068"/>
              <a:gd name="connsiteX8" fmla="*/ 358963 w 630144"/>
              <a:gd name="connsiteY8" fmla="*/ 723067 h 723068"/>
              <a:gd name="connsiteX9" fmla="*/ 346733 w 630144"/>
              <a:gd name="connsiteY9" fmla="*/ 723067 h 723068"/>
              <a:gd name="connsiteX10" fmla="*/ 346725 w 630144"/>
              <a:gd name="connsiteY10" fmla="*/ 723068 h 723068"/>
              <a:gd name="connsiteX11" fmla="*/ 346717 w 630144"/>
              <a:gd name="connsiteY11" fmla="*/ 723067 h 723068"/>
              <a:gd name="connsiteX12" fmla="*/ 0 w 630144"/>
              <a:gd name="connsiteY12" fmla="*/ 723067 h 723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0144" h="723068">
                <a:moveTo>
                  <a:pt x="0" y="0"/>
                </a:moveTo>
                <a:lnTo>
                  <a:pt x="346725" y="0"/>
                </a:lnTo>
                <a:lnTo>
                  <a:pt x="358963" y="0"/>
                </a:lnTo>
                <a:lnTo>
                  <a:pt x="358963" y="1574"/>
                </a:lnTo>
                <a:lnTo>
                  <a:pt x="403844" y="7345"/>
                </a:lnTo>
                <a:cubicBezTo>
                  <a:pt x="532993" y="41057"/>
                  <a:pt x="630144" y="186823"/>
                  <a:pt x="630144" y="361534"/>
                </a:cubicBezTo>
                <a:cubicBezTo>
                  <a:pt x="630144" y="536245"/>
                  <a:pt x="532993" y="682011"/>
                  <a:pt x="403844" y="715723"/>
                </a:cubicBezTo>
                <a:lnTo>
                  <a:pt x="358963" y="721494"/>
                </a:lnTo>
                <a:lnTo>
                  <a:pt x="358963" y="723067"/>
                </a:lnTo>
                <a:lnTo>
                  <a:pt x="346733" y="723067"/>
                </a:lnTo>
                <a:lnTo>
                  <a:pt x="346725" y="723068"/>
                </a:lnTo>
                <a:lnTo>
                  <a:pt x="346717" y="723067"/>
                </a:lnTo>
                <a:lnTo>
                  <a:pt x="0" y="723067"/>
                </a:lnTo>
                <a:close/>
              </a:path>
            </a:pathLst>
          </a:custGeom>
          <a:solidFill>
            <a:srgbClr val="FFA5A5"/>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230" name="Graphic 229" descr="Add">
            <a:extLst>
              <a:ext uri="{FF2B5EF4-FFF2-40B4-BE49-F238E27FC236}">
                <a16:creationId xmlns:a16="http://schemas.microsoft.com/office/drawing/2014/main" id="{69AC684D-C11D-4CA1-A027-E291E06E95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689108">
            <a:off x="6755535" y="1795097"/>
            <a:ext cx="457200" cy="457200"/>
          </a:xfrm>
          <a:prstGeom prst="rect">
            <a:avLst/>
          </a:prstGeom>
        </p:spPr>
      </p:pic>
      <p:sp>
        <p:nvSpPr>
          <p:cNvPr id="231" name="Oval 230">
            <a:extLst>
              <a:ext uri="{FF2B5EF4-FFF2-40B4-BE49-F238E27FC236}">
                <a16:creationId xmlns:a16="http://schemas.microsoft.com/office/drawing/2014/main" id="{FB184E63-611F-4373-B6D0-F4752E891698}"/>
              </a:ext>
            </a:extLst>
          </p:cNvPr>
          <p:cNvSpPr/>
          <p:nvPr/>
        </p:nvSpPr>
        <p:spPr>
          <a:xfrm>
            <a:off x="3250163" y="3274268"/>
            <a:ext cx="228600" cy="2286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3" name="Rectangle 192">
            <a:extLst>
              <a:ext uri="{FF2B5EF4-FFF2-40B4-BE49-F238E27FC236}">
                <a16:creationId xmlns:a16="http://schemas.microsoft.com/office/drawing/2014/main" id="{28D1EE63-63DE-4BC8-AA1B-8D2D152C535B}"/>
              </a:ext>
            </a:extLst>
          </p:cNvPr>
          <p:cNvSpPr/>
          <p:nvPr/>
        </p:nvSpPr>
        <p:spPr>
          <a:xfrm>
            <a:off x="2438400" y="4074368"/>
            <a:ext cx="441645" cy="690460"/>
          </a:xfrm>
          <a:prstGeom prst="rect">
            <a:avLst/>
          </a:prstGeom>
          <a:solidFill>
            <a:schemeClr val="accent6">
              <a:lumMod val="20000"/>
              <a:lumOff val="8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 name="Isosceles Triangle 193">
            <a:extLst>
              <a:ext uri="{FF2B5EF4-FFF2-40B4-BE49-F238E27FC236}">
                <a16:creationId xmlns:a16="http://schemas.microsoft.com/office/drawing/2014/main" id="{60DAC348-9931-4A0A-B214-9E4E24DE3CB2}"/>
              </a:ext>
            </a:extLst>
          </p:cNvPr>
          <p:cNvSpPr/>
          <p:nvPr/>
        </p:nvSpPr>
        <p:spPr>
          <a:xfrm rot="5400000">
            <a:off x="2441051" y="4569350"/>
            <a:ext cx="111325" cy="116626"/>
          </a:xfrm>
          <a:prstGeom prst="triangle">
            <a:avLst/>
          </a:prstGeom>
          <a:solidFill>
            <a:schemeClr val="accent6">
              <a:lumMod val="20000"/>
              <a:lumOff val="80000"/>
            </a:schemeClr>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C4172720-6292-4DEE-BA47-48A432BFA0A5}"/>
              </a:ext>
            </a:extLst>
          </p:cNvPr>
          <p:cNvSpPr>
            <a:spLocks noGrp="1"/>
          </p:cNvSpPr>
          <p:nvPr>
            <p:ph type="sldNum" sz="quarter" idx="12"/>
          </p:nvPr>
        </p:nvSpPr>
        <p:spPr/>
        <p:txBody>
          <a:bodyPr/>
          <a:lstStyle/>
          <a:p>
            <a:fld id="{330EA680-D336-4FF7-8B7A-9848BB0A1C32}" type="slidenum">
              <a:rPr lang="en-US" smtClean="0"/>
              <a:t>3</a:t>
            </a:fld>
            <a:endParaRPr lang="en-US"/>
          </a:p>
        </p:txBody>
      </p:sp>
      <p:pic>
        <p:nvPicPr>
          <p:cNvPr id="29" name="Picture 28" descr="A picture containing monitor, green, sitting, photo&#10;&#10;Description automatically generated">
            <a:extLst>
              <a:ext uri="{FF2B5EF4-FFF2-40B4-BE49-F238E27FC236}">
                <a16:creationId xmlns:a16="http://schemas.microsoft.com/office/drawing/2014/main" id="{B3928662-A5CC-4851-9834-FCCC42F23A66}"/>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4021541" y="1543050"/>
            <a:ext cx="4148918" cy="4148918"/>
          </a:xfrm>
          <a:prstGeom prst="rect">
            <a:avLst/>
          </a:prstGeom>
        </p:spPr>
      </p:pic>
    </p:spTree>
    <p:extLst>
      <p:ext uri="{BB962C8B-B14F-4D97-AF65-F5344CB8AC3E}">
        <p14:creationId xmlns:p14="http://schemas.microsoft.com/office/powerpoint/2010/main" val="919171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9"/>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3" presetClass="emph" presetSubtype="1" grpId="1" nodeType="clickEffect">
                                  <p:stCondLst>
                                    <p:cond delay="0"/>
                                  </p:stCondLst>
                                  <p:childTnLst>
                                    <p:set>
                                      <p:cBhvr override="childStyle">
                                        <p:cTn id="16" dur="indefinite"/>
                                        <p:tgtEl>
                                          <p:spTgt spid="24"/>
                                        </p:tgtEl>
                                        <p:attrNameLst>
                                          <p:attrName>style.color</p:attrName>
                                        </p:attrNameLst>
                                      </p:cBhvr>
                                      <p:to>
                                        <p:clrVal>
                                          <a:srgbClr val="EDEDED"/>
                                        </p:clrVal>
                                      </p:to>
                                    </p:set>
                                  </p:childTnLst>
                                </p:cTn>
                              </p:par>
                              <p:par>
                                <p:cTn id="17" presetID="3" presetClass="emph" presetSubtype="1" grpId="1" nodeType="withEffect">
                                  <p:stCondLst>
                                    <p:cond delay="0"/>
                                  </p:stCondLst>
                                  <p:childTnLst>
                                    <p:set>
                                      <p:cBhvr override="childStyle">
                                        <p:cTn id="18" dur="indefinite"/>
                                        <p:tgtEl>
                                          <p:spTgt spid="38"/>
                                        </p:tgtEl>
                                        <p:attrNameLst>
                                          <p:attrName>style.color</p:attrName>
                                        </p:attrNameLst>
                                      </p:cBhvr>
                                      <p:to>
                                        <p:clrVal>
                                          <a:srgbClr val="EDEDED"/>
                                        </p:clrVal>
                                      </p:to>
                                    </p:set>
                                  </p:childTnLst>
                                </p:cTn>
                              </p:par>
                              <p:par>
                                <p:cTn id="19" presetID="1" presetClass="entr" presetSubtype="0" fill="hold" grpId="0" nodeType="withEffect">
                                  <p:stCondLst>
                                    <p:cond delay="0"/>
                                  </p:stCondLst>
                                  <p:childTnLst>
                                    <p:set>
                                      <p:cBhvr>
                                        <p:cTn id="20" dur="1" fill="hold">
                                          <p:stCondLst>
                                            <p:cond delay="0"/>
                                          </p:stCondLst>
                                        </p:cTn>
                                        <p:tgtEl>
                                          <p:spTgt spid="15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8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0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8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07"/>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0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1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7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20"/>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2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17"/>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128"/>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3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34"/>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96"/>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05"/>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39"/>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08"/>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07"/>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05"/>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201"/>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93"/>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194"/>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200"/>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06"/>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159"/>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160"/>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141"/>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144"/>
                                        </p:tgtEl>
                                        <p:attrNameLst>
                                          <p:attrName>style.visibility</p:attrName>
                                        </p:attrNameLst>
                                      </p:cBhvr>
                                      <p:to>
                                        <p:strVal val="visible"/>
                                      </p:to>
                                    </p:set>
                                  </p:childTnLst>
                                </p:cTn>
                              </p:par>
                              <p:par>
                                <p:cTn id="87" presetID="1" presetClass="entr" presetSubtype="0" fill="hold" nodeType="withEffect">
                                  <p:stCondLst>
                                    <p:cond delay="0"/>
                                  </p:stCondLst>
                                  <p:childTnLst>
                                    <p:set>
                                      <p:cBhvr>
                                        <p:cTn id="88" dur="1" fill="hold">
                                          <p:stCondLst>
                                            <p:cond delay="0"/>
                                          </p:stCondLst>
                                        </p:cTn>
                                        <p:tgtEl>
                                          <p:spTgt spid="148"/>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151"/>
                                        </p:tgtEl>
                                        <p:attrNameLst>
                                          <p:attrName>style.visibility</p:attrName>
                                        </p:attrNameLst>
                                      </p:cBhvr>
                                      <p:to>
                                        <p:strVal val="visible"/>
                                      </p:to>
                                    </p:set>
                                  </p:childTnLst>
                                </p:cTn>
                              </p:par>
                              <p:par>
                                <p:cTn id="91" presetID="1" presetClass="entr" presetSubtype="0" fill="hold" nodeType="withEffect">
                                  <p:stCondLst>
                                    <p:cond delay="0"/>
                                  </p:stCondLst>
                                  <p:childTnLst>
                                    <p:set>
                                      <p:cBhvr>
                                        <p:cTn id="92" dur="1" fill="hold">
                                          <p:stCondLst>
                                            <p:cond delay="0"/>
                                          </p:stCondLst>
                                        </p:cTn>
                                        <p:tgtEl>
                                          <p:spTgt spid="154"/>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161"/>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229"/>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231"/>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230"/>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mph" presetSubtype="1" nodeType="clickEffect">
                                  <p:stCondLst>
                                    <p:cond delay="0"/>
                                  </p:stCondLst>
                                  <p:childTnLst>
                                    <p:set>
                                      <p:cBhvr>
                                        <p:cTn id="110" dur="indefinite"/>
                                        <p:tgtEl>
                                          <p:spTgt spid="193"/>
                                        </p:tgtEl>
                                        <p:attrNameLst>
                                          <p:attrName>fillcolor</p:attrName>
                                        </p:attrNameLst>
                                      </p:cBhvr>
                                      <p:to>
                                        <p:clrVal>
                                          <a:srgbClr val="FFA5A5"/>
                                        </p:clrVal>
                                      </p:to>
                                    </p:set>
                                    <p:set>
                                      <p:cBhvr>
                                        <p:cTn id="111" dur="indefinite"/>
                                        <p:tgtEl>
                                          <p:spTgt spid="193"/>
                                        </p:tgtEl>
                                        <p:attrNameLst>
                                          <p:attrName>fill.type</p:attrName>
                                        </p:attrNameLst>
                                      </p:cBhvr>
                                      <p:to>
                                        <p:strVal val="solid"/>
                                      </p:to>
                                    </p:set>
                                    <p:set>
                                      <p:cBhvr>
                                        <p:cTn id="112" dur="indefinite"/>
                                        <p:tgtEl>
                                          <p:spTgt spid="193"/>
                                        </p:tgtEl>
                                        <p:attrNameLst>
                                          <p:attrName>fill.on</p:attrName>
                                        </p:attrNameLst>
                                      </p:cBhvr>
                                      <p:to>
                                        <p:strVal val="true"/>
                                      </p:to>
                                    </p:set>
                                  </p:childTnLst>
                                </p:cTn>
                              </p:par>
                              <p:par>
                                <p:cTn id="113" presetID="1" presetClass="emph" presetSubtype="1" nodeType="withEffect">
                                  <p:stCondLst>
                                    <p:cond delay="0"/>
                                  </p:stCondLst>
                                  <p:childTnLst>
                                    <p:set>
                                      <p:cBhvr>
                                        <p:cTn id="114" dur="indefinite"/>
                                        <p:tgtEl>
                                          <p:spTgt spid="194"/>
                                        </p:tgtEl>
                                        <p:attrNameLst>
                                          <p:attrName>fillcolor</p:attrName>
                                        </p:attrNameLst>
                                      </p:cBhvr>
                                      <p:to>
                                        <p:clrVal>
                                          <a:srgbClr val="FFA5A5"/>
                                        </p:clrVal>
                                      </p:to>
                                    </p:set>
                                    <p:set>
                                      <p:cBhvr>
                                        <p:cTn id="115" dur="indefinite"/>
                                        <p:tgtEl>
                                          <p:spTgt spid="194"/>
                                        </p:tgtEl>
                                        <p:attrNameLst>
                                          <p:attrName>fill.type</p:attrName>
                                        </p:attrNameLst>
                                      </p:cBhvr>
                                      <p:to>
                                        <p:strVal val="solid"/>
                                      </p:to>
                                    </p:set>
                                    <p:set>
                                      <p:cBhvr>
                                        <p:cTn id="116" dur="indefinite"/>
                                        <p:tgtEl>
                                          <p:spTgt spid="194"/>
                                        </p:tgtEl>
                                        <p:attrNameLst>
                                          <p:attrName>fill.on</p:attrName>
                                        </p:attrNameLst>
                                      </p:cBhvr>
                                      <p:to>
                                        <p:strVal val="true"/>
                                      </p:to>
                                    </p:set>
                                  </p:childTnLst>
                                </p:cTn>
                              </p:par>
                              <p:par>
                                <p:cTn id="117" presetID="7" presetClass="emph" presetSubtype="1" nodeType="withEffect">
                                  <p:stCondLst>
                                    <p:cond delay="0"/>
                                  </p:stCondLst>
                                  <p:childTnLst>
                                    <p:set>
                                      <p:cBhvr>
                                        <p:cTn id="118" dur="indefinite"/>
                                        <p:tgtEl>
                                          <p:spTgt spid="193"/>
                                        </p:tgtEl>
                                        <p:attrNameLst>
                                          <p:attrName>stroke.color</p:attrName>
                                        </p:attrNameLst>
                                      </p:cBhvr>
                                      <p:to>
                                        <p:clrVal>
                                          <a:srgbClr val="C00000"/>
                                        </p:clrVal>
                                      </p:to>
                                    </p:set>
                                    <p:set>
                                      <p:cBhvr>
                                        <p:cTn id="119" dur="indefinite"/>
                                        <p:tgtEl>
                                          <p:spTgt spid="193"/>
                                        </p:tgtEl>
                                        <p:attrNameLst>
                                          <p:attrName>stroke.on</p:attrName>
                                        </p:attrNameLst>
                                      </p:cBhvr>
                                      <p:to>
                                        <p:strVal val="true"/>
                                      </p:to>
                                    </p:set>
                                  </p:childTnLst>
                                </p:cTn>
                              </p:par>
                              <p:par>
                                <p:cTn id="120" presetID="7" presetClass="emph" presetSubtype="1" nodeType="withEffect">
                                  <p:stCondLst>
                                    <p:cond delay="0"/>
                                  </p:stCondLst>
                                  <p:childTnLst>
                                    <p:set>
                                      <p:cBhvr>
                                        <p:cTn id="121" dur="indefinite"/>
                                        <p:tgtEl>
                                          <p:spTgt spid="194"/>
                                        </p:tgtEl>
                                        <p:attrNameLst>
                                          <p:attrName>stroke.color</p:attrName>
                                        </p:attrNameLst>
                                      </p:cBhvr>
                                      <p:to>
                                        <p:clrVal>
                                          <a:srgbClr val="C00000"/>
                                        </p:clrVal>
                                      </p:to>
                                    </p:set>
                                    <p:set>
                                      <p:cBhvr>
                                        <p:cTn id="122" dur="indefinite"/>
                                        <p:tgtEl>
                                          <p:spTgt spid="194"/>
                                        </p:tgtEl>
                                        <p:attrNameLst>
                                          <p:attrName>stroke.on</p:attrName>
                                        </p:attrNameLst>
                                      </p:cBhvr>
                                      <p:to>
                                        <p:strVal val="true"/>
                                      </p:to>
                                    </p:set>
                                  </p:childTnLst>
                                </p:cTn>
                              </p:par>
                            </p:childTnLst>
                          </p:cTn>
                        </p:par>
                      </p:childTnLst>
                    </p:cTn>
                  </p:par>
                  <p:par>
                    <p:cTn id="123" fill="hold">
                      <p:stCondLst>
                        <p:cond delay="indefinite"/>
                      </p:stCondLst>
                      <p:childTnLst>
                        <p:par>
                          <p:cTn id="124" fill="hold">
                            <p:stCondLst>
                              <p:cond delay="0"/>
                            </p:stCondLst>
                            <p:childTnLst>
                              <p:par>
                                <p:cTn id="125" presetID="1" presetClass="entr" presetSubtype="0" fill="hold" grpId="0" nodeType="clickEffect">
                                  <p:stCondLst>
                                    <p:cond delay="0"/>
                                  </p:stCondLst>
                                  <p:childTnLst>
                                    <p:set>
                                      <p:cBhvr>
                                        <p:cTn id="1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24" grpId="0" animBg="1"/>
      <p:bldP spid="24" grpId="1" animBg="1"/>
      <p:bldP spid="38" grpId="0" animBg="1"/>
      <p:bldP spid="38" grpId="1" animBg="1"/>
      <p:bldP spid="157" grpId="0" animBg="1"/>
      <p:bldP spid="158" grpId="0" animBg="1"/>
      <p:bldP spid="159" grpId="0" animBg="1"/>
      <p:bldP spid="160" grpId="0" animBg="1"/>
      <p:bldP spid="161" grpId="0" animBg="1"/>
      <p:bldP spid="172" grpId="0" animBg="1"/>
      <p:bldP spid="176" grpId="0" animBg="1"/>
      <p:bldP spid="229" grpId="0" animBg="1"/>
      <p:bldP spid="23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12CD7957-9FAA-4F36-857C-6DC7D19C43CF}"/>
              </a:ext>
            </a:extLst>
          </p:cNvPr>
          <p:cNvGrpSpPr/>
          <p:nvPr/>
        </p:nvGrpSpPr>
        <p:grpSpPr>
          <a:xfrm>
            <a:off x="7162800" y="609600"/>
            <a:ext cx="4890053" cy="4919663"/>
            <a:chOff x="7162800" y="1152711"/>
            <a:chExt cx="4890053" cy="4919663"/>
          </a:xfrm>
        </p:grpSpPr>
        <p:sp>
          <p:nvSpPr>
            <p:cNvPr id="6" name="Rectangle 5">
              <a:extLst>
                <a:ext uri="{FF2B5EF4-FFF2-40B4-BE49-F238E27FC236}">
                  <a16:creationId xmlns:a16="http://schemas.microsoft.com/office/drawing/2014/main" id="{F3F59346-2CEB-4058-9D63-4A4B031F6045}"/>
                </a:ext>
              </a:extLst>
            </p:cNvPr>
            <p:cNvSpPr/>
            <p:nvPr/>
          </p:nvSpPr>
          <p:spPr>
            <a:xfrm>
              <a:off x="7162800" y="1152711"/>
              <a:ext cx="4890053" cy="491966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9136546-0071-402A-910E-E9A0A9A92B77}"/>
                </a:ext>
              </a:extLst>
            </p:cNvPr>
            <p:cNvPicPr>
              <a:picLocks noChangeAspect="1"/>
            </p:cNvPicPr>
            <p:nvPr/>
          </p:nvPicPr>
          <p:blipFill>
            <a:blip r:embed="rId3"/>
            <a:stretch>
              <a:fillRect/>
            </a:stretch>
          </p:blipFill>
          <p:spPr>
            <a:xfrm>
              <a:off x="7162800" y="2193052"/>
              <a:ext cx="4890053" cy="2471895"/>
            </a:xfrm>
            <a:prstGeom prst="rect">
              <a:avLst/>
            </a:prstGeom>
          </p:spPr>
        </p:pic>
      </p:grpSp>
      <p:sp>
        <p:nvSpPr>
          <p:cNvPr id="2" name="Title 1">
            <a:extLst>
              <a:ext uri="{FF2B5EF4-FFF2-40B4-BE49-F238E27FC236}">
                <a16:creationId xmlns:a16="http://schemas.microsoft.com/office/drawing/2014/main" id="{719D58C9-999C-4F5F-A3CF-58489F647AF9}"/>
              </a:ext>
            </a:extLst>
          </p:cNvPr>
          <p:cNvSpPr>
            <a:spLocks noGrp="1"/>
          </p:cNvSpPr>
          <p:nvPr>
            <p:ph type="title"/>
          </p:nvPr>
        </p:nvSpPr>
        <p:spPr/>
        <p:txBody>
          <a:bodyPr/>
          <a:lstStyle/>
          <a:p>
            <a:r>
              <a:rPr lang="en-US" dirty="0"/>
              <a:t>Triple Modular Redundancy (TMR)</a:t>
            </a:r>
          </a:p>
        </p:txBody>
      </p:sp>
      <p:pic>
        <p:nvPicPr>
          <p:cNvPr id="11" name="Graphic 10" descr="Checkmark">
            <a:extLst>
              <a:ext uri="{FF2B5EF4-FFF2-40B4-BE49-F238E27FC236}">
                <a16:creationId xmlns:a16="http://schemas.microsoft.com/office/drawing/2014/main" id="{8FCE94FA-C76A-4FB9-A2B6-F556C32773B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413743" y="2428689"/>
            <a:ext cx="653562" cy="653562"/>
          </a:xfrm>
          <a:prstGeom prst="rect">
            <a:avLst/>
          </a:prstGeom>
        </p:spPr>
      </p:pic>
      <p:pic>
        <p:nvPicPr>
          <p:cNvPr id="13" name="Graphic 12" descr="Add">
            <a:extLst>
              <a:ext uri="{FF2B5EF4-FFF2-40B4-BE49-F238E27FC236}">
                <a16:creationId xmlns:a16="http://schemas.microsoft.com/office/drawing/2014/main" id="{C7320A77-94B2-486A-A566-E57289E54D8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689108">
            <a:off x="8594550" y="1725494"/>
            <a:ext cx="658368" cy="658368"/>
          </a:xfrm>
          <a:prstGeom prst="rect">
            <a:avLst/>
          </a:prstGeom>
        </p:spPr>
      </p:pic>
      <p:sp>
        <p:nvSpPr>
          <p:cNvPr id="3" name="Content Placeholder 2">
            <a:extLst>
              <a:ext uri="{FF2B5EF4-FFF2-40B4-BE49-F238E27FC236}">
                <a16:creationId xmlns:a16="http://schemas.microsoft.com/office/drawing/2014/main" id="{DA6D4461-FD4E-4A9A-96BD-F5E5CB47157B}"/>
              </a:ext>
            </a:extLst>
          </p:cNvPr>
          <p:cNvSpPr>
            <a:spLocks noGrp="1"/>
          </p:cNvSpPr>
          <p:nvPr>
            <p:ph idx="1"/>
          </p:nvPr>
        </p:nvSpPr>
        <p:spPr/>
        <p:txBody>
          <a:bodyPr/>
          <a:lstStyle/>
          <a:p>
            <a:r>
              <a:rPr lang="en-US" dirty="0"/>
              <a:t>Well known SEU mitigation technique</a:t>
            </a:r>
          </a:p>
          <a:p>
            <a:endParaRPr lang="en-US" sz="2000" dirty="0"/>
          </a:p>
          <a:p>
            <a:r>
              <a:rPr lang="en-US" dirty="0"/>
              <a:t>Three copies of a circuit are configured </a:t>
            </a:r>
            <a:br>
              <a:rPr lang="en-US" dirty="0"/>
            </a:br>
            <a:r>
              <a:rPr lang="en-US" dirty="0"/>
              <a:t>to a mask failure in any one copy</a:t>
            </a:r>
          </a:p>
          <a:p>
            <a:endParaRPr lang="en-US" sz="2000" dirty="0"/>
          </a:p>
          <a:p>
            <a:r>
              <a:rPr lang="en-US" dirty="0"/>
              <a:t>Effectively improves soft error reliability</a:t>
            </a:r>
            <a:br>
              <a:rPr lang="en-US" dirty="0"/>
            </a:br>
            <a:r>
              <a:rPr lang="en-US" dirty="0"/>
              <a:t>especially when combined with SEU repair</a:t>
            </a:r>
          </a:p>
          <a:p>
            <a:endParaRPr lang="en-US" sz="2000" dirty="0"/>
          </a:p>
          <a:p>
            <a:r>
              <a:rPr lang="en-US" dirty="0"/>
              <a:t>Has demonstrated a 15×</a:t>
            </a:r>
            <a:r>
              <a:rPr lang="en-US" baseline="30000" dirty="0"/>
              <a:t>1</a:t>
            </a:r>
            <a:r>
              <a:rPr lang="en-US" dirty="0"/>
              <a:t> to 400×</a:t>
            </a:r>
            <a:r>
              <a:rPr lang="en-US" baseline="30000" dirty="0"/>
              <a:t>2</a:t>
            </a:r>
            <a:r>
              <a:rPr lang="en-US" dirty="0"/>
              <a:t> reduction in neutron cross section and a 50×</a:t>
            </a:r>
            <a:r>
              <a:rPr lang="en-US" baseline="30000" dirty="0"/>
              <a:t>3</a:t>
            </a:r>
            <a:r>
              <a:rPr lang="en-US" dirty="0"/>
              <a:t> increase in MTTF orbital failure rates for SRAM-Based FPGA designs</a:t>
            </a:r>
          </a:p>
        </p:txBody>
      </p:sp>
      <p:grpSp>
        <p:nvGrpSpPr>
          <p:cNvPr id="21" name="Group 20">
            <a:extLst>
              <a:ext uri="{FF2B5EF4-FFF2-40B4-BE49-F238E27FC236}">
                <a16:creationId xmlns:a16="http://schemas.microsoft.com/office/drawing/2014/main" id="{6A9B7CB4-8513-4CDF-B299-912FAB9E219A}"/>
              </a:ext>
            </a:extLst>
          </p:cNvPr>
          <p:cNvGrpSpPr/>
          <p:nvPr/>
        </p:nvGrpSpPr>
        <p:grpSpPr>
          <a:xfrm>
            <a:off x="6934200" y="7112715"/>
            <a:ext cx="4232059" cy="3017317"/>
            <a:chOff x="6934200" y="1849303"/>
            <a:chExt cx="4232059" cy="3017317"/>
          </a:xfrm>
        </p:grpSpPr>
        <p:grpSp>
          <p:nvGrpSpPr>
            <p:cNvPr id="15" name="Graphic 13" descr="Upward trend">
              <a:extLst>
                <a:ext uri="{FF2B5EF4-FFF2-40B4-BE49-F238E27FC236}">
                  <a16:creationId xmlns:a16="http://schemas.microsoft.com/office/drawing/2014/main" id="{980B7222-1F6E-4C1B-93C8-52CB329B7AF6}"/>
                </a:ext>
              </a:extLst>
            </p:cNvPr>
            <p:cNvGrpSpPr/>
            <p:nvPr/>
          </p:nvGrpSpPr>
          <p:grpSpPr>
            <a:xfrm>
              <a:off x="8623495" y="1849303"/>
              <a:ext cx="2494097" cy="2494097"/>
              <a:chOff x="9243496" y="3075573"/>
              <a:chExt cx="647700" cy="647700"/>
            </a:xfrm>
          </p:grpSpPr>
          <p:sp>
            <p:nvSpPr>
              <p:cNvPr id="16" name="Freeform: Shape 15">
                <a:extLst>
                  <a:ext uri="{FF2B5EF4-FFF2-40B4-BE49-F238E27FC236}">
                    <a16:creationId xmlns:a16="http://schemas.microsoft.com/office/drawing/2014/main" id="{F983B735-208E-4BED-85A6-4EE5F7F5B61D}"/>
                  </a:ext>
                </a:extLst>
              </p:cNvPr>
              <p:cNvSpPr/>
              <p:nvPr/>
            </p:nvSpPr>
            <p:spPr>
              <a:xfrm>
                <a:off x="9243496" y="3075573"/>
                <a:ext cx="647700" cy="647700"/>
              </a:xfrm>
              <a:custGeom>
                <a:avLst/>
                <a:gdLst>
                  <a:gd name="connsiteX0" fmla="*/ 57150 w 647700"/>
                  <a:gd name="connsiteY0" fmla="*/ 0 h 647700"/>
                  <a:gd name="connsiteX1" fmla="*/ 0 w 647700"/>
                  <a:gd name="connsiteY1" fmla="*/ 0 h 647700"/>
                  <a:gd name="connsiteX2" fmla="*/ 0 w 647700"/>
                  <a:gd name="connsiteY2" fmla="*/ 647700 h 647700"/>
                  <a:gd name="connsiteX3" fmla="*/ 647700 w 647700"/>
                  <a:gd name="connsiteY3" fmla="*/ 647700 h 647700"/>
                  <a:gd name="connsiteX4" fmla="*/ 647700 w 647700"/>
                  <a:gd name="connsiteY4" fmla="*/ 590550 h 647700"/>
                  <a:gd name="connsiteX5" fmla="*/ 57150 w 647700"/>
                  <a:gd name="connsiteY5" fmla="*/ 590550 h 64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700" h="647700">
                    <a:moveTo>
                      <a:pt x="57150" y="0"/>
                    </a:moveTo>
                    <a:lnTo>
                      <a:pt x="0" y="0"/>
                    </a:lnTo>
                    <a:lnTo>
                      <a:pt x="0" y="647700"/>
                    </a:lnTo>
                    <a:lnTo>
                      <a:pt x="647700" y="647700"/>
                    </a:lnTo>
                    <a:lnTo>
                      <a:pt x="647700" y="590550"/>
                    </a:lnTo>
                    <a:lnTo>
                      <a:pt x="57150" y="590550"/>
                    </a:lnTo>
                    <a:close/>
                  </a:path>
                </a:pathLst>
              </a:custGeom>
              <a:solidFill>
                <a:srgbClr val="000000"/>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B8747616-7731-415F-8126-C3EB9A2A2C45}"/>
                  </a:ext>
                </a:extLst>
              </p:cNvPr>
              <p:cNvSpPr/>
              <p:nvPr/>
            </p:nvSpPr>
            <p:spPr>
              <a:xfrm>
                <a:off x="9337793" y="3237498"/>
                <a:ext cx="553402" cy="324802"/>
              </a:xfrm>
              <a:custGeom>
                <a:avLst/>
                <a:gdLst>
                  <a:gd name="connsiteX0" fmla="*/ 401003 w 553402"/>
                  <a:gd name="connsiteY0" fmla="*/ 0 h 324802"/>
                  <a:gd name="connsiteX1" fmla="*/ 457200 w 553402"/>
                  <a:gd name="connsiteY1" fmla="*/ 56198 h 324802"/>
                  <a:gd name="connsiteX2" fmla="*/ 381953 w 553402"/>
                  <a:gd name="connsiteY2" fmla="*/ 131445 h 324802"/>
                  <a:gd name="connsiteX3" fmla="*/ 324803 w 553402"/>
                  <a:gd name="connsiteY3" fmla="*/ 74295 h 324802"/>
                  <a:gd name="connsiteX4" fmla="*/ 229553 w 553402"/>
                  <a:gd name="connsiteY4" fmla="*/ 169545 h 324802"/>
                  <a:gd name="connsiteX5" fmla="*/ 172403 w 553402"/>
                  <a:gd name="connsiteY5" fmla="*/ 112395 h 324802"/>
                  <a:gd name="connsiteX6" fmla="*/ 0 w 553402"/>
                  <a:gd name="connsiteY6" fmla="*/ 284798 h 324802"/>
                  <a:gd name="connsiteX7" fmla="*/ 40005 w 553402"/>
                  <a:gd name="connsiteY7" fmla="*/ 324803 h 324802"/>
                  <a:gd name="connsiteX8" fmla="*/ 172403 w 553402"/>
                  <a:gd name="connsiteY8" fmla="*/ 192405 h 324802"/>
                  <a:gd name="connsiteX9" fmla="*/ 229553 w 553402"/>
                  <a:gd name="connsiteY9" fmla="*/ 249555 h 324802"/>
                  <a:gd name="connsiteX10" fmla="*/ 324803 w 553402"/>
                  <a:gd name="connsiteY10" fmla="*/ 154305 h 324802"/>
                  <a:gd name="connsiteX11" fmla="*/ 381953 w 553402"/>
                  <a:gd name="connsiteY11" fmla="*/ 211455 h 324802"/>
                  <a:gd name="connsiteX12" fmla="*/ 497205 w 553402"/>
                  <a:gd name="connsiteY12" fmla="*/ 96202 h 324802"/>
                  <a:gd name="connsiteX13" fmla="*/ 553403 w 553402"/>
                  <a:gd name="connsiteY13" fmla="*/ 152400 h 324802"/>
                  <a:gd name="connsiteX14" fmla="*/ 553403 w 553402"/>
                  <a:gd name="connsiteY14" fmla="*/ 0 h 324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3402" h="324802">
                    <a:moveTo>
                      <a:pt x="401003" y="0"/>
                    </a:moveTo>
                    <a:lnTo>
                      <a:pt x="457200" y="56198"/>
                    </a:lnTo>
                    <a:lnTo>
                      <a:pt x="381953" y="131445"/>
                    </a:lnTo>
                    <a:lnTo>
                      <a:pt x="324803" y="74295"/>
                    </a:lnTo>
                    <a:lnTo>
                      <a:pt x="229553" y="169545"/>
                    </a:lnTo>
                    <a:lnTo>
                      <a:pt x="172403" y="112395"/>
                    </a:lnTo>
                    <a:lnTo>
                      <a:pt x="0" y="284798"/>
                    </a:lnTo>
                    <a:lnTo>
                      <a:pt x="40005" y="324803"/>
                    </a:lnTo>
                    <a:lnTo>
                      <a:pt x="172403" y="192405"/>
                    </a:lnTo>
                    <a:lnTo>
                      <a:pt x="229553" y="249555"/>
                    </a:lnTo>
                    <a:lnTo>
                      <a:pt x="324803" y="154305"/>
                    </a:lnTo>
                    <a:lnTo>
                      <a:pt x="381953" y="211455"/>
                    </a:lnTo>
                    <a:lnTo>
                      <a:pt x="497205" y="96202"/>
                    </a:lnTo>
                    <a:lnTo>
                      <a:pt x="553403" y="152400"/>
                    </a:lnTo>
                    <a:lnTo>
                      <a:pt x="553403" y="0"/>
                    </a:lnTo>
                    <a:close/>
                  </a:path>
                </a:pathLst>
              </a:custGeom>
              <a:solidFill>
                <a:srgbClr val="000000"/>
              </a:solidFill>
              <a:ln w="9525" cap="flat">
                <a:noFill/>
                <a:prstDash val="solid"/>
                <a:miter/>
              </a:ln>
            </p:spPr>
            <p:txBody>
              <a:bodyPr rtlCol="0" anchor="ctr"/>
              <a:lstStyle/>
              <a:p>
                <a:endParaRPr lang="en-US"/>
              </a:p>
            </p:txBody>
          </p:sp>
        </p:grpSp>
        <p:sp>
          <p:nvSpPr>
            <p:cNvPr id="22" name="TextBox 21">
              <a:extLst>
                <a:ext uri="{FF2B5EF4-FFF2-40B4-BE49-F238E27FC236}">
                  <a16:creationId xmlns:a16="http://schemas.microsoft.com/office/drawing/2014/main" id="{00A4FB75-AEC5-4965-BBCA-CA93611DA432}"/>
                </a:ext>
              </a:extLst>
            </p:cNvPr>
            <p:cNvSpPr txBox="1"/>
            <p:nvPr/>
          </p:nvSpPr>
          <p:spPr>
            <a:xfrm>
              <a:off x="6934200" y="2676728"/>
              <a:ext cx="1652354" cy="1384995"/>
            </a:xfrm>
            <a:prstGeom prst="rect">
              <a:avLst/>
            </a:prstGeom>
            <a:noFill/>
          </p:spPr>
          <p:txBody>
            <a:bodyPr wrap="square">
              <a:spAutoFit/>
            </a:bodyPr>
            <a:lstStyle/>
            <a:p>
              <a:pPr algn="r"/>
              <a:r>
                <a:rPr lang="en-US" sz="2800" dirty="0">
                  <a:solidFill>
                    <a:prstClr val="black"/>
                  </a:solidFill>
                  <a:latin typeface="Calibri" panose="020F0502020204030204"/>
                </a:rPr>
                <a:t>S</a:t>
              </a: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oft </a:t>
              </a:r>
              <a:b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Error </a:t>
              </a:r>
              <a:b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Reliability</a:t>
              </a:r>
              <a:endParaRPr lang="en-US" dirty="0"/>
            </a:p>
          </p:txBody>
        </p:sp>
        <p:sp>
          <p:nvSpPr>
            <p:cNvPr id="23" name="TextBox 22">
              <a:extLst>
                <a:ext uri="{FF2B5EF4-FFF2-40B4-BE49-F238E27FC236}">
                  <a16:creationId xmlns:a16="http://schemas.microsoft.com/office/drawing/2014/main" id="{1E595063-9535-439C-B55F-075DC32A758B}"/>
                </a:ext>
              </a:extLst>
            </p:cNvPr>
            <p:cNvSpPr txBox="1"/>
            <p:nvPr/>
          </p:nvSpPr>
          <p:spPr>
            <a:xfrm>
              <a:off x="8672162" y="4343400"/>
              <a:ext cx="2494097" cy="523220"/>
            </a:xfrm>
            <a:prstGeom prst="rect">
              <a:avLst/>
            </a:prstGeom>
            <a:noFill/>
          </p:spPr>
          <p:txBody>
            <a:bodyPr wrap="square">
              <a:spAutoFit/>
            </a:bodyPr>
            <a:lstStyle/>
            <a:p>
              <a:r>
                <a:rPr lang="en-US" sz="2800" dirty="0">
                  <a:solidFill>
                    <a:prstClr val="black"/>
                  </a:solidFill>
                  <a:latin typeface="Calibri" panose="020F0502020204030204"/>
                </a:rPr>
                <a:t>TMR Coverage</a:t>
              </a:r>
              <a:endParaRPr lang="en-US" dirty="0"/>
            </a:p>
          </p:txBody>
        </p:sp>
      </p:grpSp>
      <p:sp>
        <p:nvSpPr>
          <p:cNvPr id="4" name="TextBox 3">
            <a:extLst>
              <a:ext uri="{FF2B5EF4-FFF2-40B4-BE49-F238E27FC236}">
                <a16:creationId xmlns:a16="http://schemas.microsoft.com/office/drawing/2014/main" id="{923C4E57-5896-4648-9054-B2804FFCCEA2}"/>
              </a:ext>
            </a:extLst>
          </p:cNvPr>
          <p:cNvSpPr txBox="1"/>
          <p:nvPr/>
        </p:nvSpPr>
        <p:spPr>
          <a:xfrm>
            <a:off x="381000" y="5562600"/>
            <a:ext cx="11959280" cy="646331"/>
          </a:xfrm>
          <a:prstGeom prst="rect">
            <a:avLst/>
          </a:prstGeom>
          <a:noFill/>
        </p:spPr>
        <p:txBody>
          <a:bodyPr wrap="square" rtlCol="0">
            <a:spAutoFit/>
          </a:bodyPr>
          <a:lstStyle/>
          <a:p>
            <a:pPr marL="342900" indent="-342900" algn="l">
              <a:buAutoNum type="arabicParenR"/>
            </a:pPr>
            <a:r>
              <a:rPr lang="en-US" sz="1200" b="0" i="0" u="none" strike="noStrike" baseline="0" dirty="0">
                <a:latin typeface="Arial" panose="020B0604020202020204" pitchFamily="34" charset="0"/>
                <a:cs typeface="Arial" panose="020B0604020202020204" pitchFamily="34" charset="0"/>
              </a:rPr>
              <a:t>H. Quinn et al., “Using benchmarks for radiation testing of microprocessors and FPGAs,” IEEE Trans. </a:t>
            </a:r>
            <a:r>
              <a:rPr lang="en-US" sz="1200" b="0" i="0" u="none" strike="noStrike" baseline="0" dirty="0" err="1">
                <a:latin typeface="Arial" panose="020B0604020202020204" pitchFamily="34" charset="0"/>
                <a:cs typeface="Arial" panose="020B0604020202020204" pitchFamily="34" charset="0"/>
              </a:rPr>
              <a:t>Nucl</a:t>
            </a:r>
            <a:r>
              <a:rPr lang="en-US" sz="1200" b="0" i="0" u="none" strike="noStrike" baseline="0" dirty="0">
                <a:latin typeface="Arial" panose="020B0604020202020204" pitchFamily="34" charset="0"/>
                <a:cs typeface="Arial" panose="020B0604020202020204" pitchFamily="34" charset="0"/>
              </a:rPr>
              <a:t>. Sci., Dec 2015</a:t>
            </a:r>
          </a:p>
          <a:p>
            <a:pPr marL="342900" indent="-342900" algn="l">
              <a:buAutoNum type="arabicParenR"/>
            </a:pPr>
            <a:r>
              <a:rPr lang="en-US" sz="1200" dirty="0">
                <a:latin typeface="Arial" panose="020B0604020202020204" pitchFamily="34" charset="0"/>
                <a:cs typeface="Arial" panose="020B0604020202020204" pitchFamily="34" charset="0"/>
              </a:rPr>
              <a:t>M. Cannon et al., “Improving the effectiveness of TMR designs on FPGAs with SEU-aware incremental placement,” FCCM’18</a:t>
            </a:r>
          </a:p>
          <a:p>
            <a:pPr marL="342900" indent="-342900" algn="l">
              <a:buAutoNum type="arabicParenR"/>
            </a:pPr>
            <a:r>
              <a:rPr lang="en-US" sz="1200" dirty="0">
                <a:latin typeface="Arial" panose="020B0604020202020204" pitchFamily="34" charset="0"/>
                <a:cs typeface="Arial" panose="020B0604020202020204" pitchFamily="34" charset="0"/>
              </a:rPr>
              <a:t>M. </a:t>
            </a:r>
            <a:r>
              <a:rPr lang="en-US" sz="1200" dirty="0" err="1">
                <a:latin typeface="Arial" panose="020B0604020202020204" pitchFamily="34" charset="0"/>
                <a:cs typeface="Arial" panose="020B0604020202020204" pitchFamily="34" charset="0"/>
              </a:rPr>
              <a:t>Wirthlin</a:t>
            </a:r>
            <a:r>
              <a:rPr lang="en-US" sz="1200" dirty="0">
                <a:latin typeface="Arial" panose="020B0604020202020204" pitchFamily="34" charset="0"/>
                <a:cs typeface="Arial" panose="020B0604020202020204" pitchFamily="34" charset="0"/>
              </a:rPr>
              <a:t> et al., “SEU mitigation and validation of the LEON3 soft processor using triple modular redundancy for space processing,” FPGA’16</a:t>
            </a:r>
          </a:p>
        </p:txBody>
      </p:sp>
      <p:sp>
        <p:nvSpPr>
          <p:cNvPr id="8" name="Slide Number Placeholder 7">
            <a:extLst>
              <a:ext uri="{FF2B5EF4-FFF2-40B4-BE49-F238E27FC236}">
                <a16:creationId xmlns:a16="http://schemas.microsoft.com/office/drawing/2014/main" id="{6093F96A-4528-423C-B2F4-BFCBCBC81EC4}"/>
              </a:ext>
            </a:extLst>
          </p:cNvPr>
          <p:cNvSpPr>
            <a:spLocks noGrp="1"/>
          </p:cNvSpPr>
          <p:nvPr>
            <p:ph type="sldNum" sz="quarter" idx="12"/>
          </p:nvPr>
        </p:nvSpPr>
        <p:spPr/>
        <p:txBody>
          <a:bodyPr/>
          <a:lstStyle/>
          <a:p>
            <a:fld id="{330EA680-D336-4FF7-8B7A-9848BB0A1C32}" type="slidenum">
              <a:rPr lang="en-US" smtClean="0"/>
              <a:t>4</a:t>
            </a:fld>
            <a:endParaRPr lang="en-US"/>
          </a:p>
        </p:txBody>
      </p:sp>
      <p:pic>
        <p:nvPicPr>
          <p:cNvPr id="18" name="Graphic 17" descr="Add">
            <a:extLst>
              <a:ext uri="{FF2B5EF4-FFF2-40B4-BE49-F238E27FC236}">
                <a16:creationId xmlns:a16="http://schemas.microsoft.com/office/drawing/2014/main" id="{99574FEC-369A-4467-B6B3-A2BC417B042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2689108">
            <a:off x="8594550" y="2556703"/>
            <a:ext cx="658368" cy="658368"/>
          </a:xfrm>
          <a:prstGeom prst="rect">
            <a:avLst/>
          </a:prstGeom>
        </p:spPr>
      </p:pic>
    </p:spTree>
    <p:extLst>
      <p:ext uri="{BB962C8B-B14F-4D97-AF65-F5344CB8AC3E}">
        <p14:creationId xmlns:p14="http://schemas.microsoft.com/office/powerpoint/2010/main" val="3531331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3"/>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xit" presetSubtype="0" fill="hold" nodeType="withEffect">
                                  <p:stCondLst>
                                    <p:cond delay="0"/>
                                  </p:stCondLst>
                                  <p:childTnLst>
                                    <p:set>
                                      <p:cBhvr>
                                        <p:cTn id="28" dur="1" fill="hold">
                                          <p:stCondLst>
                                            <p:cond delay="0"/>
                                          </p:stCondLst>
                                        </p:cTn>
                                        <p:tgtEl>
                                          <p:spTgt spid="11"/>
                                        </p:tgtEl>
                                        <p:attrNameLst>
                                          <p:attrName>style.visibility</p:attrName>
                                        </p:attrNameLst>
                                      </p:cBhvr>
                                      <p:to>
                                        <p:strVal val="hidden"/>
                                      </p:to>
                                    </p:set>
                                  </p:childTnLst>
                                </p:cTn>
                              </p:par>
                              <p:par>
                                <p:cTn id="29" presetID="1" presetClass="exit" presetSubtype="0" fill="hold" nodeType="withEffect">
                                  <p:stCondLst>
                                    <p:cond delay="0"/>
                                  </p:stCondLst>
                                  <p:childTnLst>
                                    <p:set>
                                      <p:cBhvr>
                                        <p:cTn id="30" dur="1" fill="hold">
                                          <p:stCondLst>
                                            <p:cond delay="0"/>
                                          </p:stCondLst>
                                        </p:cTn>
                                        <p:tgtEl>
                                          <p:spTgt spid="18"/>
                                        </p:tgtEl>
                                        <p:attrNameLst>
                                          <p:attrName>style.visibility</p:attrName>
                                        </p:attrNameLst>
                                      </p:cBhvr>
                                      <p:to>
                                        <p:strVal val="hidden"/>
                                      </p:to>
                                    </p:set>
                                  </p:childTnLst>
                                </p:cTn>
                              </p:par>
                              <p:par>
                                <p:cTn id="31" presetID="1"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DF7F1-FDBF-4CAD-B729-365C290BE01F}"/>
              </a:ext>
            </a:extLst>
          </p:cNvPr>
          <p:cNvSpPr>
            <a:spLocks noGrp="1"/>
          </p:cNvSpPr>
          <p:nvPr>
            <p:ph type="title"/>
          </p:nvPr>
        </p:nvSpPr>
        <p:spPr/>
        <p:txBody>
          <a:bodyPr/>
          <a:lstStyle/>
          <a:p>
            <a:r>
              <a:rPr lang="en-US" dirty="0"/>
              <a:t>Full TMR</a:t>
            </a:r>
          </a:p>
        </p:txBody>
      </p:sp>
      <p:sp>
        <p:nvSpPr>
          <p:cNvPr id="3" name="Content Placeholder 2">
            <a:extLst>
              <a:ext uri="{FF2B5EF4-FFF2-40B4-BE49-F238E27FC236}">
                <a16:creationId xmlns:a16="http://schemas.microsoft.com/office/drawing/2014/main" id="{9464AEE4-16DB-4F38-A158-F080075E37CB}"/>
              </a:ext>
            </a:extLst>
          </p:cNvPr>
          <p:cNvSpPr>
            <a:spLocks noGrp="1"/>
          </p:cNvSpPr>
          <p:nvPr>
            <p:ph idx="1"/>
          </p:nvPr>
        </p:nvSpPr>
        <p:spPr>
          <a:xfrm>
            <a:off x="495300" y="1257301"/>
            <a:ext cx="11201400" cy="4610100"/>
          </a:xfrm>
        </p:spPr>
        <p:txBody>
          <a:bodyPr>
            <a:normAutofit fontScale="92500" lnSpcReduction="20000"/>
          </a:bodyPr>
          <a:lstStyle/>
          <a:p>
            <a:pPr>
              <a:spcBef>
                <a:spcPts val="1800"/>
              </a:spcBef>
            </a:pPr>
            <a:r>
              <a:rPr lang="en-US" dirty="0"/>
              <a:t>Requires more than 3× as many resources</a:t>
            </a:r>
          </a:p>
          <a:p>
            <a:pPr lvl="1">
              <a:spcBef>
                <a:spcPts val="1800"/>
              </a:spcBef>
            </a:pPr>
            <a:r>
              <a:rPr lang="en-US" dirty="0"/>
              <a:t>Each component must be triplicated, and</a:t>
            </a:r>
          </a:p>
          <a:p>
            <a:pPr lvl="1">
              <a:spcBef>
                <a:spcPts val="1800"/>
              </a:spcBef>
            </a:pPr>
            <a:r>
              <a:rPr lang="en-US" dirty="0"/>
              <a:t>Additional resources consumed by voters</a:t>
            </a:r>
          </a:p>
          <a:p>
            <a:pPr>
              <a:spcBef>
                <a:spcPts val="1800"/>
              </a:spcBef>
            </a:pPr>
            <a:r>
              <a:rPr lang="en-US" dirty="0"/>
              <a:t>Increases power consumption</a:t>
            </a:r>
          </a:p>
          <a:p>
            <a:pPr lvl="1">
              <a:spcBef>
                <a:spcPts val="1800"/>
              </a:spcBef>
            </a:pPr>
            <a:r>
              <a:rPr lang="en-US" dirty="0"/>
              <a:t>A 3× to 7× increase has been observed</a:t>
            </a:r>
            <a:r>
              <a:rPr lang="en-US" baseline="30000" dirty="0"/>
              <a:t>1</a:t>
            </a:r>
            <a:endParaRPr lang="en-US" dirty="0"/>
          </a:p>
          <a:p>
            <a:pPr>
              <a:spcBef>
                <a:spcPts val="1800"/>
              </a:spcBef>
            </a:pPr>
            <a:r>
              <a:rPr lang="en-US" dirty="0"/>
              <a:t>May impact timing</a:t>
            </a:r>
          </a:p>
          <a:p>
            <a:pPr lvl="1">
              <a:spcBef>
                <a:spcPts val="1800"/>
              </a:spcBef>
            </a:pPr>
            <a:r>
              <a:rPr lang="en-US" dirty="0"/>
              <a:t>Due to congestion and voter insertion</a:t>
            </a:r>
          </a:p>
          <a:p>
            <a:pPr lvl="1">
              <a:spcBef>
                <a:spcPts val="1800"/>
              </a:spcBef>
            </a:pPr>
            <a:r>
              <a:rPr lang="en-US" dirty="0"/>
              <a:t>A 16% to 24% critical path length increase</a:t>
            </a:r>
            <a:br>
              <a:rPr lang="en-US" dirty="0"/>
            </a:br>
            <a:r>
              <a:rPr lang="en-US" dirty="0"/>
              <a:t>has been observed</a:t>
            </a:r>
            <a:r>
              <a:rPr lang="en-US" baseline="30000" dirty="0"/>
              <a:t>2</a:t>
            </a:r>
            <a:endParaRPr lang="en-US" dirty="0"/>
          </a:p>
          <a:p>
            <a:pPr>
              <a:spcBef>
                <a:spcPts val="1800"/>
              </a:spcBef>
            </a:pPr>
            <a:r>
              <a:rPr lang="en-US" dirty="0"/>
              <a:t>Not feasible for some designs</a:t>
            </a:r>
          </a:p>
        </p:txBody>
      </p:sp>
      <p:grpSp>
        <p:nvGrpSpPr>
          <p:cNvPr id="87" name="Group 86">
            <a:extLst>
              <a:ext uri="{FF2B5EF4-FFF2-40B4-BE49-F238E27FC236}">
                <a16:creationId xmlns:a16="http://schemas.microsoft.com/office/drawing/2014/main" id="{9CC7A559-523E-4E9D-A20E-9F54822A1D89}"/>
              </a:ext>
            </a:extLst>
          </p:cNvPr>
          <p:cNvGrpSpPr/>
          <p:nvPr/>
        </p:nvGrpSpPr>
        <p:grpSpPr>
          <a:xfrm>
            <a:off x="6299973" y="2987618"/>
            <a:ext cx="5396727" cy="2051795"/>
            <a:chOff x="6299973" y="2987618"/>
            <a:chExt cx="5396727" cy="2051795"/>
          </a:xfrm>
        </p:grpSpPr>
        <p:cxnSp>
          <p:nvCxnSpPr>
            <p:cNvPr id="5" name="Straight Connector 4">
              <a:extLst>
                <a:ext uri="{FF2B5EF4-FFF2-40B4-BE49-F238E27FC236}">
                  <a16:creationId xmlns:a16="http://schemas.microsoft.com/office/drawing/2014/main" id="{D514D6A0-6B4C-437E-A3B4-06AF649CF82A}"/>
                </a:ext>
              </a:extLst>
            </p:cNvPr>
            <p:cNvCxnSpPr>
              <a:cxnSpLocks/>
              <a:stCxn id="44" idx="1"/>
              <a:endCxn id="42" idx="3"/>
            </p:cNvCxnSpPr>
            <p:nvPr/>
          </p:nvCxnSpPr>
          <p:spPr>
            <a:xfrm flipH="1">
              <a:off x="8003469" y="4013516"/>
              <a:ext cx="2051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19D9EF58-6199-4150-A440-FDC5F31DDAEC}"/>
                </a:ext>
              </a:extLst>
            </p:cNvPr>
            <p:cNvCxnSpPr>
              <a:cxnSpLocks/>
              <a:stCxn id="47" idx="1"/>
              <a:endCxn id="44" idx="3"/>
            </p:cNvCxnSpPr>
            <p:nvPr/>
          </p:nvCxnSpPr>
          <p:spPr>
            <a:xfrm flipH="1">
              <a:off x="8619008" y="4013516"/>
              <a:ext cx="820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5824F8A-BE5D-4C63-B8C2-3D2C2CC88051}"/>
                </a:ext>
              </a:extLst>
            </p:cNvPr>
            <p:cNvCxnSpPr>
              <a:cxnSpLocks/>
              <a:stCxn id="46" idx="1"/>
              <a:endCxn id="43" idx="3"/>
            </p:cNvCxnSpPr>
            <p:nvPr/>
          </p:nvCxnSpPr>
          <p:spPr>
            <a:xfrm flipH="1">
              <a:off x="8619008" y="4834234"/>
              <a:ext cx="820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02E4A9B-BA2D-45E2-8F08-4EA225157925}"/>
                </a:ext>
              </a:extLst>
            </p:cNvPr>
            <p:cNvCxnSpPr>
              <a:cxnSpLocks/>
              <a:stCxn id="48" idx="1"/>
              <a:endCxn id="45" idx="3"/>
            </p:cNvCxnSpPr>
            <p:nvPr/>
          </p:nvCxnSpPr>
          <p:spPr>
            <a:xfrm flipH="1">
              <a:off x="8619008" y="3192798"/>
              <a:ext cx="820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ED4032-2C4C-43F0-AD81-79ECD9D46752}"/>
                </a:ext>
              </a:extLst>
            </p:cNvPr>
            <p:cNvCxnSpPr>
              <a:cxnSpLocks/>
              <a:stCxn id="54" idx="1"/>
              <a:endCxn id="47" idx="3"/>
            </p:cNvCxnSpPr>
            <p:nvPr/>
          </p:nvCxnSpPr>
          <p:spPr>
            <a:xfrm flipH="1">
              <a:off x="9850085" y="4013516"/>
              <a:ext cx="14362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57670606-B1C3-4872-BEE4-4C1869EAF042}"/>
                </a:ext>
              </a:extLst>
            </p:cNvPr>
            <p:cNvSpPr/>
            <p:nvPr/>
          </p:nvSpPr>
          <p:spPr>
            <a:xfrm>
              <a:off x="6299973" y="4649567"/>
              <a:ext cx="1125629" cy="369332"/>
            </a:xfrm>
            <a:prstGeom prst="rect">
              <a:avLst/>
            </a:prstGeom>
          </p:spPr>
          <p:txBody>
            <a:bodyPr wrap="none">
              <a:spAutoFit/>
            </a:bodyPr>
            <a:lstStyle/>
            <a:p>
              <a:r>
                <a:rPr lang="en-US" dirty="0">
                  <a:solidFill>
                    <a:prstClr val="black"/>
                  </a:solidFill>
                  <a:latin typeface="CMU Sans Serif" panose="02000603000000000000" pitchFamily="2" charset="0"/>
                  <a:ea typeface="CMU Sans Serif" panose="02000603000000000000" pitchFamily="2" charset="0"/>
                  <a:cs typeface="CMU Sans Serif" panose="02000603000000000000" pitchFamily="2" charset="0"/>
                </a:rPr>
                <a:t>Domain 3</a:t>
              </a:r>
              <a:endParaRPr lang="en-US" sz="4000" dirty="0"/>
            </a:p>
          </p:txBody>
        </p:sp>
        <p:sp>
          <p:nvSpPr>
            <p:cNvPr id="14" name="Rectangle 13">
              <a:extLst>
                <a:ext uri="{FF2B5EF4-FFF2-40B4-BE49-F238E27FC236}">
                  <a16:creationId xmlns:a16="http://schemas.microsoft.com/office/drawing/2014/main" id="{5C9B3177-5FBB-484F-827B-4FD52A98312F}"/>
                </a:ext>
              </a:extLst>
            </p:cNvPr>
            <p:cNvSpPr/>
            <p:nvPr/>
          </p:nvSpPr>
          <p:spPr>
            <a:xfrm>
              <a:off x="6299973" y="3828849"/>
              <a:ext cx="1125629" cy="369332"/>
            </a:xfrm>
            <a:prstGeom prst="rect">
              <a:avLst/>
            </a:prstGeom>
          </p:spPr>
          <p:txBody>
            <a:bodyPr wrap="none">
              <a:spAutoFit/>
            </a:bodyPr>
            <a:lstStyle/>
            <a:p>
              <a:r>
                <a:rPr lang="en-US" dirty="0">
                  <a:solidFill>
                    <a:prstClr val="black"/>
                  </a:solidFill>
                  <a:latin typeface="CMU Sans Serif" panose="02000603000000000000" pitchFamily="2" charset="0"/>
                  <a:ea typeface="CMU Sans Serif" panose="02000603000000000000" pitchFamily="2" charset="0"/>
                  <a:cs typeface="CMU Sans Serif" panose="02000603000000000000" pitchFamily="2" charset="0"/>
                </a:rPr>
                <a:t>Domain 2</a:t>
              </a:r>
              <a:endParaRPr lang="en-US" sz="4000" dirty="0"/>
            </a:p>
          </p:txBody>
        </p:sp>
        <p:sp>
          <p:nvSpPr>
            <p:cNvPr id="15" name="Rectangle 14">
              <a:extLst>
                <a:ext uri="{FF2B5EF4-FFF2-40B4-BE49-F238E27FC236}">
                  <a16:creationId xmlns:a16="http://schemas.microsoft.com/office/drawing/2014/main" id="{8DABD524-8E07-460F-9717-3A4DC0D90265}"/>
                </a:ext>
              </a:extLst>
            </p:cNvPr>
            <p:cNvSpPr/>
            <p:nvPr/>
          </p:nvSpPr>
          <p:spPr>
            <a:xfrm>
              <a:off x="6299973" y="3010932"/>
              <a:ext cx="1125629" cy="369332"/>
            </a:xfrm>
            <a:prstGeom prst="rect">
              <a:avLst/>
            </a:prstGeom>
          </p:spPr>
          <p:txBody>
            <a:bodyPr wrap="none">
              <a:spAutoFit/>
            </a:bodyPr>
            <a:lstStyle/>
            <a:p>
              <a:r>
                <a:rPr lang="en-US" dirty="0">
                  <a:solidFill>
                    <a:prstClr val="black"/>
                  </a:solidFill>
                  <a:latin typeface="CMU Sans Serif" panose="02000603000000000000" pitchFamily="2" charset="0"/>
                  <a:ea typeface="CMU Sans Serif" panose="02000603000000000000" pitchFamily="2" charset="0"/>
                  <a:cs typeface="CMU Sans Serif" panose="02000603000000000000" pitchFamily="2" charset="0"/>
                </a:rPr>
                <a:t>Domain 1</a:t>
              </a:r>
              <a:endParaRPr lang="en-US" sz="4000" dirty="0"/>
            </a:p>
          </p:txBody>
        </p:sp>
        <p:cxnSp>
          <p:nvCxnSpPr>
            <p:cNvPr id="22" name="Straight Connector 21">
              <a:extLst>
                <a:ext uri="{FF2B5EF4-FFF2-40B4-BE49-F238E27FC236}">
                  <a16:creationId xmlns:a16="http://schemas.microsoft.com/office/drawing/2014/main" id="{178C7CAB-2BB5-47F1-89B9-00EC397B3875}"/>
                </a:ext>
              </a:extLst>
            </p:cNvPr>
            <p:cNvCxnSpPr>
              <a:cxnSpLocks/>
              <a:stCxn id="43" idx="1"/>
              <a:endCxn id="50" idx="3"/>
            </p:cNvCxnSpPr>
            <p:nvPr/>
          </p:nvCxnSpPr>
          <p:spPr>
            <a:xfrm flipH="1">
              <a:off x="8003469" y="4834234"/>
              <a:ext cx="2051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3786F007-F8D7-4C85-88A9-A6B90EA895BB}"/>
                </a:ext>
              </a:extLst>
            </p:cNvPr>
            <p:cNvCxnSpPr>
              <a:cxnSpLocks/>
              <a:stCxn id="45" idx="1"/>
              <a:endCxn id="49" idx="3"/>
            </p:cNvCxnSpPr>
            <p:nvPr/>
          </p:nvCxnSpPr>
          <p:spPr>
            <a:xfrm flipH="1">
              <a:off x="8003469" y="3192798"/>
              <a:ext cx="2051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AB5EE68-9D79-4A2D-8054-62CDDB19A76D}"/>
                </a:ext>
              </a:extLst>
            </p:cNvPr>
            <p:cNvCxnSpPr>
              <a:cxnSpLocks/>
              <a:stCxn id="61" idx="1"/>
              <a:endCxn id="46" idx="3"/>
            </p:cNvCxnSpPr>
            <p:nvPr/>
          </p:nvCxnSpPr>
          <p:spPr>
            <a:xfrm flipH="1">
              <a:off x="9850085" y="4834234"/>
              <a:ext cx="14362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3372128-9806-4AF2-8787-8D3B36B3CB30}"/>
                </a:ext>
              </a:extLst>
            </p:cNvPr>
            <p:cNvCxnSpPr>
              <a:cxnSpLocks/>
              <a:stCxn id="57" idx="1"/>
              <a:endCxn id="48" idx="3"/>
            </p:cNvCxnSpPr>
            <p:nvPr/>
          </p:nvCxnSpPr>
          <p:spPr>
            <a:xfrm flipH="1">
              <a:off x="9850085" y="3192798"/>
              <a:ext cx="14362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Oval 30">
              <a:extLst>
                <a:ext uri="{FF2B5EF4-FFF2-40B4-BE49-F238E27FC236}">
                  <a16:creationId xmlns:a16="http://schemas.microsoft.com/office/drawing/2014/main" id="{5DCBF1DB-2EE7-4470-8EEC-8C83C403E508}"/>
                </a:ext>
              </a:extLst>
            </p:cNvPr>
            <p:cNvSpPr/>
            <p:nvPr/>
          </p:nvSpPr>
          <p:spPr>
            <a:xfrm>
              <a:off x="9439726" y="3090208"/>
              <a:ext cx="0" cy="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32" name="Oval 31">
              <a:extLst>
                <a:ext uri="{FF2B5EF4-FFF2-40B4-BE49-F238E27FC236}">
                  <a16:creationId xmlns:a16="http://schemas.microsoft.com/office/drawing/2014/main" id="{42A99FE9-B4F2-46F3-812B-BB809E411F85}"/>
                </a:ext>
              </a:extLst>
            </p:cNvPr>
            <p:cNvSpPr/>
            <p:nvPr/>
          </p:nvSpPr>
          <p:spPr>
            <a:xfrm>
              <a:off x="9439726" y="3910926"/>
              <a:ext cx="0" cy="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33" name="Oval 32">
              <a:extLst>
                <a:ext uri="{FF2B5EF4-FFF2-40B4-BE49-F238E27FC236}">
                  <a16:creationId xmlns:a16="http://schemas.microsoft.com/office/drawing/2014/main" id="{13600F76-47F6-4843-85BA-F47D51A2C339}"/>
                </a:ext>
              </a:extLst>
            </p:cNvPr>
            <p:cNvSpPr/>
            <p:nvPr/>
          </p:nvSpPr>
          <p:spPr>
            <a:xfrm>
              <a:off x="9439726" y="4731644"/>
              <a:ext cx="0" cy="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34" name="Oval 33">
              <a:extLst>
                <a:ext uri="{FF2B5EF4-FFF2-40B4-BE49-F238E27FC236}">
                  <a16:creationId xmlns:a16="http://schemas.microsoft.com/office/drawing/2014/main" id="{48ABB41F-450C-4A62-9837-91454A823682}"/>
                </a:ext>
              </a:extLst>
            </p:cNvPr>
            <p:cNvSpPr/>
            <p:nvPr/>
          </p:nvSpPr>
          <p:spPr>
            <a:xfrm>
              <a:off x="11183751" y="4834234"/>
              <a:ext cx="0" cy="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35" name="Oval 34">
              <a:extLst>
                <a:ext uri="{FF2B5EF4-FFF2-40B4-BE49-F238E27FC236}">
                  <a16:creationId xmlns:a16="http://schemas.microsoft.com/office/drawing/2014/main" id="{142083B2-7012-46E7-A393-06943EEA5394}"/>
                </a:ext>
              </a:extLst>
            </p:cNvPr>
            <p:cNvSpPr/>
            <p:nvPr/>
          </p:nvSpPr>
          <p:spPr>
            <a:xfrm>
              <a:off x="11183751" y="4013516"/>
              <a:ext cx="0" cy="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36" name="Oval 35">
              <a:extLst>
                <a:ext uri="{FF2B5EF4-FFF2-40B4-BE49-F238E27FC236}">
                  <a16:creationId xmlns:a16="http://schemas.microsoft.com/office/drawing/2014/main" id="{4394EB06-A70B-4F4E-828A-28AE37B500C0}"/>
                </a:ext>
              </a:extLst>
            </p:cNvPr>
            <p:cNvSpPr/>
            <p:nvPr/>
          </p:nvSpPr>
          <p:spPr>
            <a:xfrm>
              <a:off x="11183751" y="3192798"/>
              <a:ext cx="0" cy="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cxnSp>
          <p:nvCxnSpPr>
            <p:cNvPr id="37" name="Connector: Elbow 36">
              <a:extLst>
                <a:ext uri="{FF2B5EF4-FFF2-40B4-BE49-F238E27FC236}">
                  <a16:creationId xmlns:a16="http://schemas.microsoft.com/office/drawing/2014/main" id="{85665D49-5BB0-4BEB-8594-FA17AD80FC84}"/>
                </a:ext>
              </a:extLst>
            </p:cNvPr>
            <p:cNvCxnSpPr>
              <a:stCxn id="36" idx="1"/>
              <a:endCxn id="31" idx="2"/>
            </p:cNvCxnSpPr>
            <p:nvPr/>
          </p:nvCxnSpPr>
          <p:spPr>
            <a:xfrm rot="16200000" flipV="1">
              <a:off x="10260445" y="2269492"/>
              <a:ext cx="102588" cy="1744026"/>
            </a:xfrm>
            <a:prstGeom prst="bentConnector4">
              <a:avLst>
                <a:gd name="adj1" fmla="val 295837"/>
                <a:gd name="adj2" fmla="val 105637"/>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Connector: Elbow 37">
              <a:extLst>
                <a:ext uri="{FF2B5EF4-FFF2-40B4-BE49-F238E27FC236}">
                  <a16:creationId xmlns:a16="http://schemas.microsoft.com/office/drawing/2014/main" id="{9697820A-171E-40D1-8BBA-571AB678B0AD}"/>
                </a:ext>
              </a:extLst>
            </p:cNvPr>
            <p:cNvCxnSpPr>
              <a:cxnSpLocks/>
              <a:stCxn id="35" idx="1"/>
              <a:endCxn id="32" idx="2"/>
            </p:cNvCxnSpPr>
            <p:nvPr/>
          </p:nvCxnSpPr>
          <p:spPr>
            <a:xfrm rot="16200000" flipV="1">
              <a:off x="10260445" y="3090210"/>
              <a:ext cx="102588" cy="1744026"/>
            </a:xfrm>
            <a:prstGeom prst="bentConnector4">
              <a:avLst>
                <a:gd name="adj1" fmla="val 291671"/>
                <a:gd name="adj2" fmla="val 105637"/>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Connector: Elbow 38">
              <a:extLst>
                <a:ext uri="{FF2B5EF4-FFF2-40B4-BE49-F238E27FC236}">
                  <a16:creationId xmlns:a16="http://schemas.microsoft.com/office/drawing/2014/main" id="{CE5BECAF-2125-4CE2-B5E4-D15936B730B4}"/>
                </a:ext>
              </a:extLst>
            </p:cNvPr>
            <p:cNvCxnSpPr>
              <a:cxnSpLocks/>
              <a:stCxn id="34" idx="0"/>
              <a:endCxn id="33" idx="2"/>
            </p:cNvCxnSpPr>
            <p:nvPr/>
          </p:nvCxnSpPr>
          <p:spPr>
            <a:xfrm rot="16200000" flipV="1">
              <a:off x="10260447" y="3910926"/>
              <a:ext cx="102588" cy="1744028"/>
            </a:xfrm>
            <a:prstGeom prst="bentConnector4">
              <a:avLst>
                <a:gd name="adj1" fmla="val 295839"/>
                <a:gd name="adj2" fmla="val 105637"/>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E7E8D4BF-D86C-437D-8D3A-AC421DC5C1DA}"/>
                </a:ext>
              </a:extLst>
            </p:cNvPr>
            <p:cNvSpPr/>
            <p:nvPr/>
          </p:nvSpPr>
          <p:spPr>
            <a:xfrm>
              <a:off x="7593110" y="3808336"/>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A</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2</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43" name="Rectangle 42">
              <a:extLst>
                <a:ext uri="{FF2B5EF4-FFF2-40B4-BE49-F238E27FC236}">
                  <a16:creationId xmlns:a16="http://schemas.microsoft.com/office/drawing/2014/main" id="{BC2FA01C-8D32-46BC-9BB7-E6867128FA52}"/>
                </a:ext>
              </a:extLst>
            </p:cNvPr>
            <p:cNvSpPr/>
            <p:nvPr/>
          </p:nvSpPr>
          <p:spPr>
            <a:xfrm>
              <a:off x="8208649" y="4629054"/>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B</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3</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44" name="Rectangle 43">
              <a:extLst>
                <a:ext uri="{FF2B5EF4-FFF2-40B4-BE49-F238E27FC236}">
                  <a16:creationId xmlns:a16="http://schemas.microsoft.com/office/drawing/2014/main" id="{C532C75E-461E-4D03-9FB3-422C7CE678D7}"/>
                </a:ext>
              </a:extLst>
            </p:cNvPr>
            <p:cNvSpPr/>
            <p:nvPr/>
          </p:nvSpPr>
          <p:spPr>
            <a:xfrm>
              <a:off x="8208649" y="3808336"/>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B</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2</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45" name="Rectangle 44">
              <a:extLst>
                <a:ext uri="{FF2B5EF4-FFF2-40B4-BE49-F238E27FC236}">
                  <a16:creationId xmlns:a16="http://schemas.microsoft.com/office/drawing/2014/main" id="{43771F70-E537-4677-8878-8E86561F4AB9}"/>
                </a:ext>
              </a:extLst>
            </p:cNvPr>
            <p:cNvSpPr/>
            <p:nvPr/>
          </p:nvSpPr>
          <p:spPr>
            <a:xfrm>
              <a:off x="8208649" y="2987618"/>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B</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1</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46" name="Rectangle 45">
              <a:extLst>
                <a:ext uri="{FF2B5EF4-FFF2-40B4-BE49-F238E27FC236}">
                  <a16:creationId xmlns:a16="http://schemas.microsoft.com/office/drawing/2014/main" id="{6F5CA2F4-8A87-41AA-A46A-6C221B595333}"/>
                </a:ext>
              </a:extLst>
            </p:cNvPr>
            <p:cNvSpPr/>
            <p:nvPr/>
          </p:nvSpPr>
          <p:spPr>
            <a:xfrm>
              <a:off x="9439726" y="4629054"/>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C</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3</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47" name="Rectangle 46">
              <a:extLst>
                <a:ext uri="{FF2B5EF4-FFF2-40B4-BE49-F238E27FC236}">
                  <a16:creationId xmlns:a16="http://schemas.microsoft.com/office/drawing/2014/main" id="{A268078D-056C-4CFC-ADD6-C5B32CAFEBE4}"/>
                </a:ext>
              </a:extLst>
            </p:cNvPr>
            <p:cNvSpPr/>
            <p:nvPr/>
          </p:nvSpPr>
          <p:spPr>
            <a:xfrm>
              <a:off x="9439726" y="3808336"/>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C</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2</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48" name="Rectangle 47">
              <a:extLst>
                <a:ext uri="{FF2B5EF4-FFF2-40B4-BE49-F238E27FC236}">
                  <a16:creationId xmlns:a16="http://schemas.microsoft.com/office/drawing/2014/main" id="{BD0DEC0E-9C0B-48BC-8241-CD105283204C}"/>
                </a:ext>
              </a:extLst>
            </p:cNvPr>
            <p:cNvSpPr/>
            <p:nvPr/>
          </p:nvSpPr>
          <p:spPr>
            <a:xfrm>
              <a:off x="9439726" y="2987618"/>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C</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1</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49" name="Rectangle 48">
              <a:extLst>
                <a:ext uri="{FF2B5EF4-FFF2-40B4-BE49-F238E27FC236}">
                  <a16:creationId xmlns:a16="http://schemas.microsoft.com/office/drawing/2014/main" id="{50AE6AE5-6121-43E0-B28E-45A546A43466}"/>
                </a:ext>
              </a:extLst>
            </p:cNvPr>
            <p:cNvSpPr/>
            <p:nvPr/>
          </p:nvSpPr>
          <p:spPr>
            <a:xfrm>
              <a:off x="7593110" y="2987618"/>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A</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1</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50" name="Rectangle 49">
              <a:extLst>
                <a:ext uri="{FF2B5EF4-FFF2-40B4-BE49-F238E27FC236}">
                  <a16:creationId xmlns:a16="http://schemas.microsoft.com/office/drawing/2014/main" id="{B513C34F-6F9E-4F87-BB74-A0C59740DEBA}"/>
                </a:ext>
              </a:extLst>
            </p:cNvPr>
            <p:cNvSpPr/>
            <p:nvPr/>
          </p:nvSpPr>
          <p:spPr>
            <a:xfrm>
              <a:off x="7593110" y="4629054"/>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A</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3</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54" name="Rectangle 53">
              <a:extLst>
                <a:ext uri="{FF2B5EF4-FFF2-40B4-BE49-F238E27FC236}">
                  <a16:creationId xmlns:a16="http://schemas.microsoft.com/office/drawing/2014/main" id="{881FE309-C7D6-46DA-9DC9-DB57FD1DF5DA}"/>
                </a:ext>
              </a:extLst>
            </p:cNvPr>
            <p:cNvSpPr/>
            <p:nvPr/>
          </p:nvSpPr>
          <p:spPr>
            <a:xfrm>
              <a:off x="11286341" y="3808336"/>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E</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2</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56" name="Rectangle 55">
              <a:extLst>
                <a:ext uri="{FF2B5EF4-FFF2-40B4-BE49-F238E27FC236}">
                  <a16:creationId xmlns:a16="http://schemas.microsoft.com/office/drawing/2014/main" id="{9C560464-AE59-4DAD-BAB8-325BE5FC569A}"/>
                </a:ext>
              </a:extLst>
            </p:cNvPr>
            <p:cNvSpPr/>
            <p:nvPr/>
          </p:nvSpPr>
          <p:spPr>
            <a:xfrm>
              <a:off x="10055264" y="3808336"/>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D</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2</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57" name="Rectangle 56">
              <a:extLst>
                <a:ext uri="{FF2B5EF4-FFF2-40B4-BE49-F238E27FC236}">
                  <a16:creationId xmlns:a16="http://schemas.microsoft.com/office/drawing/2014/main" id="{5DD44375-F096-430D-8CFA-92AAFB506424}"/>
                </a:ext>
              </a:extLst>
            </p:cNvPr>
            <p:cNvSpPr/>
            <p:nvPr/>
          </p:nvSpPr>
          <p:spPr>
            <a:xfrm>
              <a:off x="11286341" y="2987618"/>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E</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1</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60" name="Rectangle 59">
              <a:extLst>
                <a:ext uri="{FF2B5EF4-FFF2-40B4-BE49-F238E27FC236}">
                  <a16:creationId xmlns:a16="http://schemas.microsoft.com/office/drawing/2014/main" id="{2BB1193C-EDD6-42E1-B407-98D83B424DED}"/>
                </a:ext>
              </a:extLst>
            </p:cNvPr>
            <p:cNvSpPr/>
            <p:nvPr/>
          </p:nvSpPr>
          <p:spPr>
            <a:xfrm>
              <a:off x="10055264" y="2987618"/>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D</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1</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61" name="Rectangle 60">
              <a:extLst>
                <a:ext uri="{FF2B5EF4-FFF2-40B4-BE49-F238E27FC236}">
                  <a16:creationId xmlns:a16="http://schemas.microsoft.com/office/drawing/2014/main" id="{CBA8A8E0-4BDE-4C58-B41E-D6C1448D52B8}"/>
                </a:ext>
              </a:extLst>
            </p:cNvPr>
            <p:cNvSpPr/>
            <p:nvPr/>
          </p:nvSpPr>
          <p:spPr>
            <a:xfrm>
              <a:off x="11286341" y="4629054"/>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E</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3</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62" name="Rectangle 61">
              <a:extLst>
                <a:ext uri="{FF2B5EF4-FFF2-40B4-BE49-F238E27FC236}">
                  <a16:creationId xmlns:a16="http://schemas.microsoft.com/office/drawing/2014/main" id="{6068D151-3712-41F8-BB3D-E4A553F288D4}"/>
                </a:ext>
              </a:extLst>
            </p:cNvPr>
            <p:cNvSpPr/>
            <p:nvPr/>
          </p:nvSpPr>
          <p:spPr>
            <a:xfrm>
              <a:off x="10055264" y="4629054"/>
              <a:ext cx="410359" cy="41035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D</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3</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grpSp>
      <p:cxnSp>
        <p:nvCxnSpPr>
          <p:cNvPr id="71" name="Straight Connector 70">
            <a:extLst>
              <a:ext uri="{FF2B5EF4-FFF2-40B4-BE49-F238E27FC236}">
                <a16:creationId xmlns:a16="http://schemas.microsoft.com/office/drawing/2014/main" id="{57B313F4-0C1F-4244-882D-816199EB7565}"/>
              </a:ext>
            </a:extLst>
          </p:cNvPr>
          <p:cNvCxnSpPr>
            <a:cxnSpLocks/>
            <a:stCxn id="78" idx="1"/>
            <a:endCxn id="77" idx="3"/>
          </p:cNvCxnSpPr>
          <p:nvPr/>
        </p:nvCxnSpPr>
        <p:spPr>
          <a:xfrm flipH="1">
            <a:off x="8619008" y="1491367"/>
            <a:ext cx="82071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C5AA975D-393A-44A7-9484-495E7B84BCE3}"/>
              </a:ext>
            </a:extLst>
          </p:cNvPr>
          <p:cNvCxnSpPr>
            <a:cxnSpLocks/>
            <a:stCxn id="77" idx="1"/>
            <a:endCxn id="79" idx="3"/>
          </p:cNvCxnSpPr>
          <p:nvPr/>
        </p:nvCxnSpPr>
        <p:spPr>
          <a:xfrm flipH="1">
            <a:off x="8003469" y="1491367"/>
            <a:ext cx="20517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D2CD8A9A-ED00-4861-8665-95F7E2D5DE05}"/>
              </a:ext>
            </a:extLst>
          </p:cNvPr>
          <p:cNvCxnSpPr>
            <a:cxnSpLocks/>
            <a:stCxn id="81" idx="1"/>
            <a:endCxn id="78" idx="3"/>
          </p:cNvCxnSpPr>
          <p:nvPr/>
        </p:nvCxnSpPr>
        <p:spPr>
          <a:xfrm flipH="1">
            <a:off x="9850085" y="1491367"/>
            <a:ext cx="14362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Oval 73">
            <a:extLst>
              <a:ext uri="{FF2B5EF4-FFF2-40B4-BE49-F238E27FC236}">
                <a16:creationId xmlns:a16="http://schemas.microsoft.com/office/drawing/2014/main" id="{CD00E39F-58F1-454A-AB3C-1ECDC147BFEE}"/>
              </a:ext>
            </a:extLst>
          </p:cNvPr>
          <p:cNvSpPr/>
          <p:nvPr/>
        </p:nvSpPr>
        <p:spPr>
          <a:xfrm>
            <a:off x="9439726" y="1388777"/>
            <a:ext cx="0" cy="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sp>
        <p:nvSpPr>
          <p:cNvPr id="75" name="Oval 74">
            <a:extLst>
              <a:ext uri="{FF2B5EF4-FFF2-40B4-BE49-F238E27FC236}">
                <a16:creationId xmlns:a16="http://schemas.microsoft.com/office/drawing/2014/main" id="{7618F8C5-FA76-4A43-84CA-9B0C27FDE143}"/>
              </a:ext>
            </a:extLst>
          </p:cNvPr>
          <p:cNvSpPr/>
          <p:nvPr/>
        </p:nvSpPr>
        <p:spPr>
          <a:xfrm>
            <a:off x="11183751" y="1491367"/>
            <a:ext cx="0" cy="0"/>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p>
        </p:txBody>
      </p:sp>
      <p:cxnSp>
        <p:nvCxnSpPr>
          <p:cNvPr id="76" name="Connector: Elbow 75">
            <a:extLst>
              <a:ext uri="{FF2B5EF4-FFF2-40B4-BE49-F238E27FC236}">
                <a16:creationId xmlns:a16="http://schemas.microsoft.com/office/drawing/2014/main" id="{4E8015F9-0FFD-495B-BB5D-C873BEA008F2}"/>
              </a:ext>
            </a:extLst>
          </p:cNvPr>
          <p:cNvCxnSpPr>
            <a:stCxn id="75" idx="1"/>
            <a:endCxn id="74" idx="2"/>
          </p:cNvCxnSpPr>
          <p:nvPr/>
        </p:nvCxnSpPr>
        <p:spPr>
          <a:xfrm rot="16200000" flipV="1">
            <a:off x="10260445" y="568061"/>
            <a:ext cx="102588" cy="1744026"/>
          </a:xfrm>
          <a:prstGeom prst="bentConnector4">
            <a:avLst>
              <a:gd name="adj1" fmla="val 295837"/>
              <a:gd name="adj2" fmla="val 105637"/>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9B4082B4-6C3F-4389-81CE-8CFDAF0B21AC}"/>
              </a:ext>
            </a:extLst>
          </p:cNvPr>
          <p:cNvSpPr/>
          <p:nvPr/>
        </p:nvSpPr>
        <p:spPr>
          <a:xfrm>
            <a:off x="8208649" y="1286187"/>
            <a:ext cx="410359" cy="410359"/>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B</a:t>
            </a:r>
          </a:p>
        </p:txBody>
      </p:sp>
      <p:sp>
        <p:nvSpPr>
          <p:cNvPr id="78" name="Rectangle 77">
            <a:extLst>
              <a:ext uri="{FF2B5EF4-FFF2-40B4-BE49-F238E27FC236}">
                <a16:creationId xmlns:a16="http://schemas.microsoft.com/office/drawing/2014/main" id="{0EB20CF4-69EF-4036-80DF-A1968B37A186}"/>
              </a:ext>
            </a:extLst>
          </p:cNvPr>
          <p:cNvSpPr/>
          <p:nvPr/>
        </p:nvSpPr>
        <p:spPr>
          <a:xfrm>
            <a:off x="9439726" y="1286187"/>
            <a:ext cx="410359" cy="410359"/>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C</a:t>
            </a:r>
          </a:p>
        </p:txBody>
      </p:sp>
      <p:sp>
        <p:nvSpPr>
          <p:cNvPr id="79" name="Rectangle 78">
            <a:extLst>
              <a:ext uri="{FF2B5EF4-FFF2-40B4-BE49-F238E27FC236}">
                <a16:creationId xmlns:a16="http://schemas.microsoft.com/office/drawing/2014/main" id="{93CFFA26-F897-45DF-AEAA-8392E2F264C7}"/>
              </a:ext>
            </a:extLst>
          </p:cNvPr>
          <p:cNvSpPr/>
          <p:nvPr/>
        </p:nvSpPr>
        <p:spPr>
          <a:xfrm>
            <a:off x="7593110" y="1286187"/>
            <a:ext cx="410359" cy="410359"/>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A</a:t>
            </a:r>
          </a:p>
        </p:txBody>
      </p:sp>
      <p:sp>
        <p:nvSpPr>
          <p:cNvPr id="81" name="Rectangle 80">
            <a:extLst>
              <a:ext uri="{FF2B5EF4-FFF2-40B4-BE49-F238E27FC236}">
                <a16:creationId xmlns:a16="http://schemas.microsoft.com/office/drawing/2014/main" id="{E03F1803-C7CD-4AD1-A9B7-72B930C773F3}"/>
              </a:ext>
            </a:extLst>
          </p:cNvPr>
          <p:cNvSpPr/>
          <p:nvPr/>
        </p:nvSpPr>
        <p:spPr>
          <a:xfrm>
            <a:off x="11286341" y="1286187"/>
            <a:ext cx="410359" cy="410359"/>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E</a:t>
            </a:r>
          </a:p>
        </p:txBody>
      </p:sp>
      <p:sp>
        <p:nvSpPr>
          <p:cNvPr id="83" name="Rectangle 82">
            <a:extLst>
              <a:ext uri="{FF2B5EF4-FFF2-40B4-BE49-F238E27FC236}">
                <a16:creationId xmlns:a16="http://schemas.microsoft.com/office/drawing/2014/main" id="{701160AD-E31C-46BB-9552-9156B4062744}"/>
              </a:ext>
            </a:extLst>
          </p:cNvPr>
          <p:cNvSpPr/>
          <p:nvPr/>
        </p:nvSpPr>
        <p:spPr>
          <a:xfrm>
            <a:off x="10055264" y="1286187"/>
            <a:ext cx="410359" cy="410359"/>
          </a:xfrm>
          <a:prstGeom prst="rect">
            <a:avLst/>
          </a:prstGeom>
          <a:solidFill>
            <a:schemeClr val="accent3">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tx1"/>
                </a:solidFill>
                <a:latin typeface="CMU Sans Serif" panose="02000603000000000000" pitchFamily="2" charset="0"/>
                <a:ea typeface="CMU Sans Serif" panose="02000603000000000000" pitchFamily="2" charset="0"/>
                <a:cs typeface="CMU Sans Serif" panose="02000603000000000000" pitchFamily="2" charset="0"/>
              </a:rPr>
              <a:t>D</a:t>
            </a:r>
          </a:p>
        </p:txBody>
      </p:sp>
      <p:sp>
        <p:nvSpPr>
          <p:cNvPr id="84" name="Arrow: Down 83">
            <a:extLst>
              <a:ext uri="{FF2B5EF4-FFF2-40B4-BE49-F238E27FC236}">
                <a16:creationId xmlns:a16="http://schemas.microsoft.com/office/drawing/2014/main" id="{79A1FD3D-ECC4-4A8D-B16E-8C707FF0D247}"/>
              </a:ext>
            </a:extLst>
          </p:cNvPr>
          <p:cNvSpPr/>
          <p:nvPr/>
        </p:nvSpPr>
        <p:spPr>
          <a:xfrm>
            <a:off x="9129819" y="1911853"/>
            <a:ext cx="1030172" cy="774849"/>
          </a:xfrm>
          <a:prstGeom prst="downArrow">
            <a:avLst/>
          </a:prstGeom>
          <a:solidFill>
            <a:srgbClr val="EDEDED"/>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grpSp>
        <p:nvGrpSpPr>
          <p:cNvPr id="85" name="Group 84">
            <a:extLst>
              <a:ext uri="{FF2B5EF4-FFF2-40B4-BE49-F238E27FC236}">
                <a16:creationId xmlns:a16="http://schemas.microsoft.com/office/drawing/2014/main" id="{FDFA05D6-AF5B-4210-B837-EEDF5D1DFA36}"/>
              </a:ext>
            </a:extLst>
          </p:cNvPr>
          <p:cNvGrpSpPr/>
          <p:nvPr/>
        </p:nvGrpSpPr>
        <p:grpSpPr>
          <a:xfrm>
            <a:off x="8003469" y="2987618"/>
            <a:ext cx="2051795" cy="2523717"/>
            <a:chOff x="8003469" y="2987618"/>
            <a:chExt cx="2051795" cy="2523717"/>
          </a:xfrm>
        </p:grpSpPr>
        <p:cxnSp>
          <p:nvCxnSpPr>
            <p:cNvPr id="12" name="Straight Arrow Connector 11">
              <a:extLst>
                <a:ext uri="{FF2B5EF4-FFF2-40B4-BE49-F238E27FC236}">
                  <a16:creationId xmlns:a16="http://schemas.microsoft.com/office/drawing/2014/main" id="{22C2652C-45F4-4DDE-83D9-B4B65B7D5E6C}"/>
                </a:ext>
              </a:extLst>
            </p:cNvPr>
            <p:cNvCxnSpPr>
              <a:cxnSpLocks/>
            </p:cNvCxnSpPr>
            <p:nvPr/>
          </p:nvCxnSpPr>
          <p:spPr>
            <a:xfrm flipV="1">
              <a:off x="9025092" y="5043687"/>
              <a:ext cx="0" cy="208752"/>
            </a:xfrm>
            <a:prstGeom prst="straightConnector1">
              <a:avLst/>
            </a:prstGeom>
            <a:ln w="12700">
              <a:solidFill>
                <a:schemeClr val="tx1"/>
              </a:solidFill>
              <a:headEnd type="none" w="med" len="med"/>
              <a:tailEnd type="arrow" w="sm" len="sm"/>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046F641-53BC-4371-B205-CBD81C481D14}"/>
                </a:ext>
              </a:extLst>
            </p:cNvPr>
            <p:cNvSpPr txBox="1"/>
            <p:nvPr/>
          </p:nvSpPr>
          <p:spPr>
            <a:xfrm>
              <a:off x="8003469" y="5142003"/>
              <a:ext cx="2051795" cy="369332"/>
            </a:xfrm>
            <a:prstGeom prst="rect">
              <a:avLst/>
            </a:prstGeom>
            <a:noFill/>
          </p:spPr>
          <p:txBody>
            <a:bodyPr wrap="square" lIns="0" rIns="0" rtlCol="0">
              <a:spAutoFit/>
            </a:bodyPr>
            <a:lstStyle/>
            <a:p>
              <a:pPr algn="ctr"/>
              <a:r>
                <a:rPr lang="en-US" dirty="0">
                  <a:latin typeface="CMU Sans Serif" panose="02000603000000000000" pitchFamily="2" charset="0"/>
                  <a:ea typeface="CMU Sans Serif" panose="02000603000000000000" pitchFamily="2" charset="0"/>
                  <a:cs typeface="CMU Sans Serif" panose="02000603000000000000" pitchFamily="2" charset="0"/>
                </a:rPr>
                <a:t>Partitioning Voter</a:t>
              </a:r>
            </a:p>
          </p:txBody>
        </p:sp>
        <p:cxnSp>
          <p:nvCxnSpPr>
            <p:cNvPr id="17" name="Straight Connector 16">
              <a:extLst>
                <a:ext uri="{FF2B5EF4-FFF2-40B4-BE49-F238E27FC236}">
                  <a16:creationId xmlns:a16="http://schemas.microsoft.com/office/drawing/2014/main" id="{3E5563D1-2882-4B06-A2EC-052D35EAC659}"/>
                </a:ext>
              </a:extLst>
            </p:cNvPr>
            <p:cNvCxnSpPr>
              <a:cxnSpLocks/>
              <a:stCxn id="51" idx="2"/>
              <a:endCxn id="45" idx="3"/>
            </p:cNvCxnSpPr>
            <p:nvPr/>
          </p:nvCxnSpPr>
          <p:spPr>
            <a:xfrm flipH="1" flipV="1">
              <a:off x="8619008" y="3192798"/>
              <a:ext cx="205179" cy="8207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1BD52C55-A00F-4800-951F-4D912079A6F1}"/>
                </a:ext>
              </a:extLst>
            </p:cNvPr>
            <p:cNvCxnSpPr>
              <a:cxnSpLocks/>
              <a:stCxn id="53" idx="2"/>
              <a:endCxn id="45" idx="3"/>
            </p:cNvCxnSpPr>
            <p:nvPr/>
          </p:nvCxnSpPr>
          <p:spPr>
            <a:xfrm flipH="1" flipV="1">
              <a:off x="8619008" y="3192798"/>
              <a:ext cx="205179" cy="16414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7BCD1AA7-DCE2-4974-A74D-D6BEE3C1B7A4}"/>
                </a:ext>
              </a:extLst>
            </p:cNvPr>
            <p:cNvCxnSpPr>
              <a:cxnSpLocks/>
              <a:stCxn id="52" idx="2"/>
              <a:endCxn id="44" idx="3"/>
            </p:cNvCxnSpPr>
            <p:nvPr/>
          </p:nvCxnSpPr>
          <p:spPr>
            <a:xfrm flipH="1">
              <a:off x="8619008" y="3192798"/>
              <a:ext cx="205179" cy="8207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BA0478EF-4119-45EC-8A13-9FF51E7A1678}"/>
                </a:ext>
              </a:extLst>
            </p:cNvPr>
            <p:cNvCxnSpPr>
              <a:cxnSpLocks/>
              <a:stCxn id="52" idx="2"/>
              <a:endCxn id="43" idx="3"/>
            </p:cNvCxnSpPr>
            <p:nvPr/>
          </p:nvCxnSpPr>
          <p:spPr>
            <a:xfrm flipH="1">
              <a:off x="8619008" y="3192798"/>
              <a:ext cx="205179" cy="16414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516A7DB-FA7D-4543-9B3A-8CC7FFF75967}"/>
                </a:ext>
              </a:extLst>
            </p:cNvPr>
            <p:cNvCxnSpPr>
              <a:cxnSpLocks/>
              <a:stCxn id="53" idx="2"/>
              <a:endCxn id="44" idx="3"/>
            </p:cNvCxnSpPr>
            <p:nvPr/>
          </p:nvCxnSpPr>
          <p:spPr>
            <a:xfrm flipH="1" flipV="1">
              <a:off x="8619008" y="4013516"/>
              <a:ext cx="205179" cy="8207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1A120906-7EF4-424C-AADF-8263BBEF78CB}"/>
                </a:ext>
              </a:extLst>
            </p:cNvPr>
            <p:cNvCxnSpPr>
              <a:cxnSpLocks/>
              <a:stCxn id="51" idx="2"/>
              <a:endCxn id="43" idx="3"/>
            </p:cNvCxnSpPr>
            <p:nvPr/>
          </p:nvCxnSpPr>
          <p:spPr>
            <a:xfrm flipH="1">
              <a:off x="8619008" y="4013516"/>
              <a:ext cx="205179" cy="8207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1" name="Oval 50">
              <a:extLst>
                <a:ext uri="{FF2B5EF4-FFF2-40B4-BE49-F238E27FC236}">
                  <a16:creationId xmlns:a16="http://schemas.microsoft.com/office/drawing/2014/main" id="{F9151B9B-E0EB-4EFB-90E2-3AABBC5B9E8B}"/>
                </a:ext>
              </a:extLst>
            </p:cNvPr>
            <p:cNvSpPr/>
            <p:nvPr/>
          </p:nvSpPr>
          <p:spPr>
            <a:xfrm>
              <a:off x="8824187" y="3808336"/>
              <a:ext cx="410359" cy="41035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V</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2</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52" name="Oval 51">
              <a:extLst>
                <a:ext uri="{FF2B5EF4-FFF2-40B4-BE49-F238E27FC236}">
                  <a16:creationId xmlns:a16="http://schemas.microsoft.com/office/drawing/2014/main" id="{B748C04F-7693-4249-AC56-ACF170C17A3F}"/>
                </a:ext>
              </a:extLst>
            </p:cNvPr>
            <p:cNvSpPr/>
            <p:nvPr/>
          </p:nvSpPr>
          <p:spPr>
            <a:xfrm>
              <a:off x="8824187" y="2987618"/>
              <a:ext cx="410359" cy="41035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V</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1</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53" name="Oval 52">
              <a:extLst>
                <a:ext uri="{FF2B5EF4-FFF2-40B4-BE49-F238E27FC236}">
                  <a16:creationId xmlns:a16="http://schemas.microsoft.com/office/drawing/2014/main" id="{69017849-7EA8-40F4-A28C-B03C69A53B75}"/>
                </a:ext>
              </a:extLst>
            </p:cNvPr>
            <p:cNvSpPr/>
            <p:nvPr/>
          </p:nvSpPr>
          <p:spPr>
            <a:xfrm>
              <a:off x="8824187" y="4629054"/>
              <a:ext cx="410359" cy="41035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V</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3</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grpSp>
      <p:grpSp>
        <p:nvGrpSpPr>
          <p:cNvPr id="86" name="Group 85">
            <a:extLst>
              <a:ext uri="{FF2B5EF4-FFF2-40B4-BE49-F238E27FC236}">
                <a16:creationId xmlns:a16="http://schemas.microsoft.com/office/drawing/2014/main" id="{C3A08167-5C17-4C6A-9517-35804766EB1F}"/>
              </a:ext>
            </a:extLst>
          </p:cNvPr>
          <p:cNvGrpSpPr/>
          <p:nvPr/>
        </p:nvGrpSpPr>
        <p:grpSpPr>
          <a:xfrm>
            <a:off x="10055264" y="2987617"/>
            <a:ext cx="1641436" cy="2523718"/>
            <a:chOff x="10055264" y="2987617"/>
            <a:chExt cx="1641436" cy="2523718"/>
          </a:xfrm>
        </p:grpSpPr>
        <p:cxnSp>
          <p:nvCxnSpPr>
            <p:cNvPr id="9" name="Straight Connector 8">
              <a:extLst>
                <a:ext uri="{FF2B5EF4-FFF2-40B4-BE49-F238E27FC236}">
                  <a16:creationId xmlns:a16="http://schemas.microsoft.com/office/drawing/2014/main" id="{9ADD5358-E5A5-4274-8B54-DB7D916AA1F6}"/>
                </a:ext>
              </a:extLst>
            </p:cNvPr>
            <p:cNvCxnSpPr>
              <a:cxnSpLocks/>
              <a:stCxn id="55" idx="2"/>
              <a:endCxn id="60" idx="3"/>
            </p:cNvCxnSpPr>
            <p:nvPr/>
          </p:nvCxnSpPr>
          <p:spPr>
            <a:xfrm flipH="1" flipV="1">
              <a:off x="10465623" y="3192798"/>
              <a:ext cx="205179" cy="8207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D19FEC-ADAF-453A-8DD1-69274752488F}"/>
                </a:ext>
              </a:extLst>
            </p:cNvPr>
            <p:cNvCxnSpPr>
              <a:cxnSpLocks/>
              <a:stCxn id="55" idx="2"/>
              <a:endCxn id="62" idx="3"/>
            </p:cNvCxnSpPr>
            <p:nvPr/>
          </p:nvCxnSpPr>
          <p:spPr>
            <a:xfrm flipH="1">
              <a:off x="10465623" y="4013516"/>
              <a:ext cx="205179" cy="8207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D579865-36FE-4C18-8410-77F53447F029}"/>
                </a:ext>
              </a:extLst>
            </p:cNvPr>
            <p:cNvCxnSpPr>
              <a:cxnSpLocks/>
              <a:stCxn id="58" idx="2"/>
              <a:endCxn id="60" idx="3"/>
            </p:cNvCxnSpPr>
            <p:nvPr/>
          </p:nvCxnSpPr>
          <p:spPr>
            <a:xfrm flipH="1" flipV="1">
              <a:off x="10465623" y="3192798"/>
              <a:ext cx="205179" cy="16414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1D38581-4AE4-4E9C-A656-F60CDF4EF409}"/>
                </a:ext>
              </a:extLst>
            </p:cNvPr>
            <p:cNvCxnSpPr>
              <a:cxnSpLocks/>
              <a:stCxn id="62" idx="3"/>
              <a:endCxn id="59" idx="2"/>
            </p:cNvCxnSpPr>
            <p:nvPr/>
          </p:nvCxnSpPr>
          <p:spPr>
            <a:xfrm flipV="1">
              <a:off x="10465623" y="3192796"/>
              <a:ext cx="205179" cy="164143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BF4A666-14D8-41DD-9FB4-4077481C2677}"/>
                </a:ext>
              </a:extLst>
            </p:cNvPr>
            <p:cNvCxnSpPr>
              <a:cxnSpLocks/>
              <a:stCxn id="56" idx="3"/>
              <a:endCxn id="59" idx="2"/>
            </p:cNvCxnSpPr>
            <p:nvPr/>
          </p:nvCxnSpPr>
          <p:spPr>
            <a:xfrm flipV="1">
              <a:off x="10465623" y="3192796"/>
              <a:ext cx="205179" cy="82072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A5AD7DF5-325A-4891-BDD8-1E3E4ABEC452}"/>
                </a:ext>
              </a:extLst>
            </p:cNvPr>
            <p:cNvCxnSpPr>
              <a:cxnSpLocks/>
              <a:stCxn id="56" idx="3"/>
              <a:endCxn id="58" idx="2"/>
            </p:cNvCxnSpPr>
            <p:nvPr/>
          </p:nvCxnSpPr>
          <p:spPr>
            <a:xfrm>
              <a:off x="10465623" y="4013516"/>
              <a:ext cx="205179" cy="82071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TextBox 39">
              <a:extLst>
                <a:ext uri="{FF2B5EF4-FFF2-40B4-BE49-F238E27FC236}">
                  <a16:creationId xmlns:a16="http://schemas.microsoft.com/office/drawing/2014/main" id="{E5567D76-7EED-45A6-A4D5-188BBA726A71}"/>
                </a:ext>
              </a:extLst>
            </p:cNvPr>
            <p:cNvSpPr txBox="1"/>
            <p:nvPr/>
          </p:nvSpPr>
          <p:spPr>
            <a:xfrm>
              <a:off x="10055264" y="5142003"/>
              <a:ext cx="1641436" cy="369332"/>
            </a:xfrm>
            <a:prstGeom prst="rect">
              <a:avLst/>
            </a:prstGeom>
            <a:noFill/>
          </p:spPr>
          <p:txBody>
            <a:bodyPr wrap="square" lIns="0" rIns="0" rtlCol="0">
              <a:spAutoFit/>
            </a:bodyPr>
            <a:lstStyle/>
            <a:p>
              <a:pPr algn="ctr"/>
              <a:r>
                <a:rPr lang="en-US" dirty="0">
                  <a:latin typeface="CMU Sans Serif" panose="02000603000000000000" pitchFamily="2" charset="0"/>
                  <a:ea typeface="CMU Sans Serif" panose="02000603000000000000" pitchFamily="2" charset="0"/>
                  <a:cs typeface="CMU Sans Serif" panose="02000603000000000000" pitchFamily="2" charset="0"/>
                </a:rPr>
                <a:t>Feedback Voter</a:t>
              </a:r>
            </a:p>
          </p:txBody>
        </p:sp>
        <p:cxnSp>
          <p:nvCxnSpPr>
            <p:cNvPr id="41" name="Straight Arrow Connector 40">
              <a:extLst>
                <a:ext uri="{FF2B5EF4-FFF2-40B4-BE49-F238E27FC236}">
                  <a16:creationId xmlns:a16="http://schemas.microsoft.com/office/drawing/2014/main" id="{B979BC72-9238-4A94-8FB7-5D3EC2B411FF}"/>
                </a:ext>
              </a:extLst>
            </p:cNvPr>
            <p:cNvCxnSpPr>
              <a:cxnSpLocks/>
            </p:cNvCxnSpPr>
            <p:nvPr/>
          </p:nvCxnSpPr>
          <p:spPr>
            <a:xfrm flipV="1">
              <a:off x="10871708" y="5043687"/>
              <a:ext cx="0" cy="208752"/>
            </a:xfrm>
            <a:prstGeom prst="straightConnector1">
              <a:avLst/>
            </a:prstGeom>
            <a:ln w="12700">
              <a:solidFill>
                <a:schemeClr val="tx1"/>
              </a:solidFill>
              <a:headEnd type="none" w="med" len="med"/>
              <a:tailEnd type="arrow" w="sm" len="sm"/>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1D70A208-A63F-477B-9612-560F9A441C2A}"/>
                </a:ext>
              </a:extLst>
            </p:cNvPr>
            <p:cNvSpPr/>
            <p:nvPr/>
          </p:nvSpPr>
          <p:spPr>
            <a:xfrm>
              <a:off x="10670803" y="3808336"/>
              <a:ext cx="410359" cy="41035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V</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2</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58" name="Oval 57">
              <a:extLst>
                <a:ext uri="{FF2B5EF4-FFF2-40B4-BE49-F238E27FC236}">
                  <a16:creationId xmlns:a16="http://schemas.microsoft.com/office/drawing/2014/main" id="{9E0BDCE3-AC45-419B-A11B-5125FAC9331F}"/>
                </a:ext>
              </a:extLst>
            </p:cNvPr>
            <p:cNvSpPr/>
            <p:nvPr/>
          </p:nvSpPr>
          <p:spPr>
            <a:xfrm>
              <a:off x="10670803" y="4629054"/>
              <a:ext cx="410359" cy="41035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V</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3</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sp>
          <p:nvSpPr>
            <p:cNvPr id="59" name="Oval 58">
              <a:extLst>
                <a:ext uri="{FF2B5EF4-FFF2-40B4-BE49-F238E27FC236}">
                  <a16:creationId xmlns:a16="http://schemas.microsoft.com/office/drawing/2014/main" id="{CA20B273-36E2-407A-8756-A2700B95E434}"/>
                </a:ext>
              </a:extLst>
            </p:cNvPr>
            <p:cNvSpPr/>
            <p:nvPr/>
          </p:nvSpPr>
          <p:spPr>
            <a:xfrm>
              <a:off x="10670803" y="2987617"/>
              <a:ext cx="410359" cy="41035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V</a:t>
              </a:r>
              <a:r>
                <a:rPr lang="en-US" baseline="-25000"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1</a:t>
              </a:r>
              <a:endParaRPr lang="en-US"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endParaRPr>
            </a:p>
          </p:txBody>
        </p:sp>
      </p:grpSp>
      <p:sp>
        <p:nvSpPr>
          <p:cNvPr id="4" name="Slide Number Placeholder 3">
            <a:extLst>
              <a:ext uri="{FF2B5EF4-FFF2-40B4-BE49-F238E27FC236}">
                <a16:creationId xmlns:a16="http://schemas.microsoft.com/office/drawing/2014/main" id="{974E4DB3-D828-4B88-9B02-AA1F911DE161}"/>
              </a:ext>
            </a:extLst>
          </p:cNvPr>
          <p:cNvSpPr>
            <a:spLocks noGrp="1"/>
          </p:cNvSpPr>
          <p:nvPr>
            <p:ph type="sldNum" sz="quarter" idx="12"/>
          </p:nvPr>
        </p:nvSpPr>
        <p:spPr/>
        <p:txBody>
          <a:bodyPr/>
          <a:lstStyle/>
          <a:p>
            <a:fld id="{330EA680-D336-4FF7-8B7A-9848BB0A1C32}" type="slidenum">
              <a:rPr lang="en-US" smtClean="0"/>
              <a:t>5</a:t>
            </a:fld>
            <a:endParaRPr lang="en-US"/>
          </a:p>
        </p:txBody>
      </p:sp>
      <p:sp>
        <p:nvSpPr>
          <p:cNvPr id="80" name="TextBox 79">
            <a:extLst>
              <a:ext uri="{FF2B5EF4-FFF2-40B4-BE49-F238E27FC236}">
                <a16:creationId xmlns:a16="http://schemas.microsoft.com/office/drawing/2014/main" id="{B12EB8CD-E4DD-4E7B-8F7A-F892D7A7C8AC}"/>
              </a:ext>
            </a:extLst>
          </p:cNvPr>
          <p:cNvSpPr txBox="1"/>
          <p:nvPr/>
        </p:nvSpPr>
        <p:spPr>
          <a:xfrm>
            <a:off x="393032" y="5715000"/>
            <a:ext cx="11959280" cy="461665"/>
          </a:xfrm>
          <a:prstGeom prst="rect">
            <a:avLst/>
          </a:prstGeom>
          <a:noFill/>
        </p:spPr>
        <p:txBody>
          <a:bodyPr wrap="square" rtlCol="0">
            <a:spAutoFit/>
          </a:bodyPr>
          <a:lstStyle/>
          <a:p>
            <a:pPr marL="342900" indent="-342900" algn="l">
              <a:buAutoNum type="arabicParenR"/>
            </a:pPr>
            <a:r>
              <a:rPr lang="en-US" sz="1200" dirty="0">
                <a:latin typeface="Arial" panose="020B0604020202020204" pitchFamily="34" charset="0"/>
                <a:cs typeface="Arial" panose="020B0604020202020204" pitchFamily="34" charset="0"/>
              </a:rPr>
              <a:t>N. Rollins et al., “Evaluating the power costs in applying TMR to FPGA designs,” MAPLD’04</a:t>
            </a:r>
          </a:p>
          <a:p>
            <a:pPr marL="342900" indent="-342900" algn="l">
              <a:buAutoNum type="arabicParenR"/>
            </a:pPr>
            <a:r>
              <a:rPr lang="en-US" sz="1200" dirty="0">
                <a:latin typeface="Arial" panose="020B0604020202020204" pitchFamily="34" charset="0"/>
                <a:cs typeface="Arial" panose="020B0604020202020204" pitchFamily="34" charset="0"/>
              </a:rPr>
              <a:t>J. Johnson et al., “Voter insertion algorithms for FPGA designs using triple modular redundancy,” FPGA’10</a:t>
            </a:r>
          </a:p>
        </p:txBody>
      </p:sp>
    </p:spTree>
    <p:extLst>
      <p:ext uri="{BB962C8B-B14F-4D97-AF65-F5344CB8AC3E}">
        <p14:creationId xmlns:p14="http://schemas.microsoft.com/office/powerpoint/2010/main" val="16198444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0">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0">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4" grpId="0" animBg="1"/>
      <p:bldP spid="80"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1ADC96E-68F4-4303-B593-0BF5F07A910E}"/>
              </a:ext>
            </a:extLst>
          </p:cNvPr>
          <p:cNvSpPr>
            <a:spLocks noGrp="1"/>
          </p:cNvSpPr>
          <p:nvPr>
            <p:ph idx="1"/>
          </p:nvPr>
        </p:nvSpPr>
        <p:spPr/>
        <p:txBody>
          <a:bodyPr>
            <a:normAutofit/>
          </a:bodyPr>
          <a:lstStyle/>
          <a:p>
            <a:r>
              <a:rPr lang="en-US" dirty="0"/>
              <a:t>The inclusion of some circuit components in TMR but not others</a:t>
            </a:r>
          </a:p>
          <a:p>
            <a:endParaRPr lang="en-US" dirty="0"/>
          </a:p>
          <a:p>
            <a:endParaRPr lang="en-US" dirty="0"/>
          </a:p>
          <a:p>
            <a:endParaRPr lang="en-US" dirty="0"/>
          </a:p>
          <a:p>
            <a:endParaRPr lang="en-US" dirty="0"/>
          </a:p>
          <a:p>
            <a:endParaRPr lang="en-US" dirty="0"/>
          </a:p>
          <a:p>
            <a:endParaRPr lang="en-US" dirty="0"/>
          </a:p>
          <a:p>
            <a:endParaRPr lang="en-US" sz="4400" dirty="0"/>
          </a:p>
          <a:p>
            <a:r>
              <a:rPr lang="en-US" dirty="0"/>
              <a:t>Greatest challenge – Deciding what to triplicate</a:t>
            </a:r>
          </a:p>
        </p:txBody>
      </p:sp>
      <p:sp>
        <p:nvSpPr>
          <p:cNvPr id="1289" name="Freeform: Shape 1288">
            <a:extLst>
              <a:ext uri="{FF2B5EF4-FFF2-40B4-BE49-F238E27FC236}">
                <a16:creationId xmlns:a16="http://schemas.microsoft.com/office/drawing/2014/main" id="{96E0891D-1702-4DF8-A47D-87711C2FA955}"/>
              </a:ext>
            </a:extLst>
          </p:cNvPr>
          <p:cNvSpPr/>
          <p:nvPr/>
        </p:nvSpPr>
        <p:spPr>
          <a:xfrm>
            <a:off x="9341519" y="1714500"/>
            <a:ext cx="2182209" cy="2851717"/>
          </a:xfrm>
          <a:custGeom>
            <a:avLst/>
            <a:gdLst>
              <a:gd name="connsiteX0" fmla="*/ 0 w 2182209"/>
              <a:gd name="connsiteY0" fmla="*/ 0 h 2851717"/>
              <a:gd name="connsiteX1" fmla="*/ 913967 w 2182209"/>
              <a:gd name="connsiteY1" fmla="*/ 0 h 2851717"/>
              <a:gd name="connsiteX2" fmla="*/ 913967 w 2182209"/>
              <a:gd name="connsiteY2" fmla="*/ 1 h 2851717"/>
              <a:gd name="connsiteX3" fmla="*/ 2182209 w 2182209"/>
              <a:gd name="connsiteY3" fmla="*/ 1 h 2851717"/>
              <a:gd name="connsiteX4" fmla="*/ 2182209 w 2182209"/>
              <a:gd name="connsiteY4" fmla="*/ 399452 h 2851717"/>
              <a:gd name="connsiteX5" fmla="*/ 913967 w 2182209"/>
              <a:gd name="connsiteY5" fmla="*/ 399452 h 2851717"/>
              <a:gd name="connsiteX6" fmla="*/ 913967 w 2182209"/>
              <a:gd name="connsiteY6" fmla="*/ 2851717 h 2851717"/>
              <a:gd name="connsiteX7" fmla="*/ 0 w 2182209"/>
              <a:gd name="connsiteY7" fmla="*/ 2851717 h 2851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82209" h="2851717">
                <a:moveTo>
                  <a:pt x="0" y="0"/>
                </a:moveTo>
                <a:lnTo>
                  <a:pt x="913967" y="0"/>
                </a:lnTo>
                <a:lnTo>
                  <a:pt x="913967" y="1"/>
                </a:lnTo>
                <a:lnTo>
                  <a:pt x="2182209" y="1"/>
                </a:lnTo>
                <a:lnTo>
                  <a:pt x="2182209" y="399452"/>
                </a:lnTo>
                <a:lnTo>
                  <a:pt x="913967" y="399452"/>
                </a:lnTo>
                <a:lnTo>
                  <a:pt x="913967" y="2851717"/>
                </a:lnTo>
                <a:lnTo>
                  <a:pt x="0" y="2851717"/>
                </a:lnTo>
                <a:close/>
              </a:path>
            </a:pathLst>
          </a:custGeom>
        </p:spPr>
        <p:style>
          <a:lnRef idx="1">
            <a:schemeClr val="accent6"/>
          </a:lnRef>
          <a:fillRef idx="2">
            <a:schemeClr val="accent6"/>
          </a:fillRef>
          <a:effectRef idx="1">
            <a:schemeClr val="accent6"/>
          </a:effectRef>
          <a:fontRef idx="minor">
            <a:schemeClr val="dk1"/>
          </a:fontRef>
        </p:style>
        <p:txBody>
          <a:bodyPr wrap="square" rtlCol="0" anchor="ctr">
            <a:noAutofit/>
          </a:bodyPr>
          <a:lstStyle/>
          <a:p>
            <a:pPr algn="ctr"/>
            <a:endParaRPr lang="en-US"/>
          </a:p>
        </p:txBody>
      </p:sp>
      <p:sp>
        <p:nvSpPr>
          <p:cNvPr id="616" name="Rectangle 615">
            <a:extLst>
              <a:ext uri="{FF2B5EF4-FFF2-40B4-BE49-F238E27FC236}">
                <a16:creationId xmlns:a16="http://schemas.microsoft.com/office/drawing/2014/main" id="{5B2CC88F-FB07-44BE-ABB8-44FB3B75BCEE}"/>
              </a:ext>
            </a:extLst>
          </p:cNvPr>
          <p:cNvSpPr/>
          <p:nvPr/>
        </p:nvSpPr>
        <p:spPr>
          <a:xfrm>
            <a:off x="7066032" y="1714509"/>
            <a:ext cx="2170836" cy="2851722"/>
          </a:xfrm>
          <a:prstGeom prst="rect">
            <a:avLst/>
          </a:prstGeom>
        </p:spPr>
        <p:style>
          <a:lnRef idx="1">
            <a:schemeClr val="accent2"/>
          </a:lnRef>
          <a:fillRef idx="2">
            <a:schemeClr val="accent2"/>
          </a:fillRef>
          <a:effectRef idx="1">
            <a:schemeClr val="accent2"/>
          </a:effectRef>
          <a:fontRef idx="minor">
            <a:schemeClr val="dk1"/>
          </a:fontRef>
        </p:style>
        <p:txBody>
          <a:bodyPr rtlCol="0" anchor="t"/>
          <a:lstStyle/>
          <a:p>
            <a:endParaRPr lang="en-US" dirty="0"/>
          </a:p>
        </p:txBody>
      </p:sp>
      <p:grpSp>
        <p:nvGrpSpPr>
          <p:cNvPr id="610" name="Group 609">
            <a:extLst>
              <a:ext uri="{FF2B5EF4-FFF2-40B4-BE49-F238E27FC236}">
                <a16:creationId xmlns:a16="http://schemas.microsoft.com/office/drawing/2014/main" id="{9602ACBC-5DF2-4B7E-A99A-106A05DE2D7B}"/>
              </a:ext>
            </a:extLst>
          </p:cNvPr>
          <p:cNvGrpSpPr/>
          <p:nvPr/>
        </p:nvGrpSpPr>
        <p:grpSpPr>
          <a:xfrm>
            <a:off x="6724650" y="1828799"/>
            <a:ext cx="3429000" cy="2628901"/>
            <a:chOff x="3581400" y="2171699"/>
            <a:chExt cx="3429000" cy="2628901"/>
          </a:xfrm>
        </p:grpSpPr>
        <p:cxnSp>
          <p:nvCxnSpPr>
            <p:cNvPr id="1137" name="Straight Connector 1136">
              <a:extLst>
                <a:ext uri="{FF2B5EF4-FFF2-40B4-BE49-F238E27FC236}">
                  <a16:creationId xmlns:a16="http://schemas.microsoft.com/office/drawing/2014/main" id="{2C92B6CE-BDA3-4FDF-A70F-007BCB7346E7}"/>
                </a:ext>
              </a:extLst>
            </p:cNvPr>
            <p:cNvCxnSpPr>
              <a:cxnSpLocks/>
            </p:cNvCxnSpPr>
            <p:nvPr/>
          </p:nvCxnSpPr>
          <p:spPr>
            <a:xfrm>
              <a:off x="3810000" y="3371850"/>
              <a:ext cx="228600"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3" name="Straight Connector 1192">
              <a:extLst>
                <a:ext uri="{FF2B5EF4-FFF2-40B4-BE49-F238E27FC236}">
                  <a16:creationId xmlns:a16="http://schemas.microsoft.com/office/drawing/2014/main" id="{227E8E74-DFF8-4E92-991F-CDA1981C7770}"/>
                </a:ext>
              </a:extLst>
            </p:cNvPr>
            <p:cNvCxnSpPr>
              <a:cxnSpLocks/>
            </p:cNvCxnSpPr>
            <p:nvPr/>
          </p:nvCxnSpPr>
          <p:spPr>
            <a:xfrm>
              <a:off x="3695700" y="2457450"/>
              <a:ext cx="347472"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7" name="Straight Connector 1236">
              <a:extLst>
                <a:ext uri="{FF2B5EF4-FFF2-40B4-BE49-F238E27FC236}">
                  <a16:creationId xmlns:a16="http://schemas.microsoft.com/office/drawing/2014/main" id="{86D1D8DA-40E1-4948-B2B0-31A3F7C703C2}"/>
                </a:ext>
              </a:extLst>
            </p:cNvPr>
            <p:cNvCxnSpPr>
              <a:cxnSpLocks/>
            </p:cNvCxnSpPr>
            <p:nvPr/>
          </p:nvCxnSpPr>
          <p:spPr>
            <a:xfrm>
              <a:off x="6896100" y="4286250"/>
              <a:ext cx="114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9" name="Straight Connector 1228">
              <a:extLst>
                <a:ext uri="{FF2B5EF4-FFF2-40B4-BE49-F238E27FC236}">
                  <a16:creationId xmlns:a16="http://schemas.microsoft.com/office/drawing/2014/main" id="{DEA5E2BF-D217-4D6F-B0F6-CCFCDD3715DC}"/>
                </a:ext>
              </a:extLst>
            </p:cNvPr>
            <p:cNvCxnSpPr>
              <a:cxnSpLocks/>
            </p:cNvCxnSpPr>
            <p:nvPr/>
          </p:nvCxnSpPr>
          <p:spPr>
            <a:xfrm>
              <a:off x="6210300" y="4286250"/>
              <a:ext cx="228600"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1" name="Straight Connector 1010">
              <a:extLst>
                <a:ext uri="{FF2B5EF4-FFF2-40B4-BE49-F238E27FC236}">
                  <a16:creationId xmlns:a16="http://schemas.microsoft.com/office/drawing/2014/main" id="{C4C221FE-2516-442D-9B01-503B62AEBD8C}"/>
                </a:ext>
              </a:extLst>
            </p:cNvPr>
            <p:cNvCxnSpPr>
              <a:cxnSpLocks/>
            </p:cNvCxnSpPr>
            <p:nvPr/>
          </p:nvCxnSpPr>
          <p:spPr>
            <a:xfrm>
              <a:off x="5180076" y="3371850"/>
              <a:ext cx="2301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21" name="Rectangle 1020">
              <a:extLst>
                <a:ext uri="{FF2B5EF4-FFF2-40B4-BE49-F238E27FC236}">
                  <a16:creationId xmlns:a16="http://schemas.microsoft.com/office/drawing/2014/main" id="{F4420FD9-72F9-429A-8DEB-925ADC77A7D8}"/>
                </a:ext>
              </a:extLst>
            </p:cNvPr>
            <p:cNvSpPr/>
            <p:nvPr/>
          </p:nvSpPr>
          <p:spPr>
            <a:xfrm>
              <a:off x="4724394" y="320040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cxnSp>
          <p:nvCxnSpPr>
            <p:cNvPr id="1023" name="Straight Connector 1022">
              <a:extLst>
                <a:ext uri="{FF2B5EF4-FFF2-40B4-BE49-F238E27FC236}">
                  <a16:creationId xmlns:a16="http://schemas.microsoft.com/office/drawing/2014/main" id="{9CB8C6AB-57D4-474F-96C9-A44FE4C8D187}"/>
                </a:ext>
              </a:extLst>
            </p:cNvPr>
            <p:cNvCxnSpPr>
              <a:cxnSpLocks/>
            </p:cNvCxnSpPr>
            <p:nvPr/>
          </p:nvCxnSpPr>
          <p:spPr>
            <a:xfrm>
              <a:off x="4610100" y="3086100"/>
              <a:ext cx="2400297" cy="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7" name="Straight Connector 1026">
              <a:extLst>
                <a:ext uri="{FF2B5EF4-FFF2-40B4-BE49-F238E27FC236}">
                  <a16:creationId xmlns:a16="http://schemas.microsoft.com/office/drawing/2014/main" id="{5D7F1CBF-99F4-4D8F-823A-5FE02C5FE4AE}"/>
                </a:ext>
              </a:extLst>
            </p:cNvPr>
            <p:cNvCxnSpPr>
              <a:cxnSpLocks/>
            </p:cNvCxnSpPr>
            <p:nvPr/>
          </p:nvCxnSpPr>
          <p:spPr>
            <a:xfrm>
              <a:off x="4610100" y="3086100"/>
              <a:ext cx="0" cy="17145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9" name="Group 1028">
              <a:extLst>
                <a:ext uri="{FF2B5EF4-FFF2-40B4-BE49-F238E27FC236}">
                  <a16:creationId xmlns:a16="http://schemas.microsoft.com/office/drawing/2014/main" id="{311D5480-2630-4DA7-BED8-DC93F61EE118}"/>
                </a:ext>
              </a:extLst>
            </p:cNvPr>
            <p:cNvGrpSpPr/>
            <p:nvPr/>
          </p:nvGrpSpPr>
          <p:grpSpPr>
            <a:xfrm>
              <a:off x="4038600" y="3200400"/>
              <a:ext cx="457200" cy="685800"/>
              <a:chOff x="3048000" y="1994491"/>
              <a:chExt cx="457200" cy="685800"/>
            </a:xfrm>
          </p:grpSpPr>
          <p:sp>
            <p:nvSpPr>
              <p:cNvPr id="1035" name="Rectangle 1034">
                <a:extLst>
                  <a:ext uri="{FF2B5EF4-FFF2-40B4-BE49-F238E27FC236}">
                    <a16:creationId xmlns:a16="http://schemas.microsoft.com/office/drawing/2014/main" id="{B2449686-9258-4B26-954A-BEDA7C11CAC0}"/>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036" name="Isosceles Triangle 1035">
                <a:extLst>
                  <a:ext uri="{FF2B5EF4-FFF2-40B4-BE49-F238E27FC236}">
                    <a16:creationId xmlns:a16="http://schemas.microsoft.com/office/drawing/2014/main" id="{C120C4C2-290F-49F1-A765-30D29BBCE43A}"/>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cxnSp>
          <p:nvCxnSpPr>
            <p:cNvPr id="1046" name="Straight Connector 1045">
              <a:extLst>
                <a:ext uri="{FF2B5EF4-FFF2-40B4-BE49-F238E27FC236}">
                  <a16:creationId xmlns:a16="http://schemas.microsoft.com/office/drawing/2014/main" id="{3D4C7F24-731B-4CBA-BD46-2335E2B79222}"/>
                </a:ext>
              </a:extLst>
            </p:cNvPr>
            <p:cNvCxnSpPr>
              <a:cxnSpLocks/>
            </p:cNvCxnSpPr>
            <p:nvPr/>
          </p:nvCxnSpPr>
          <p:spPr>
            <a:xfrm>
              <a:off x="5867400" y="3371850"/>
              <a:ext cx="571500" cy="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0" name="Straight Connector 1119">
              <a:extLst>
                <a:ext uri="{FF2B5EF4-FFF2-40B4-BE49-F238E27FC236}">
                  <a16:creationId xmlns:a16="http://schemas.microsoft.com/office/drawing/2014/main" id="{6E14DEE7-8F01-4F0A-8FE3-304E650C2361}"/>
                </a:ext>
              </a:extLst>
            </p:cNvPr>
            <p:cNvCxnSpPr>
              <a:cxnSpLocks/>
            </p:cNvCxnSpPr>
            <p:nvPr/>
          </p:nvCxnSpPr>
          <p:spPr>
            <a:xfrm flipH="1">
              <a:off x="5980514" y="2343149"/>
              <a:ext cx="97031" cy="114301"/>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1" name="Straight Connector 1120">
              <a:extLst>
                <a:ext uri="{FF2B5EF4-FFF2-40B4-BE49-F238E27FC236}">
                  <a16:creationId xmlns:a16="http://schemas.microsoft.com/office/drawing/2014/main" id="{BE3C2C11-E4EC-4381-9BF1-7EB96DCB0A41}"/>
                </a:ext>
              </a:extLst>
            </p:cNvPr>
            <p:cNvCxnSpPr>
              <a:cxnSpLocks/>
            </p:cNvCxnSpPr>
            <p:nvPr/>
          </p:nvCxnSpPr>
          <p:spPr>
            <a:xfrm>
              <a:off x="4610100" y="3257550"/>
              <a:ext cx="114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3" name="Straight Connector 1122">
              <a:extLst>
                <a:ext uri="{FF2B5EF4-FFF2-40B4-BE49-F238E27FC236}">
                  <a16:creationId xmlns:a16="http://schemas.microsoft.com/office/drawing/2014/main" id="{32305818-F7DC-4603-B8EB-4E84FC4558F8}"/>
                </a:ext>
              </a:extLst>
            </p:cNvPr>
            <p:cNvCxnSpPr>
              <a:cxnSpLocks/>
            </p:cNvCxnSpPr>
            <p:nvPr/>
          </p:nvCxnSpPr>
          <p:spPr>
            <a:xfrm>
              <a:off x="4495800" y="33718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40" name="Group 1039">
              <a:extLst>
                <a:ext uri="{FF2B5EF4-FFF2-40B4-BE49-F238E27FC236}">
                  <a16:creationId xmlns:a16="http://schemas.microsoft.com/office/drawing/2014/main" id="{7A298C90-5790-4F5F-841E-80C8DBC6C213}"/>
                </a:ext>
              </a:extLst>
            </p:cNvPr>
            <p:cNvGrpSpPr/>
            <p:nvPr/>
          </p:nvGrpSpPr>
          <p:grpSpPr>
            <a:xfrm>
              <a:off x="5410200" y="3200400"/>
              <a:ext cx="457200" cy="685800"/>
              <a:chOff x="3048000" y="1994491"/>
              <a:chExt cx="457200" cy="685800"/>
            </a:xfrm>
          </p:grpSpPr>
          <p:sp>
            <p:nvSpPr>
              <p:cNvPr id="1042" name="Rectangle 1041">
                <a:extLst>
                  <a:ext uri="{FF2B5EF4-FFF2-40B4-BE49-F238E27FC236}">
                    <a16:creationId xmlns:a16="http://schemas.microsoft.com/office/drawing/2014/main" id="{19B4459A-E88C-45E6-8068-83229135030C}"/>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044" name="Isosceles Triangle 1043">
                <a:extLst>
                  <a:ext uri="{FF2B5EF4-FFF2-40B4-BE49-F238E27FC236}">
                    <a16:creationId xmlns:a16="http://schemas.microsoft.com/office/drawing/2014/main" id="{10C03854-E13E-4DAB-83BD-B554AF0D98D0}"/>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cxnSp>
          <p:nvCxnSpPr>
            <p:cNvPr id="1152" name="Straight Connector 1151">
              <a:extLst>
                <a:ext uri="{FF2B5EF4-FFF2-40B4-BE49-F238E27FC236}">
                  <a16:creationId xmlns:a16="http://schemas.microsoft.com/office/drawing/2014/main" id="{5227B872-F64D-47FD-BB4E-9FFA0AD1C724}"/>
                </a:ext>
              </a:extLst>
            </p:cNvPr>
            <p:cNvCxnSpPr>
              <a:cxnSpLocks/>
            </p:cNvCxnSpPr>
            <p:nvPr/>
          </p:nvCxnSpPr>
          <p:spPr>
            <a:xfrm>
              <a:off x="5180076" y="2457450"/>
              <a:ext cx="2301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58" name="Rectangle 1157">
              <a:extLst>
                <a:ext uri="{FF2B5EF4-FFF2-40B4-BE49-F238E27FC236}">
                  <a16:creationId xmlns:a16="http://schemas.microsoft.com/office/drawing/2014/main" id="{B83B5CE2-A8D6-4D64-8856-359E900CC220}"/>
                </a:ext>
              </a:extLst>
            </p:cNvPr>
            <p:cNvSpPr/>
            <p:nvPr/>
          </p:nvSpPr>
          <p:spPr>
            <a:xfrm>
              <a:off x="4724394" y="228600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cxnSp>
          <p:nvCxnSpPr>
            <p:cNvPr id="1159" name="Straight Connector 1158">
              <a:extLst>
                <a:ext uri="{FF2B5EF4-FFF2-40B4-BE49-F238E27FC236}">
                  <a16:creationId xmlns:a16="http://schemas.microsoft.com/office/drawing/2014/main" id="{199ACBAD-5F86-4AFA-88CA-BF3163069D70}"/>
                </a:ext>
              </a:extLst>
            </p:cNvPr>
            <p:cNvCxnSpPr>
              <a:cxnSpLocks/>
            </p:cNvCxnSpPr>
            <p:nvPr/>
          </p:nvCxnSpPr>
          <p:spPr>
            <a:xfrm>
              <a:off x="4610100" y="2171700"/>
              <a:ext cx="2400297" cy="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1" name="Straight Connector 1160">
              <a:extLst>
                <a:ext uri="{FF2B5EF4-FFF2-40B4-BE49-F238E27FC236}">
                  <a16:creationId xmlns:a16="http://schemas.microsoft.com/office/drawing/2014/main" id="{CB616A92-158D-4289-8309-1C8A821EF526}"/>
                </a:ext>
              </a:extLst>
            </p:cNvPr>
            <p:cNvCxnSpPr>
              <a:cxnSpLocks/>
            </p:cNvCxnSpPr>
            <p:nvPr/>
          </p:nvCxnSpPr>
          <p:spPr>
            <a:xfrm>
              <a:off x="7010400" y="2171699"/>
              <a:ext cx="0" cy="28575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3" name="Straight Connector 1162">
              <a:extLst>
                <a:ext uri="{FF2B5EF4-FFF2-40B4-BE49-F238E27FC236}">
                  <a16:creationId xmlns:a16="http://schemas.microsoft.com/office/drawing/2014/main" id="{F67FFFED-A2EA-4A22-B09A-195AEC56F409}"/>
                </a:ext>
              </a:extLst>
            </p:cNvPr>
            <p:cNvCxnSpPr>
              <a:cxnSpLocks/>
            </p:cNvCxnSpPr>
            <p:nvPr/>
          </p:nvCxnSpPr>
          <p:spPr>
            <a:xfrm>
              <a:off x="4610100" y="2171700"/>
              <a:ext cx="0" cy="17145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65" name="Group 1164">
              <a:extLst>
                <a:ext uri="{FF2B5EF4-FFF2-40B4-BE49-F238E27FC236}">
                  <a16:creationId xmlns:a16="http://schemas.microsoft.com/office/drawing/2014/main" id="{FE513A9E-65A6-4A24-A3C0-9D057973EDAB}"/>
                </a:ext>
              </a:extLst>
            </p:cNvPr>
            <p:cNvGrpSpPr/>
            <p:nvPr/>
          </p:nvGrpSpPr>
          <p:grpSpPr>
            <a:xfrm>
              <a:off x="4038600" y="2286000"/>
              <a:ext cx="457200" cy="685800"/>
              <a:chOff x="3048000" y="1994491"/>
              <a:chExt cx="457200" cy="685800"/>
            </a:xfrm>
          </p:grpSpPr>
          <p:sp>
            <p:nvSpPr>
              <p:cNvPr id="1167" name="Rectangle 1166">
                <a:extLst>
                  <a:ext uri="{FF2B5EF4-FFF2-40B4-BE49-F238E27FC236}">
                    <a16:creationId xmlns:a16="http://schemas.microsoft.com/office/drawing/2014/main" id="{D914A155-7034-423A-9188-2ED06043025B}"/>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169" name="Isosceles Triangle 1168">
                <a:extLst>
                  <a:ext uri="{FF2B5EF4-FFF2-40B4-BE49-F238E27FC236}">
                    <a16:creationId xmlns:a16="http://schemas.microsoft.com/office/drawing/2014/main" id="{43A05411-6144-4654-A1D0-6F918AE44A3A}"/>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cxnSp>
          <p:nvCxnSpPr>
            <p:cNvPr id="1174" name="Straight Connector 1173">
              <a:extLst>
                <a:ext uri="{FF2B5EF4-FFF2-40B4-BE49-F238E27FC236}">
                  <a16:creationId xmlns:a16="http://schemas.microsoft.com/office/drawing/2014/main" id="{8A4371ED-8E8D-424F-9A49-504FFFE1C347}"/>
                </a:ext>
              </a:extLst>
            </p:cNvPr>
            <p:cNvCxnSpPr>
              <a:cxnSpLocks/>
            </p:cNvCxnSpPr>
            <p:nvPr/>
          </p:nvCxnSpPr>
          <p:spPr>
            <a:xfrm flipV="1">
              <a:off x="5867400" y="2457450"/>
              <a:ext cx="114300"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2" name="Straight Connector 1181">
              <a:extLst>
                <a:ext uri="{FF2B5EF4-FFF2-40B4-BE49-F238E27FC236}">
                  <a16:creationId xmlns:a16="http://schemas.microsoft.com/office/drawing/2014/main" id="{A2EEBB6B-1FED-47DD-AD82-F3FD82E1F5E4}"/>
                </a:ext>
              </a:extLst>
            </p:cNvPr>
            <p:cNvCxnSpPr>
              <a:cxnSpLocks/>
            </p:cNvCxnSpPr>
            <p:nvPr/>
          </p:nvCxnSpPr>
          <p:spPr>
            <a:xfrm>
              <a:off x="4610100" y="2343150"/>
              <a:ext cx="114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4" name="Straight Connector 1183">
              <a:extLst>
                <a:ext uri="{FF2B5EF4-FFF2-40B4-BE49-F238E27FC236}">
                  <a16:creationId xmlns:a16="http://schemas.microsoft.com/office/drawing/2014/main" id="{1627E057-5012-4656-A2FC-F1EE4FE6A942}"/>
                </a:ext>
              </a:extLst>
            </p:cNvPr>
            <p:cNvCxnSpPr>
              <a:cxnSpLocks/>
            </p:cNvCxnSpPr>
            <p:nvPr/>
          </p:nvCxnSpPr>
          <p:spPr>
            <a:xfrm>
              <a:off x="4495800" y="24574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188" name="Group 1187">
              <a:extLst>
                <a:ext uri="{FF2B5EF4-FFF2-40B4-BE49-F238E27FC236}">
                  <a16:creationId xmlns:a16="http://schemas.microsoft.com/office/drawing/2014/main" id="{73D9BBED-E4F4-4E6C-AA6D-12D0D8B7413A}"/>
                </a:ext>
              </a:extLst>
            </p:cNvPr>
            <p:cNvGrpSpPr/>
            <p:nvPr/>
          </p:nvGrpSpPr>
          <p:grpSpPr>
            <a:xfrm>
              <a:off x="5410200" y="2286000"/>
              <a:ext cx="457200" cy="685800"/>
              <a:chOff x="3048000" y="1994491"/>
              <a:chExt cx="457200" cy="685800"/>
            </a:xfrm>
          </p:grpSpPr>
          <p:sp>
            <p:nvSpPr>
              <p:cNvPr id="1189" name="Rectangle 1188">
                <a:extLst>
                  <a:ext uri="{FF2B5EF4-FFF2-40B4-BE49-F238E27FC236}">
                    <a16:creationId xmlns:a16="http://schemas.microsoft.com/office/drawing/2014/main" id="{D0B3CDCC-343F-4C9B-B37F-E653579A8D4E}"/>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191" name="Isosceles Triangle 1190">
                <a:extLst>
                  <a:ext uri="{FF2B5EF4-FFF2-40B4-BE49-F238E27FC236}">
                    <a16:creationId xmlns:a16="http://schemas.microsoft.com/office/drawing/2014/main" id="{DE45C35E-812F-4E1A-A962-52FF558FB9EC}"/>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cxnSp>
          <p:nvCxnSpPr>
            <p:cNvPr id="1210" name="Straight Connector 1209">
              <a:extLst>
                <a:ext uri="{FF2B5EF4-FFF2-40B4-BE49-F238E27FC236}">
                  <a16:creationId xmlns:a16="http://schemas.microsoft.com/office/drawing/2014/main" id="{273DDD12-C630-4F51-A859-3A6F5C5D07FC}"/>
                </a:ext>
              </a:extLst>
            </p:cNvPr>
            <p:cNvCxnSpPr>
              <a:cxnSpLocks/>
            </p:cNvCxnSpPr>
            <p:nvPr/>
          </p:nvCxnSpPr>
          <p:spPr>
            <a:xfrm>
              <a:off x="6093624" y="2343150"/>
              <a:ext cx="345276"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2" name="Straight Connector 1211">
              <a:extLst>
                <a:ext uri="{FF2B5EF4-FFF2-40B4-BE49-F238E27FC236}">
                  <a16:creationId xmlns:a16="http://schemas.microsoft.com/office/drawing/2014/main" id="{F5AE6924-C6C0-4810-AD06-1520D02638F2}"/>
                </a:ext>
              </a:extLst>
            </p:cNvPr>
            <p:cNvCxnSpPr>
              <a:cxnSpLocks/>
            </p:cNvCxnSpPr>
            <p:nvPr/>
          </p:nvCxnSpPr>
          <p:spPr>
            <a:xfrm flipH="1">
              <a:off x="5981700" y="2457449"/>
              <a:ext cx="228600" cy="91440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4" name="Straight Connector 1213">
              <a:extLst>
                <a:ext uri="{FF2B5EF4-FFF2-40B4-BE49-F238E27FC236}">
                  <a16:creationId xmlns:a16="http://schemas.microsoft.com/office/drawing/2014/main" id="{B91C39B2-530D-425F-974E-655BFE46F00B}"/>
                </a:ext>
              </a:extLst>
            </p:cNvPr>
            <p:cNvCxnSpPr>
              <a:cxnSpLocks/>
            </p:cNvCxnSpPr>
            <p:nvPr/>
          </p:nvCxnSpPr>
          <p:spPr>
            <a:xfrm>
              <a:off x="6210300" y="2457450"/>
              <a:ext cx="228600"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1" name="Straight Connector 1220">
              <a:extLst>
                <a:ext uri="{FF2B5EF4-FFF2-40B4-BE49-F238E27FC236}">
                  <a16:creationId xmlns:a16="http://schemas.microsoft.com/office/drawing/2014/main" id="{BE34B262-1313-4FE0-840F-A6A2814FFE49}"/>
                </a:ext>
              </a:extLst>
            </p:cNvPr>
            <p:cNvCxnSpPr>
              <a:cxnSpLocks/>
            </p:cNvCxnSpPr>
            <p:nvPr/>
          </p:nvCxnSpPr>
          <p:spPr>
            <a:xfrm>
              <a:off x="6324597" y="2571750"/>
              <a:ext cx="114303"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2" name="Straight Connector 1221">
              <a:extLst>
                <a:ext uri="{FF2B5EF4-FFF2-40B4-BE49-F238E27FC236}">
                  <a16:creationId xmlns:a16="http://schemas.microsoft.com/office/drawing/2014/main" id="{BD06492E-E17A-4794-9893-FB56E7DF8D79}"/>
                </a:ext>
              </a:extLst>
            </p:cNvPr>
            <p:cNvCxnSpPr>
              <a:cxnSpLocks/>
            </p:cNvCxnSpPr>
            <p:nvPr/>
          </p:nvCxnSpPr>
          <p:spPr>
            <a:xfrm>
              <a:off x="6324597" y="3257550"/>
              <a:ext cx="114303"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3" name="Straight Connector 1222">
              <a:extLst>
                <a:ext uri="{FF2B5EF4-FFF2-40B4-BE49-F238E27FC236}">
                  <a16:creationId xmlns:a16="http://schemas.microsoft.com/office/drawing/2014/main" id="{28F99643-397A-4789-9DBB-22531329929F}"/>
                </a:ext>
              </a:extLst>
            </p:cNvPr>
            <p:cNvCxnSpPr>
              <a:cxnSpLocks/>
            </p:cNvCxnSpPr>
            <p:nvPr/>
          </p:nvCxnSpPr>
          <p:spPr>
            <a:xfrm>
              <a:off x="5981700" y="2457450"/>
              <a:ext cx="342900" cy="795528"/>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4" name="Straight Connector 1223">
              <a:extLst>
                <a:ext uri="{FF2B5EF4-FFF2-40B4-BE49-F238E27FC236}">
                  <a16:creationId xmlns:a16="http://schemas.microsoft.com/office/drawing/2014/main" id="{4AE378C8-DE7D-41C3-9897-C59899AA61E0}"/>
                </a:ext>
              </a:extLst>
            </p:cNvPr>
            <p:cNvCxnSpPr>
              <a:cxnSpLocks/>
            </p:cNvCxnSpPr>
            <p:nvPr/>
          </p:nvCxnSpPr>
          <p:spPr>
            <a:xfrm>
              <a:off x="6324597" y="3486150"/>
              <a:ext cx="114303"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5" name="Straight Connector 1224">
              <a:extLst>
                <a:ext uri="{FF2B5EF4-FFF2-40B4-BE49-F238E27FC236}">
                  <a16:creationId xmlns:a16="http://schemas.microsoft.com/office/drawing/2014/main" id="{696FC0C7-B240-410A-AFA9-981F0C302186}"/>
                </a:ext>
              </a:extLst>
            </p:cNvPr>
            <p:cNvCxnSpPr>
              <a:cxnSpLocks/>
            </p:cNvCxnSpPr>
            <p:nvPr/>
          </p:nvCxnSpPr>
          <p:spPr>
            <a:xfrm flipH="1">
              <a:off x="5980514" y="3486148"/>
              <a:ext cx="344080" cy="787696"/>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6" name="Straight Connector 1225">
              <a:extLst>
                <a:ext uri="{FF2B5EF4-FFF2-40B4-BE49-F238E27FC236}">
                  <a16:creationId xmlns:a16="http://schemas.microsoft.com/office/drawing/2014/main" id="{5C941CEF-6D71-40E8-A06D-7004936CA4A8}"/>
                </a:ext>
              </a:extLst>
            </p:cNvPr>
            <p:cNvCxnSpPr>
              <a:cxnSpLocks/>
            </p:cNvCxnSpPr>
            <p:nvPr/>
          </p:nvCxnSpPr>
          <p:spPr>
            <a:xfrm flipH="1" flipV="1">
              <a:off x="5981700" y="4286250"/>
              <a:ext cx="97031" cy="114301"/>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7" name="Straight Connector 1226">
              <a:extLst>
                <a:ext uri="{FF2B5EF4-FFF2-40B4-BE49-F238E27FC236}">
                  <a16:creationId xmlns:a16="http://schemas.microsoft.com/office/drawing/2014/main" id="{A9A9BC20-DD1B-4237-9AA2-0089D39E3276}"/>
                </a:ext>
              </a:extLst>
            </p:cNvPr>
            <p:cNvCxnSpPr>
              <a:cxnSpLocks/>
            </p:cNvCxnSpPr>
            <p:nvPr/>
          </p:nvCxnSpPr>
          <p:spPr>
            <a:xfrm>
              <a:off x="6094810" y="4400550"/>
              <a:ext cx="345276"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8" name="Straight Connector 1227">
              <a:extLst>
                <a:ext uri="{FF2B5EF4-FFF2-40B4-BE49-F238E27FC236}">
                  <a16:creationId xmlns:a16="http://schemas.microsoft.com/office/drawing/2014/main" id="{D5D568C0-65AC-42BF-8F5B-EB72B06AFB10}"/>
                </a:ext>
              </a:extLst>
            </p:cNvPr>
            <p:cNvCxnSpPr>
              <a:cxnSpLocks/>
            </p:cNvCxnSpPr>
            <p:nvPr/>
          </p:nvCxnSpPr>
          <p:spPr>
            <a:xfrm flipH="1">
              <a:off x="5980510" y="2571750"/>
              <a:ext cx="344084" cy="1709928"/>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0" name="Straight Connector 1229">
              <a:extLst>
                <a:ext uri="{FF2B5EF4-FFF2-40B4-BE49-F238E27FC236}">
                  <a16:creationId xmlns:a16="http://schemas.microsoft.com/office/drawing/2014/main" id="{93B4886C-364B-4C7C-9BB6-052F0CCC1757}"/>
                </a:ext>
              </a:extLst>
            </p:cNvPr>
            <p:cNvCxnSpPr>
              <a:cxnSpLocks/>
            </p:cNvCxnSpPr>
            <p:nvPr/>
          </p:nvCxnSpPr>
          <p:spPr>
            <a:xfrm>
              <a:off x="6324600" y="4171950"/>
              <a:ext cx="114303"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1" name="Straight Connector 1230">
              <a:extLst>
                <a:ext uri="{FF2B5EF4-FFF2-40B4-BE49-F238E27FC236}">
                  <a16:creationId xmlns:a16="http://schemas.microsoft.com/office/drawing/2014/main" id="{B224C290-208B-4B48-BAA4-5E6015D4ED9A}"/>
                </a:ext>
              </a:extLst>
            </p:cNvPr>
            <p:cNvCxnSpPr>
              <a:cxnSpLocks/>
            </p:cNvCxnSpPr>
            <p:nvPr/>
          </p:nvCxnSpPr>
          <p:spPr>
            <a:xfrm flipH="1" flipV="1">
              <a:off x="5980505" y="3376421"/>
              <a:ext cx="228603" cy="905257"/>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2" name="Straight Connector 1231">
              <a:extLst>
                <a:ext uri="{FF2B5EF4-FFF2-40B4-BE49-F238E27FC236}">
                  <a16:creationId xmlns:a16="http://schemas.microsoft.com/office/drawing/2014/main" id="{3533540B-3AA9-40F9-B405-69D377212882}"/>
                </a:ext>
              </a:extLst>
            </p:cNvPr>
            <p:cNvCxnSpPr>
              <a:cxnSpLocks/>
            </p:cNvCxnSpPr>
            <p:nvPr/>
          </p:nvCxnSpPr>
          <p:spPr>
            <a:xfrm flipH="1" flipV="1">
              <a:off x="5972469" y="2457449"/>
              <a:ext cx="341714" cy="1714501"/>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3" name="Straight Connector 1232">
              <a:extLst>
                <a:ext uri="{FF2B5EF4-FFF2-40B4-BE49-F238E27FC236}">
                  <a16:creationId xmlns:a16="http://schemas.microsoft.com/office/drawing/2014/main" id="{6ADC94E1-E329-4B29-94FA-8AE4E5D50DDA}"/>
                </a:ext>
              </a:extLst>
            </p:cNvPr>
            <p:cNvCxnSpPr>
              <a:cxnSpLocks/>
            </p:cNvCxnSpPr>
            <p:nvPr/>
          </p:nvCxnSpPr>
          <p:spPr>
            <a:xfrm>
              <a:off x="6896097" y="2457450"/>
              <a:ext cx="114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76" name="Rectangle 1175">
              <a:extLst>
                <a:ext uri="{FF2B5EF4-FFF2-40B4-BE49-F238E27FC236}">
                  <a16:creationId xmlns:a16="http://schemas.microsoft.com/office/drawing/2014/main" id="{EDA95C5D-7A31-49FA-AFDC-CCA21470384A}"/>
                </a:ext>
              </a:extLst>
            </p:cNvPr>
            <p:cNvSpPr/>
            <p:nvPr/>
          </p:nvSpPr>
          <p:spPr>
            <a:xfrm>
              <a:off x="6438900" y="228600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cxnSp>
          <p:nvCxnSpPr>
            <p:cNvPr id="1234" name="Straight Connector 1233">
              <a:extLst>
                <a:ext uri="{FF2B5EF4-FFF2-40B4-BE49-F238E27FC236}">
                  <a16:creationId xmlns:a16="http://schemas.microsoft.com/office/drawing/2014/main" id="{28D59C0C-1581-4119-A5E3-C7AE52AEA4F4}"/>
                </a:ext>
              </a:extLst>
            </p:cNvPr>
            <p:cNvCxnSpPr>
              <a:cxnSpLocks/>
            </p:cNvCxnSpPr>
            <p:nvPr/>
          </p:nvCxnSpPr>
          <p:spPr>
            <a:xfrm>
              <a:off x="7010400" y="3086099"/>
              <a:ext cx="0" cy="28575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5" name="Straight Connector 1234">
              <a:extLst>
                <a:ext uri="{FF2B5EF4-FFF2-40B4-BE49-F238E27FC236}">
                  <a16:creationId xmlns:a16="http://schemas.microsoft.com/office/drawing/2014/main" id="{62897DB7-5078-4570-A2B3-81A17FE70FF2}"/>
                </a:ext>
              </a:extLst>
            </p:cNvPr>
            <p:cNvCxnSpPr>
              <a:cxnSpLocks/>
            </p:cNvCxnSpPr>
            <p:nvPr/>
          </p:nvCxnSpPr>
          <p:spPr>
            <a:xfrm>
              <a:off x="6896097" y="3371850"/>
              <a:ext cx="1143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51" name="Rectangle 1050">
              <a:extLst>
                <a:ext uri="{FF2B5EF4-FFF2-40B4-BE49-F238E27FC236}">
                  <a16:creationId xmlns:a16="http://schemas.microsoft.com/office/drawing/2014/main" id="{2E2F00B9-F3D8-4E29-B444-F2461BAE4086}"/>
                </a:ext>
              </a:extLst>
            </p:cNvPr>
            <p:cNvSpPr/>
            <p:nvPr/>
          </p:nvSpPr>
          <p:spPr>
            <a:xfrm>
              <a:off x="6438900" y="320040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cxnSp>
          <p:nvCxnSpPr>
            <p:cNvPr id="1248" name="Straight Connector 1247">
              <a:extLst>
                <a:ext uri="{FF2B5EF4-FFF2-40B4-BE49-F238E27FC236}">
                  <a16:creationId xmlns:a16="http://schemas.microsoft.com/office/drawing/2014/main" id="{7951EAD5-F910-4023-B15B-F1CB5F12C5D6}"/>
                </a:ext>
              </a:extLst>
            </p:cNvPr>
            <p:cNvCxnSpPr>
              <a:cxnSpLocks/>
            </p:cNvCxnSpPr>
            <p:nvPr/>
          </p:nvCxnSpPr>
          <p:spPr>
            <a:xfrm flipH="1">
              <a:off x="3581400" y="2456855"/>
              <a:ext cx="114294" cy="1824823"/>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9" name="Straight Connector 1248">
              <a:extLst>
                <a:ext uri="{FF2B5EF4-FFF2-40B4-BE49-F238E27FC236}">
                  <a16:creationId xmlns:a16="http://schemas.microsoft.com/office/drawing/2014/main" id="{A8C46F93-5C8F-4BF8-9D50-493B1AA2C355}"/>
                </a:ext>
              </a:extLst>
            </p:cNvPr>
            <p:cNvCxnSpPr>
              <a:cxnSpLocks/>
            </p:cNvCxnSpPr>
            <p:nvPr/>
          </p:nvCxnSpPr>
          <p:spPr>
            <a:xfrm flipH="1">
              <a:off x="3581400" y="3371849"/>
              <a:ext cx="228600" cy="909829"/>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sp>
          <p:nvSpPr>
            <p:cNvPr id="1007" name="Rectangle 1006">
              <a:extLst>
                <a:ext uri="{FF2B5EF4-FFF2-40B4-BE49-F238E27FC236}">
                  <a16:creationId xmlns:a16="http://schemas.microsoft.com/office/drawing/2014/main" id="{67BDA516-2240-429A-858C-70355FBE2F00}"/>
                </a:ext>
              </a:extLst>
            </p:cNvPr>
            <p:cNvSpPr/>
            <p:nvPr/>
          </p:nvSpPr>
          <p:spPr>
            <a:xfrm>
              <a:off x="6438900" y="411480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cxnSp>
          <p:nvCxnSpPr>
            <p:cNvPr id="1278" name="Straight Connector 1277">
              <a:extLst>
                <a:ext uri="{FF2B5EF4-FFF2-40B4-BE49-F238E27FC236}">
                  <a16:creationId xmlns:a16="http://schemas.microsoft.com/office/drawing/2014/main" id="{36362B82-EF48-4303-ADB8-9E650B1DF5D2}"/>
                </a:ext>
              </a:extLst>
            </p:cNvPr>
            <p:cNvCxnSpPr>
              <a:cxnSpLocks/>
            </p:cNvCxnSpPr>
            <p:nvPr/>
          </p:nvCxnSpPr>
          <p:spPr>
            <a:xfrm>
              <a:off x="7010396" y="4274886"/>
              <a:ext cx="1" cy="459489"/>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9" name="Straight Connector 1278">
              <a:extLst>
                <a:ext uri="{FF2B5EF4-FFF2-40B4-BE49-F238E27FC236}">
                  <a16:creationId xmlns:a16="http://schemas.microsoft.com/office/drawing/2014/main" id="{0F1D506B-9B6F-4C91-B517-9CC4D5B51964}"/>
                </a:ext>
              </a:extLst>
            </p:cNvPr>
            <p:cNvCxnSpPr>
              <a:cxnSpLocks/>
            </p:cNvCxnSpPr>
            <p:nvPr/>
          </p:nvCxnSpPr>
          <p:spPr>
            <a:xfrm flipH="1">
              <a:off x="7010397" y="4002786"/>
              <a:ext cx="1" cy="278892"/>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3" name="Straight Connector 1282">
              <a:extLst>
                <a:ext uri="{FF2B5EF4-FFF2-40B4-BE49-F238E27FC236}">
                  <a16:creationId xmlns:a16="http://schemas.microsoft.com/office/drawing/2014/main" id="{4803F276-DC73-4CF9-B8C5-CE3F5D81BFF6}"/>
                </a:ext>
              </a:extLst>
            </p:cNvPr>
            <p:cNvCxnSpPr>
              <a:cxnSpLocks/>
            </p:cNvCxnSpPr>
            <p:nvPr/>
          </p:nvCxnSpPr>
          <p:spPr>
            <a:xfrm>
              <a:off x="5980505" y="4000500"/>
              <a:ext cx="1029895" cy="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B34A01AE-C456-476E-A503-06EC28F278E2}"/>
              </a:ext>
            </a:extLst>
          </p:cNvPr>
          <p:cNvSpPr>
            <a:spLocks noGrp="1"/>
          </p:cNvSpPr>
          <p:nvPr>
            <p:ph type="title"/>
          </p:nvPr>
        </p:nvSpPr>
        <p:spPr/>
        <p:txBody>
          <a:bodyPr>
            <a:normAutofit/>
          </a:bodyPr>
          <a:lstStyle/>
          <a:p>
            <a:r>
              <a:rPr lang="en-US" dirty="0"/>
              <a:t>Partial TMR</a:t>
            </a:r>
          </a:p>
        </p:txBody>
      </p:sp>
      <p:sp>
        <p:nvSpPr>
          <p:cNvPr id="4" name="Slide Number Placeholder 3">
            <a:extLst>
              <a:ext uri="{FF2B5EF4-FFF2-40B4-BE49-F238E27FC236}">
                <a16:creationId xmlns:a16="http://schemas.microsoft.com/office/drawing/2014/main" id="{3999BE48-8D83-4996-AD8A-B23770FF65DC}"/>
              </a:ext>
            </a:extLst>
          </p:cNvPr>
          <p:cNvSpPr>
            <a:spLocks noGrp="1"/>
          </p:cNvSpPr>
          <p:nvPr>
            <p:ph type="sldNum" sz="quarter" idx="12"/>
          </p:nvPr>
        </p:nvSpPr>
        <p:spPr/>
        <p:txBody>
          <a:bodyPr/>
          <a:lstStyle/>
          <a:p>
            <a:fld id="{330EA680-D336-4FF7-8B7A-9848BB0A1C32}" type="slidenum">
              <a:rPr lang="en-US" smtClean="0"/>
              <a:t>6</a:t>
            </a:fld>
            <a:endParaRPr lang="en-US"/>
          </a:p>
        </p:txBody>
      </p:sp>
      <p:cxnSp>
        <p:nvCxnSpPr>
          <p:cNvPr id="672" name="Straight Connector 671">
            <a:extLst>
              <a:ext uri="{FF2B5EF4-FFF2-40B4-BE49-F238E27FC236}">
                <a16:creationId xmlns:a16="http://schemas.microsoft.com/office/drawing/2014/main" id="{3B2A73C3-969F-41C6-8E31-88CABB98A5C1}"/>
              </a:ext>
            </a:extLst>
          </p:cNvPr>
          <p:cNvCxnSpPr>
            <a:cxnSpLocks/>
          </p:cNvCxnSpPr>
          <p:nvPr/>
        </p:nvCxnSpPr>
        <p:spPr>
          <a:xfrm>
            <a:off x="8323326" y="3943350"/>
            <a:ext cx="2301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7" name="Straight Connector 676">
            <a:extLst>
              <a:ext uri="{FF2B5EF4-FFF2-40B4-BE49-F238E27FC236}">
                <a16:creationId xmlns:a16="http://schemas.microsoft.com/office/drawing/2014/main" id="{D8D109A3-9FB5-4611-9012-15B2CA4F315C}"/>
              </a:ext>
            </a:extLst>
          </p:cNvPr>
          <p:cNvCxnSpPr>
            <a:cxnSpLocks/>
          </p:cNvCxnSpPr>
          <p:nvPr/>
        </p:nvCxnSpPr>
        <p:spPr>
          <a:xfrm>
            <a:off x="7639050" y="3943350"/>
            <a:ext cx="22858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703" name="Group 702">
            <a:extLst>
              <a:ext uri="{FF2B5EF4-FFF2-40B4-BE49-F238E27FC236}">
                <a16:creationId xmlns:a16="http://schemas.microsoft.com/office/drawing/2014/main" id="{5CB15789-342F-4EF6-9DE9-B73D4F82B30A}"/>
              </a:ext>
            </a:extLst>
          </p:cNvPr>
          <p:cNvGrpSpPr/>
          <p:nvPr/>
        </p:nvGrpSpPr>
        <p:grpSpPr>
          <a:xfrm>
            <a:off x="7181850" y="3771900"/>
            <a:ext cx="457200" cy="685800"/>
            <a:chOff x="3048000" y="1994491"/>
            <a:chExt cx="457200" cy="685800"/>
          </a:xfrm>
        </p:grpSpPr>
        <p:sp>
          <p:nvSpPr>
            <p:cNvPr id="705" name="Rectangle 704">
              <a:extLst>
                <a:ext uri="{FF2B5EF4-FFF2-40B4-BE49-F238E27FC236}">
                  <a16:creationId xmlns:a16="http://schemas.microsoft.com/office/drawing/2014/main" id="{DB3E0C4A-3D97-4FD4-9D6F-ED0866EC5629}"/>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707" name="Isosceles Triangle 706">
              <a:extLst>
                <a:ext uri="{FF2B5EF4-FFF2-40B4-BE49-F238E27FC236}">
                  <a16:creationId xmlns:a16="http://schemas.microsoft.com/office/drawing/2014/main" id="{A28D2DFE-A0A9-4144-B089-F7C528285567}"/>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cxnSp>
        <p:nvCxnSpPr>
          <p:cNvPr id="1003" name="Straight Connector 1002">
            <a:extLst>
              <a:ext uri="{FF2B5EF4-FFF2-40B4-BE49-F238E27FC236}">
                <a16:creationId xmlns:a16="http://schemas.microsoft.com/office/drawing/2014/main" id="{90982515-06DE-403B-BD57-9E39A8A8192E}"/>
              </a:ext>
            </a:extLst>
          </p:cNvPr>
          <p:cNvCxnSpPr>
            <a:cxnSpLocks/>
          </p:cNvCxnSpPr>
          <p:nvPr/>
        </p:nvCxnSpPr>
        <p:spPr>
          <a:xfrm>
            <a:off x="9010650" y="3943350"/>
            <a:ext cx="113114"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8" name="Straight Connector 1237">
            <a:extLst>
              <a:ext uri="{FF2B5EF4-FFF2-40B4-BE49-F238E27FC236}">
                <a16:creationId xmlns:a16="http://schemas.microsoft.com/office/drawing/2014/main" id="{A33E8648-F3FB-47D8-B124-56369F773F00}"/>
              </a:ext>
            </a:extLst>
          </p:cNvPr>
          <p:cNvCxnSpPr>
            <a:cxnSpLocks/>
          </p:cNvCxnSpPr>
          <p:nvPr/>
        </p:nvCxnSpPr>
        <p:spPr>
          <a:xfrm>
            <a:off x="6610344" y="3943350"/>
            <a:ext cx="57150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39" name="Rectangle 1238">
            <a:extLst>
              <a:ext uri="{FF2B5EF4-FFF2-40B4-BE49-F238E27FC236}">
                <a16:creationId xmlns:a16="http://schemas.microsoft.com/office/drawing/2014/main" id="{46B45883-77DF-4DCC-AD71-23608E036162}"/>
              </a:ext>
            </a:extLst>
          </p:cNvPr>
          <p:cNvSpPr/>
          <p:nvPr/>
        </p:nvSpPr>
        <p:spPr>
          <a:xfrm>
            <a:off x="6153150" y="377190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cxnSp>
        <p:nvCxnSpPr>
          <p:cNvPr id="1240" name="Straight Connector 1239">
            <a:extLst>
              <a:ext uri="{FF2B5EF4-FFF2-40B4-BE49-F238E27FC236}">
                <a16:creationId xmlns:a16="http://schemas.microsoft.com/office/drawing/2014/main" id="{3731F8B6-A542-4752-80ED-D7406AC50162}"/>
              </a:ext>
            </a:extLst>
          </p:cNvPr>
          <p:cNvCxnSpPr>
            <a:cxnSpLocks/>
          </p:cNvCxnSpPr>
          <p:nvPr/>
        </p:nvCxnSpPr>
        <p:spPr>
          <a:xfrm>
            <a:off x="5924550" y="38290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1" name="Straight Connector 1240">
            <a:extLst>
              <a:ext uri="{FF2B5EF4-FFF2-40B4-BE49-F238E27FC236}">
                <a16:creationId xmlns:a16="http://schemas.microsoft.com/office/drawing/2014/main" id="{E9C76414-012D-40E8-AF46-2F4EE5FD0C98}"/>
              </a:ext>
            </a:extLst>
          </p:cNvPr>
          <p:cNvCxnSpPr>
            <a:cxnSpLocks/>
          </p:cNvCxnSpPr>
          <p:nvPr/>
        </p:nvCxnSpPr>
        <p:spPr>
          <a:xfrm>
            <a:off x="5924556" y="39433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2" name="Straight Connector 1241">
            <a:extLst>
              <a:ext uri="{FF2B5EF4-FFF2-40B4-BE49-F238E27FC236}">
                <a16:creationId xmlns:a16="http://schemas.microsoft.com/office/drawing/2014/main" id="{E22B0E48-FC84-4DEB-B7E8-ECC8B2EB903D}"/>
              </a:ext>
            </a:extLst>
          </p:cNvPr>
          <p:cNvCxnSpPr>
            <a:cxnSpLocks/>
          </p:cNvCxnSpPr>
          <p:nvPr/>
        </p:nvCxnSpPr>
        <p:spPr>
          <a:xfrm>
            <a:off x="5924556" y="40576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3" name="Straight Connector 1242">
            <a:extLst>
              <a:ext uri="{FF2B5EF4-FFF2-40B4-BE49-F238E27FC236}">
                <a16:creationId xmlns:a16="http://schemas.microsoft.com/office/drawing/2014/main" id="{4EBB7506-608D-4F9E-8604-3DE801D28098}"/>
              </a:ext>
            </a:extLst>
          </p:cNvPr>
          <p:cNvCxnSpPr>
            <a:cxnSpLocks/>
          </p:cNvCxnSpPr>
          <p:nvPr/>
        </p:nvCxnSpPr>
        <p:spPr>
          <a:xfrm>
            <a:off x="5924556" y="41719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4" name="Straight Connector 1243">
            <a:extLst>
              <a:ext uri="{FF2B5EF4-FFF2-40B4-BE49-F238E27FC236}">
                <a16:creationId xmlns:a16="http://schemas.microsoft.com/office/drawing/2014/main" id="{E81578C2-2092-460A-9A63-F375E5ECF266}"/>
              </a:ext>
            </a:extLst>
          </p:cNvPr>
          <p:cNvCxnSpPr>
            <a:cxnSpLocks/>
          </p:cNvCxnSpPr>
          <p:nvPr/>
        </p:nvCxnSpPr>
        <p:spPr>
          <a:xfrm>
            <a:off x="5924556" y="42862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5" name="Straight Connector 1244">
            <a:extLst>
              <a:ext uri="{FF2B5EF4-FFF2-40B4-BE49-F238E27FC236}">
                <a16:creationId xmlns:a16="http://schemas.microsoft.com/office/drawing/2014/main" id="{C91C912B-1186-4F47-A2AC-3B82C947FBB7}"/>
              </a:ext>
            </a:extLst>
          </p:cNvPr>
          <p:cNvCxnSpPr>
            <a:cxnSpLocks/>
          </p:cNvCxnSpPr>
          <p:nvPr/>
        </p:nvCxnSpPr>
        <p:spPr>
          <a:xfrm>
            <a:off x="5924556" y="44005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1" name="Straight Connector 1250">
            <a:extLst>
              <a:ext uri="{FF2B5EF4-FFF2-40B4-BE49-F238E27FC236}">
                <a16:creationId xmlns:a16="http://schemas.microsoft.com/office/drawing/2014/main" id="{43934562-52B1-4DBA-AAE9-8D1F1902BE41}"/>
              </a:ext>
            </a:extLst>
          </p:cNvPr>
          <p:cNvCxnSpPr>
            <a:cxnSpLocks/>
          </p:cNvCxnSpPr>
          <p:nvPr/>
        </p:nvCxnSpPr>
        <p:spPr>
          <a:xfrm>
            <a:off x="5924556" y="47434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2" name="Straight Connector 1251">
            <a:extLst>
              <a:ext uri="{FF2B5EF4-FFF2-40B4-BE49-F238E27FC236}">
                <a16:creationId xmlns:a16="http://schemas.microsoft.com/office/drawing/2014/main" id="{B0D37C06-DA3E-41AE-8953-1B6538237F5E}"/>
              </a:ext>
            </a:extLst>
          </p:cNvPr>
          <p:cNvCxnSpPr>
            <a:cxnSpLocks/>
          </p:cNvCxnSpPr>
          <p:nvPr/>
        </p:nvCxnSpPr>
        <p:spPr>
          <a:xfrm>
            <a:off x="5924556" y="48577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3" name="Straight Connector 1252">
            <a:extLst>
              <a:ext uri="{FF2B5EF4-FFF2-40B4-BE49-F238E27FC236}">
                <a16:creationId xmlns:a16="http://schemas.microsoft.com/office/drawing/2014/main" id="{1B8FCF03-F179-4294-98AD-1A36E34434E9}"/>
              </a:ext>
            </a:extLst>
          </p:cNvPr>
          <p:cNvCxnSpPr>
            <a:cxnSpLocks/>
          </p:cNvCxnSpPr>
          <p:nvPr/>
        </p:nvCxnSpPr>
        <p:spPr>
          <a:xfrm>
            <a:off x="5924556" y="49720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4" name="Straight Connector 1253">
            <a:extLst>
              <a:ext uri="{FF2B5EF4-FFF2-40B4-BE49-F238E27FC236}">
                <a16:creationId xmlns:a16="http://schemas.microsoft.com/office/drawing/2014/main" id="{FE2BA4C2-59AD-4018-A953-92CC219D1B6F}"/>
              </a:ext>
            </a:extLst>
          </p:cNvPr>
          <p:cNvCxnSpPr>
            <a:cxnSpLocks/>
          </p:cNvCxnSpPr>
          <p:nvPr/>
        </p:nvCxnSpPr>
        <p:spPr>
          <a:xfrm>
            <a:off x="5924556" y="50863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5" name="Straight Connector 1254">
            <a:extLst>
              <a:ext uri="{FF2B5EF4-FFF2-40B4-BE49-F238E27FC236}">
                <a16:creationId xmlns:a16="http://schemas.microsoft.com/office/drawing/2014/main" id="{4887F3E9-4A21-40D5-9604-71102AB14B49}"/>
              </a:ext>
            </a:extLst>
          </p:cNvPr>
          <p:cNvCxnSpPr>
            <a:cxnSpLocks/>
          </p:cNvCxnSpPr>
          <p:nvPr/>
        </p:nvCxnSpPr>
        <p:spPr>
          <a:xfrm>
            <a:off x="5924556" y="52006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6" name="Straight Connector 1255">
            <a:extLst>
              <a:ext uri="{FF2B5EF4-FFF2-40B4-BE49-F238E27FC236}">
                <a16:creationId xmlns:a16="http://schemas.microsoft.com/office/drawing/2014/main" id="{BD4DD36E-0648-41CC-AD3B-AD34836E3E31}"/>
              </a:ext>
            </a:extLst>
          </p:cNvPr>
          <p:cNvCxnSpPr>
            <a:cxnSpLocks/>
          </p:cNvCxnSpPr>
          <p:nvPr/>
        </p:nvCxnSpPr>
        <p:spPr>
          <a:xfrm>
            <a:off x="5924556" y="531495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5" name="Straight Connector 1264">
            <a:extLst>
              <a:ext uri="{FF2B5EF4-FFF2-40B4-BE49-F238E27FC236}">
                <a16:creationId xmlns:a16="http://schemas.microsoft.com/office/drawing/2014/main" id="{F159643F-9057-4604-8844-D069C553EEE8}"/>
              </a:ext>
            </a:extLst>
          </p:cNvPr>
          <p:cNvCxnSpPr>
            <a:cxnSpLocks/>
          </p:cNvCxnSpPr>
          <p:nvPr/>
        </p:nvCxnSpPr>
        <p:spPr>
          <a:xfrm>
            <a:off x="6610344" y="4857750"/>
            <a:ext cx="377038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250" name="Rectangle 1249">
            <a:extLst>
              <a:ext uri="{FF2B5EF4-FFF2-40B4-BE49-F238E27FC236}">
                <a16:creationId xmlns:a16="http://schemas.microsoft.com/office/drawing/2014/main" id="{1A556DB7-2707-49E8-9E83-DD58E9C685BE}"/>
              </a:ext>
            </a:extLst>
          </p:cNvPr>
          <p:cNvSpPr/>
          <p:nvPr/>
        </p:nvSpPr>
        <p:spPr>
          <a:xfrm>
            <a:off x="6153150" y="468630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sp>
        <p:nvSpPr>
          <p:cNvPr id="1257" name="Rectangle 1256">
            <a:extLst>
              <a:ext uri="{FF2B5EF4-FFF2-40B4-BE49-F238E27FC236}">
                <a16:creationId xmlns:a16="http://schemas.microsoft.com/office/drawing/2014/main" id="{D62E1265-CB0B-4A2D-81C6-C0683C0638D6}"/>
              </a:ext>
            </a:extLst>
          </p:cNvPr>
          <p:cNvSpPr/>
          <p:nvPr/>
        </p:nvSpPr>
        <p:spPr>
          <a:xfrm>
            <a:off x="7867644" y="468630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grpSp>
        <p:nvGrpSpPr>
          <p:cNvPr id="1261" name="Group 1260">
            <a:extLst>
              <a:ext uri="{FF2B5EF4-FFF2-40B4-BE49-F238E27FC236}">
                <a16:creationId xmlns:a16="http://schemas.microsoft.com/office/drawing/2014/main" id="{D395E37E-B0D7-42C1-83E3-1DF2959DD7CE}"/>
              </a:ext>
            </a:extLst>
          </p:cNvPr>
          <p:cNvGrpSpPr/>
          <p:nvPr/>
        </p:nvGrpSpPr>
        <p:grpSpPr>
          <a:xfrm>
            <a:off x="8553450" y="4686300"/>
            <a:ext cx="457200" cy="685800"/>
            <a:chOff x="3048000" y="1994491"/>
            <a:chExt cx="457200" cy="685800"/>
          </a:xfrm>
        </p:grpSpPr>
        <p:sp>
          <p:nvSpPr>
            <p:cNvPr id="1262" name="Rectangle 1261">
              <a:extLst>
                <a:ext uri="{FF2B5EF4-FFF2-40B4-BE49-F238E27FC236}">
                  <a16:creationId xmlns:a16="http://schemas.microsoft.com/office/drawing/2014/main" id="{1D618CC5-9B28-43D4-8342-D9420195652E}"/>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263" name="Isosceles Triangle 1262">
              <a:extLst>
                <a:ext uri="{FF2B5EF4-FFF2-40B4-BE49-F238E27FC236}">
                  <a16:creationId xmlns:a16="http://schemas.microsoft.com/office/drawing/2014/main" id="{B270EF2B-78BC-4FE5-A8D6-88DF2E39835C}"/>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cxnSp>
        <p:nvCxnSpPr>
          <p:cNvPr id="1266" name="Straight Connector 1265">
            <a:extLst>
              <a:ext uri="{FF2B5EF4-FFF2-40B4-BE49-F238E27FC236}">
                <a16:creationId xmlns:a16="http://schemas.microsoft.com/office/drawing/2014/main" id="{AF5F0D84-00A3-45E7-B20B-C9A60FCC51B0}"/>
              </a:ext>
            </a:extLst>
          </p:cNvPr>
          <p:cNvCxnSpPr>
            <a:cxnSpLocks/>
          </p:cNvCxnSpPr>
          <p:nvPr/>
        </p:nvCxnSpPr>
        <p:spPr>
          <a:xfrm>
            <a:off x="10153646" y="4400550"/>
            <a:ext cx="2842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0" name="Straight Connector 1269">
            <a:extLst>
              <a:ext uri="{FF2B5EF4-FFF2-40B4-BE49-F238E27FC236}">
                <a16:creationId xmlns:a16="http://schemas.microsoft.com/office/drawing/2014/main" id="{BA7086D1-E0AE-4E67-80AF-E1B8068E115B}"/>
              </a:ext>
            </a:extLst>
          </p:cNvPr>
          <p:cNvCxnSpPr>
            <a:cxnSpLocks/>
          </p:cNvCxnSpPr>
          <p:nvPr/>
        </p:nvCxnSpPr>
        <p:spPr>
          <a:xfrm>
            <a:off x="10836414" y="4514850"/>
            <a:ext cx="2301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833" name="Rectangle 832">
            <a:extLst>
              <a:ext uri="{FF2B5EF4-FFF2-40B4-BE49-F238E27FC236}">
                <a16:creationId xmlns:a16="http://schemas.microsoft.com/office/drawing/2014/main" id="{4074F3B3-E3C1-470C-9D6F-549766F38FC0}"/>
              </a:ext>
            </a:extLst>
          </p:cNvPr>
          <p:cNvSpPr/>
          <p:nvPr/>
        </p:nvSpPr>
        <p:spPr>
          <a:xfrm>
            <a:off x="10380732" y="434340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cxnSp>
        <p:nvCxnSpPr>
          <p:cNvPr id="1271" name="Straight Connector 1270">
            <a:extLst>
              <a:ext uri="{FF2B5EF4-FFF2-40B4-BE49-F238E27FC236}">
                <a16:creationId xmlns:a16="http://schemas.microsoft.com/office/drawing/2014/main" id="{8A958B74-AE1D-48A6-9125-A9206845D1B3}"/>
              </a:ext>
            </a:extLst>
          </p:cNvPr>
          <p:cNvCxnSpPr>
            <a:cxnSpLocks/>
          </p:cNvCxnSpPr>
          <p:nvPr/>
        </p:nvCxnSpPr>
        <p:spPr>
          <a:xfrm>
            <a:off x="11523732" y="4514850"/>
            <a:ext cx="2301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267" name="Group 1266">
            <a:extLst>
              <a:ext uri="{FF2B5EF4-FFF2-40B4-BE49-F238E27FC236}">
                <a16:creationId xmlns:a16="http://schemas.microsoft.com/office/drawing/2014/main" id="{D8C65370-E322-435E-841C-EEAF72AF2777}"/>
              </a:ext>
            </a:extLst>
          </p:cNvPr>
          <p:cNvGrpSpPr/>
          <p:nvPr/>
        </p:nvGrpSpPr>
        <p:grpSpPr>
          <a:xfrm>
            <a:off x="11066532" y="4343400"/>
            <a:ext cx="457200" cy="685800"/>
            <a:chOff x="3048000" y="1994491"/>
            <a:chExt cx="457200" cy="685800"/>
          </a:xfrm>
        </p:grpSpPr>
        <p:sp>
          <p:nvSpPr>
            <p:cNvPr id="1268" name="Rectangle 1267">
              <a:extLst>
                <a:ext uri="{FF2B5EF4-FFF2-40B4-BE49-F238E27FC236}">
                  <a16:creationId xmlns:a16="http://schemas.microsoft.com/office/drawing/2014/main" id="{33708828-0A99-4E5C-958F-F24E2544442B}"/>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269" name="Isosceles Triangle 1268">
              <a:extLst>
                <a:ext uri="{FF2B5EF4-FFF2-40B4-BE49-F238E27FC236}">
                  <a16:creationId xmlns:a16="http://schemas.microsoft.com/office/drawing/2014/main" id="{A5F66BD7-65EA-481C-BC54-533B315A2C0C}"/>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grpSp>
        <p:nvGrpSpPr>
          <p:cNvPr id="997" name="Group 996">
            <a:extLst>
              <a:ext uri="{FF2B5EF4-FFF2-40B4-BE49-F238E27FC236}">
                <a16:creationId xmlns:a16="http://schemas.microsoft.com/office/drawing/2014/main" id="{0309461F-883D-4981-B4C4-BD063DDD864C}"/>
              </a:ext>
            </a:extLst>
          </p:cNvPr>
          <p:cNvGrpSpPr/>
          <p:nvPr/>
        </p:nvGrpSpPr>
        <p:grpSpPr>
          <a:xfrm>
            <a:off x="8553450" y="3771900"/>
            <a:ext cx="457200" cy="685800"/>
            <a:chOff x="3048000" y="1994491"/>
            <a:chExt cx="457200" cy="685800"/>
          </a:xfrm>
        </p:grpSpPr>
        <p:sp>
          <p:nvSpPr>
            <p:cNvPr id="999" name="Rectangle 998">
              <a:extLst>
                <a:ext uri="{FF2B5EF4-FFF2-40B4-BE49-F238E27FC236}">
                  <a16:creationId xmlns:a16="http://schemas.microsoft.com/office/drawing/2014/main" id="{21E1EDDA-0C2D-4480-BB6B-D034D97BBA8E}"/>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002" name="Isosceles Triangle 1001">
              <a:extLst>
                <a:ext uri="{FF2B5EF4-FFF2-40B4-BE49-F238E27FC236}">
                  <a16:creationId xmlns:a16="http://schemas.microsoft.com/office/drawing/2014/main" id="{221A3392-9D25-4ED2-9412-B918C7468CC9}"/>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cxnSp>
        <p:nvCxnSpPr>
          <p:cNvPr id="1274" name="Straight Connector 1273">
            <a:extLst>
              <a:ext uri="{FF2B5EF4-FFF2-40B4-BE49-F238E27FC236}">
                <a16:creationId xmlns:a16="http://schemas.microsoft.com/office/drawing/2014/main" id="{4671DCF5-CED6-47BD-8579-9A345E662D91}"/>
              </a:ext>
            </a:extLst>
          </p:cNvPr>
          <p:cNvCxnSpPr>
            <a:cxnSpLocks/>
          </p:cNvCxnSpPr>
          <p:nvPr/>
        </p:nvCxnSpPr>
        <p:spPr>
          <a:xfrm>
            <a:off x="7753350" y="3834809"/>
            <a:ext cx="114288" cy="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5" name="Straight Connector 1274">
            <a:extLst>
              <a:ext uri="{FF2B5EF4-FFF2-40B4-BE49-F238E27FC236}">
                <a16:creationId xmlns:a16="http://schemas.microsoft.com/office/drawing/2014/main" id="{8D85E820-2C80-4B42-A4A2-FB82119D24BD}"/>
              </a:ext>
            </a:extLst>
          </p:cNvPr>
          <p:cNvCxnSpPr>
            <a:cxnSpLocks/>
          </p:cNvCxnSpPr>
          <p:nvPr/>
        </p:nvCxnSpPr>
        <p:spPr>
          <a:xfrm>
            <a:off x="7753350" y="3657600"/>
            <a:ext cx="1362369" cy="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6" name="Straight Connector 1275">
            <a:extLst>
              <a:ext uri="{FF2B5EF4-FFF2-40B4-BE49-F238E27FC236}">
                <a16:creationId xmlns:a16="http://schemas.microsoft.com/office/drawing/2014/main" id="{FBA47F83-2639-4637-BFE9-6BC9161163B2}"/>
              </a:ext>
            </a:extLst>
          </p:cNvPr>
          <p:cNvCxnSpPr>
            <a:cxnSpLocks/>
          </p:cNvCxnSpPr>
          <p:nvPr/>
        </p:nvCxnSpPr>
        <p:spPr>
          <a:xfrm>
            <a:off x="7753350" y="3657600"/>
            <a:ext cx="0" cy="163561"/>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15" name="Group 614">
            <a:extLst>
              <a:ext uri="{FF2B5EF4-FFF2-40B4-BE49-F238E27FC236}">
                <a16:creationId xmlns:a16="http://schemas.microsoft.com/office/drawing/2014/main" id="{335B1ED8-5172-4ACA-B24C-96DF1A07A853}"/>
              </a:ext>
            </a:extLst>
          </p:cNvPr>
          <p:cNvGrpSpPr/>
          <p:nvPr/>
        </p:nvGrpSpPr>
        <p:grpSpPr>
          <a:xfrm>
            <a:off x="9111301" y="3659886"/>
            <a:ext cx="1269415" cy="740664"/>
            <a:chOff x="5968052" y="4002786"/>
            <a:chExt cx="1143000" cy="740664"/>
          </a:xfrm>
        </p:grpSpPr>
        <p:cxnSp>
          <p:nvCxnSpPr>
            <p:cNvPr id="1282" name="Straight Connector 1281">
              <a:extLst>
                <a:ext uri="{FF2B5EF4-FFF2-40B4-BE49-F238E27FC236}">
                  <a16:creationId xmlns:a16="http://schemas.microsoft.com/office/drawing/2014/main" id="{45EF0626-11A4-4891-AD5E-0C4E6C660B6F}"/>
                </a:ext>
              </a:extLst>
            </p:cNvPr>
            <p:cNvCxnSpPr>
              <a:cxnSpLocks/>
            </p:cNvCxnSpPr>
            <p:nvPr/>
          </p:nvCxnSpPr>
          <p:spPr>
            <a:xfrm>
              <a:off x="5968052" y="4743450"/>
              <a:ext cx="1143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0" name="Straight Connector 1279">
              <a:extLst>
                <a:ext uri="{FF2B5EF4-FFF2-40B4-BE49-F238E27FC236}">
                  <a16:creationId xmlns:a16="http://schemas.microsoft.com/office/drawing/2014/main" id="{FEEE7DB8-4712-4EA3-A2F1-3049FB723E55}"/>
                </a:ext>
              </a:extLst>
            </p:cNvPr>
            <p:cNvCxnSpPr>
              <a:cxnSpLocks/>
            </p:cNvCxnSpPr>
            <p:nvPr/>
          </p:nvCxnSpPr>
          <p:spPr>
            <a:xfrm>
              <a:off x="5981698" y="4274886"/>
              <a:ext cx="1" cy="459489"/>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1" name="Straight Connector 1280">
              <a:extLst>
                <a:ext uri="{FF2B5EF4-FFF2-40B4-BE49-F238E27FC236}">
                  <a16:creationId xmlns:a16="http://schemas.microsoft.com/office/drawing/2014/main" id="{709C5687-FCC0-4A54-A52D-8DFC46AF8DCE}"/>
                </a:ext>
              </a:extLst>
            </p:cNvPr>
            <p:cNvCxnSpPr>
              <a:cxnSpLocks/>
            </p:cNvCxnSpPr>
            <p:nvPr/>
          </p:nvCxnSpPr>
          <p:spPr>
            <a:xfrm flipH="1">
              <a:off x="5981699" y="4002786"/>
              <a:ext cx="1" cy="278892"/>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88" name="Rectangle 687">
            <a:extLst>
              <a:ext uri="{FF2B5EF4-FFF2-40B4-BE49-F238E27FC236}">
                <a16:creationId xmlns:a16="http://schemas.microsoft.com/office/drawing/2014/main" id="{A5FE414A-3042-487B-AC1C-067D9E476C7F}"/>
              </a:ext>
            </a:extLst>
          </p:cNvPr>
          <p:cNvSpPr/>
          <p:nvPr/>
        </p:nvSpPr>
        <p:spPr>
          <a:xfrm>
            <a:off x="7867644" y="377190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grpSp>
        <p:nvGrpSpPr>
          <p:cNvPr id="1258" name="Group 1257">
            <a:extLst>
              <a:ext uri="{FF2B5EF4-FFF2-40B4-BE49-F238E27FC236}">
                <a16:creationId xmlns:a16="http://schemas.microsoft.com/office/drawing/2014/main" id="{744F61BF-54CD-46F9-8F81-C021DC289C61}"/>
              </a:ext>
            </a:extLst>
          </p:cNvPr>
          <p:cNvGrpSpPr/>
          <p:nvPr/>
        </p:nvGrpSpPr>
        <p:grpSpPr>
          <a:xfrm>
            <a:off x="7181850" y="4686300"/>
            <a:ext cx="457200" cy="685800"/>
            <a:chOff x="3048000" y="1994491"/>
            <a:chExt cx="457200" cy="685800"/>
          </a:xfrm>
        </p:grpSpPr>
        <p:sp>
          <p:nvSpPr>
            <p:cNvPr id="1259" name="Rectangle 1258">
              <a:extLst>
                <a:ext uri="{FF2B5EF4-FFF2-40B4-BE49-F238E27FC236}">
                  <a16:creationId xmlns:a16="http://schemas.microsoft.com/office/drawing/2014/main" id="{9C379B6E-9552-4345-A549-DF5C14FDD021}"/>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260" name="Isosceles Triangle 1259">
              <a:extLst>
                <a:ext uri="{FF2B5EF4-FFF2-40B4-BE49-F238E27FC236}">
                  <a16:creationId xmlns:a16="http://schemas.microsoft.com/office/drawing/2014/main" id="{032E2408-9483-443F-9C0E-C3E35A8F0270}"/>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sp>
        <p:nvSpPr>
          <p:cNvPr id="1286" name="TextBox 1285">
            <a:extLst>
              <a:ext uri="{FF2B5EF4-FFF2-40B4-BE49-F238E27FC236}">
                <a16:creationId xmlns:a16="http://schemas.microsoft.com/office/drawing/2014/main" id="{91F71790-582D-4AA1-97D9-2D4122935445}"/>
              </a:ext>
            </a:extLst>
          </p:cNvPr>
          <p:cNvSpPr txBox="1"/>
          <p:nvPr/>
        </p:nvSpPr>
        <p:spPr>
          <a:xfrm>
            <a:off x="7067550" y="1714500"/>
            <a:ext cx="2177356" cy="646331"/>
          </a:xfrm>
          <a:prstGeom prst="rect">
            <a:avLst/>
          </a:prstGeom>
          <a:noFill/>
        </p:spPr>
        <p:txBody>
          <a:bodyPr wrap="square">
            <a:spAutoFit/>
          </a:bodyPr>
          <a:lstStyle/>
          <a:p>
            <a:r>
              <a:rPr lang="en-US" dirty="0"/>
              <a:t>Components</a:t>
            </a:r>
            <a:br>
              <a:rPr lang="en-US" dirty="0"/>
            </a:br>
            <a:r>
              <a:rPr lang="en-US" dirty="0"/>
              <a:t>Selected for TMR </a:t>
            </a:r>
          </a:p>
        </p:txBody>
      </p:sp>
      <p:sp>
        <p:nvSpPr>
          <p:cNvPr id="1288" name="TextBox 1287">
            <a:extLst>
              <a:ext uri="{FF2B5EF4-FFF2-40B4-BE49-F238E27FC236}">
                <a16:creationId xmlns:a16="http://schemas.microsoft.com/office/drawing/2014/main" id="{C49B89D4-F6CA-4E59-96C0-107BFD0EB297}"/>
              </a:ext>
            </a:extLst>
          </p:cNvPr>
          <p:cNvSpPr txBox="1"/>
          <p:nvPr/>
        </p:nvSpPr>
        <p:spPr>
          <a:xfrm>
            <a:off x="10250260" y="1714500"/>
            <a:ext cx="1269412" cy="369332"/>
          </a:xfrm>
          <a:prstGeom prst="rect">
            <a:avLst/>
          </a:prstGeom>
          <a:noFill/>
        </p:spPr>
        <p:txBody>
          <a:bodyPr wrap="square">
            <a:spAutoFit/>
          </a:bodyPr>
          <a:lstStyle/>
          <a:p>
            <a:pPr algn="ctr"/>
            <a:r>
              <a:rPr lang="en-US" dirty="0"/>
              <a:t>Voters</a:t>
            </a:r>
          </a:p>
        </p:txBody>
      </p:sp>
      <p:cxnSp>
        <p:nvCxnSpPr>
          <p:cNvPr id="1337" name="Straight Connector 1336">
            <a:extLst>
              <a:ext uri="{FF2B5EF4-FFF2-40B4-BE49-F238E27FC236}">
                <a16:creationId xmlns:a16="http://schemas.microsoft.com/office/drawing/2014/main" id="{1EEC6A63-1A20-4E6D-9E5D-80122B4B76E6}"/>
              </a:ext>
            </a:extLst>
          </p:cNvPr>
          <p:cNvCxnSpPr>
            <a:cxnSpLocks/>
          </p:cNvCxnSpPr>
          <p:nvPr/>
        </p:nvCxnSpPr>
        <p:spPr>
          <a:xfrm>
            <a:off x="2951226" y="2286000"/>
            <a:ext cx="2301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8" name="Straight Connector 1337">
            <a:extLst>
              <a:ext uri="{FF2B5EF4-FFF2-40B4-BE49-F238E27FC236}">
                <a16:creationId xmlns:a16="http://schemas.microsoft.com/office/drawing/2014/main" id="{6C328DFE-DFFD-49DB-A3D8-331F853D9EBD}"/>
              </a:ext>
            </a:extLst>
          </p:cNvPr>
          <p:cNvCxnSpPr>
            <a:cxnSpLocks/>
          </p:cNvCxnSpPr>
          <p:nvPr/>
        </p:nvCxnSpPr>
        <p:spPr>
          <a:xfrm>
            <a:off x="2266950" y="2286000"/>
            <a:ext cx="22858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39" name="Group 1338">
            <a:extLst>
              <a:ext uri="{FF2B5EF4-FFF2-40B4-BE49-F238E27FC236}">
                <a16:creationId xmlns:a16="http://schemas.microsoft.com/office/drawing/2014/main" id="{05A7EEE3-33D6-4296-834C-149E66BA3721}"/>
              </a:ext>
            </a:extLst>
          </p:cNvPr>
          <p:cNvGrpSpPr/>
          <p:nvPr/>
        </p:nvGrpSpPr>
        <p:grpSpPr>
          <a:xfrm>
            <a:off x="1809750" y="2114550"/>
            <a:ext cx="457200" cy="685800"/>
            <a:chOff x="3048000" y="1994491"/>
            <a:chExt cx="457200" cy="685800"/>
          </a:xfrm>
        </p:grpSpPr>
        <p:sp>
          <p:nvSpPr>
            <p:cNvPr id="1340" name="Rectangle 1339">
              <a:extLst>
                <a:ext uri="{FF2B5EF4-FFF2-40B4-BE49-F238E27FC236}">
                  <a16:creationId xmlns:a16="http://schemas.microsoft.com/office/drawing/2014/main" id="{CC221DB8-64EE-417C-8D40-91F540786387}"/>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341" name="Isosceles Triangle 1340">
              <a:extLst>
                <a:ext uri="{FF2B5EF4-FFF2-40B4-BE49-F238E27FC236}">
                  <a16:creationId xmlns:a16="http://schemas.microsoft.com/office/drawing/2014/main" id="{E045F75C-DE86-4DA8-A046-163C24BFF98C}"/>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cxnSp>
        <p:nvCxnSpPr>
          <p:cNvPr id="1342" name="Straight Connector 1341">
            <a:extLst>
              <a:ext uri="{FF2B5EF4-FFF2-40B4-BE49-F238E27FC236}">
                <a16:creationId xmlns:a16="http://schemas.microsoft.com/office/drawing/2014/main" id="{AAF17044-17E0-4168-8337-A13016290676}"/>
              </a:ext>
            </a:extLst>
          </p:cNvPr>
          <p:cNvCxnSpPr>
            <a:cxnSpLocks/>
          </p:cNvCxnSpPr>
          <p:nvPr/>
        </p:nvCxnSpPr>
        <p:spPr>
          <a:xfrm>
            <a:off x="3638550" y="2286000"/>
            <a:ext cx="113114"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3" name="Straight Connector 1342">
            <a:extLst>
              <a:ext uri="{FF2B5EF4-FFF2-40B4-BE49-F238E27FC236}">
                <a16:creationId xmlns:a16="http://schemas.microsoft.com/office/drawing/2014/main" id="{BD546AF9-D291-49EF-9FD6-6B0D4F38782A}"/>
              </a:ext>
            </a:extLst>
          </p:cNvPr>
          <p:cNvCxnSpPr>
            <a:cxnSpLocks/>
          </p:cNvCxnSpPr>
          <p:nvPr/>
        </p:nvCxnSpPr>
        <p:spPr>
          <a:xfrm>
            <a:off x="1238244" y="2286000"/>
            <a:ext cx="57150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44" name="Rectangle 1343">
            <a:extLst>
              <a:ext uri="{FF2B5EF4-FFF2-40B4-BE49-F238E27FC236}">
                <a16:creationId xmlns:a16="http://schemas.microsoft.com/office/drawing/2014/main" id="{29210AF7-0BE3-494E-9288-1B34054D27CA}"/>
              </a:ext>
            </a:extLst>
          </p:cNvPr>
          <p:cNvSpPr/>
          <p:nvPr/>
        </p:nvSpPr>
        <p:spPr>
          <a:xfrm>
            <a:off x="1123944" y="211455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cxnSp>
        <p:nvCxnSpPr>
          <p:cNvPr id="1345" name="Straight Connector 1344">
            <a:extLst>
              <a:ext uri="{FF2B5EF4-FFF2-40B4-BE49-F238E27FC236}">
                <a16:creationId xmlns:a16="http://schemas.microsoft.com/office/drawing/2014/main" id="{18C47E97-744A-48D1-A188-42007D505704}"/>
              </a:ext>
            </a:extLst>
          </p:cNvPr>
          <p:cNvCxnSpPr>
            <a:cxnSpLocks/>
          </p:cNvCxnSpPr>
          <p:nvPr/>
        </p:nvCxnSpPr>
        <p:spPr>
          <a:xfrm>
            <a:off x="895350" y="21717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6" name="Straight Connector 1345">
            <a:extLst>
              <a:ext uri="{FF2B5EF4-FFF2-40B4-BE49-F238E27FC236}">
                <a16:creationId xmlns:a16="http://schemas.microsoft.com/office/drawing/2014/main" id="{BEE6CB19-3B97-4858-BEE6-E1101D555823}"/>
              </a:ext>
            </a:extLst>
          </p:cNvPr>
          <p:cNvCxnSpPr>
            <a:cxnSpLocks/>
          </p:cNvCxnSpPr>
          <p:nvPr/>
        </p:nvCxnSpPr>
        <p:spPr>
          <a:xfrm>
            <a:off x="895350" y="22860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7" name="Straight Connector 1346">
            <a:extLst>
              <a:ext uri="{FF2B5EF4-FFF2-40B4-BE49-F238E27FC236}">
                <a16:creationId xmlns:a16="http://schemas.microsoft.com/office/drawing/2014/main" id="{0C5083A8-71D5-4433-BE29-97194C422586}"/>
              </a:ext>
            </a:extLst>
          </p:cNvPr>
          <p:cNvCxnSpPr>
            <a:cxnSpLocks/>
          </p:cNvCxnSpPr>
          <p:nvPr/>
        </p:nvCxnSpPr>
        <p:spPr>
          <a:xfrm>
            <a:off x="895350" y="24003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8" name="Straight Connector 1347">
            <a:extLst>
              <a:ext uri="{FF2B5EF4-FFF2-40B4-BE49-F238E27FC236}">
                <a16:creationId xmlns:a16="http://schemas.microsoft.com/office/drawing/2014/main" id="{5D8BDD65-F5B2-41E1-A120-4D080ABD8740}"/>
              </a:ext>
            </a:extLst>
          </p:cNvPr>
          <p:cNvCxnSpPr>
            <a:cxnSpLocks/>
          </p:cNvCxnSpPr>
          <p:nvPr/>
        </p:nvCxnSpPr>
        <p:spPr>
          <a:xfrm>
            <a:off x="895350" y="25146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9" name="Straight Connector 1348">
            <a:extLst>
              <a:ext uri="{FF2B5EF4-FFF2-40B4-BE49-F238E27FC236}">
                <a16:creationId xmlns:a16="http://schemas.microsoft.com/office/drawing/2014/main" id="{674492F0-E04C-4F8D-8542-DEF2E5F56BFE}"/>
              </a:ext>
            </a:extLst>
          </p:cNvPr>
          <p:cNvCxnSpPr>
            <a:cxnSpLocks/>
          </p:cNvCxnSpPr>
          <p:nvPr/>
        </p:nvCxnSpPr>
        <p:spPr>
          <a:xfrm>
            <a:off x="895350" y="26289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0" name="Straight Connector 1349">
            <a:extLst>
              <a:ext uri="{FF2B5EF4-FFF2-40B4-BE49-F238E27FC236}">
                <a16:creationId xmlns:a16="http://schemas.microsoft.com/office/drawing/2014/main" id="{319BD764-E825-445D-810A-0AAB24CF13D7}"/>
              </a:ext>
            </a:extLst>
          </p:cNvPr>
          <p:cNvCxnSpPr>
            <a:cxnSpLocks/>
          </p:cNvCxnSpPr>
          <p:nvPr/>
        </p:nvCxnSpPr>
        <p:spPr>
          <a:xfrm>
            <a:off x="895350" y="27432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1" name="Straight Connector 1350">
            <a:extLst>
              <a:ext uri="{FF2B5EF4-FFF2-40B4-BE49-F238E27FC236}">
                <a16:creationId xmlns:a16="http://schemas.microsoft.com/office/drawing/2014/main" id="{C40BCF9E-A201-4813-88E6-C6620191DC06}"/>
              </a:ext>
            </a:extLst>
          </p:cNvPr>
          <p:cNvCxnSpPr>
            <a:cxnSpLocks/>
          </p:cNvCxnSpPr>
          <p:nvPr/>
        </p:nvCxnSpPr>
        <p:spPr>
          <a:xfrm>
            <a:off x="895350" y="30861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2" name="Straight Connector 1351">
            <a:extLst>
              <a:ext uri="{FF2B5EF4-FFF2-40B4-BE49-F238E27FC236}">
                <a16:creationId xmlns:a16="http://schemas.microsoft.com/office/drawing/2014/main" id="{4E139F3A-9980-46DC-A097-6B005AA50F97}"/>
              </a:ext>
            </a:extLst>
          </p:cNvPr>
          <p:cNvCxnSpPr>
            <a:cxnSpLocks/>
          </p:cNvCxnSpPr>
          <p:nvPr/>
        </p:nvCxnSpPr>
        <p:spPr>
          <a:xfrm>
            <a:off x="895350" y="32004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3" name="Straight Connector 1352">
            <a:extLst>
              <a:ext uri="{FF2B5EF4-FFF2-40B4-BE49-F238E27FC236}">
                <a16:creationId xmlns:a16="http://schemas.microsoft.com/office/drawing/2014/main" id="{4EAF97EC-9BED-48ED-AE38-04D6232350FE}"/>
              </a:ext>
            </a:extLst>
          </p:cNvPr>
          <p:cNvCxnSpPr>
            <a:cxnSpLocks/>
          </p:cNvCxnSpPr>
          <p:nvPr/>
        </p:nvCxnSpPr>
        <p:spPr>
          <a:xfrm>
            <a:off x="895350" y="33147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4" name="Straight Connector 1353">
            <a:extLst>
              <a:ext uri="{FF2B5EF4-FFF2-40B4-BE49-F238E27FC236}">
                <a16:creationId xmlns:a16="http://schemas.microsoft.com/office/drawing/2014/main" id="{905D74EC-F3CB-459D-8615-09D6A2E7276B}"/>
              </a:ext>
            </a:extLst>
          </p:cNvPr>
          <p:cNvCxnSpPr>
            <a:cxnSpLocks/>
          </p:cNvCxnSpPr>
          <p:nvPr/>
        </p:nvCxnSpPr>
        <p:spPr>
          <a:xfrm>
            <a:off x="895350" y="34290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5" name="Straight Connector 1354">
            <a:extLst>
              <a:ext uri="{FF2B5EF4-FFF2-40B4-BE49-F238E27FC236}">
                <a16:creationId xmlns:a16="http://schemas.microsoft.com/office/drawing/2014/main" id="{08A1FBB4-A970-4091-A3F5-86673D9C0DA6}"/>
              </a:ext>
            </a:extLst>
          </p:cNvPr>
          <p:cNvCxnSpPr>
            <a:cxnSpLocks/>
          </p:cNvCxnSpPr>
          <p:nvPr/>
        </p:nvCxnSpPr>
        <p:spPr>
          <a:xfrm>
            <a:off x="895350" y="35433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6" name="Straight Connector 1355">
            <a:extLst>
              <a:ext uri="{FF2B5EF4-FFF2-40B4-BE49-F238E27FC236}">
                <a16:creationId xmlns:a16="http://schemas.microsoft.com/office/drawing/2014/main" id="{C257F1C7-B160-4FBB-AF86-2BCFA09CDA44}"/>
              </a:ext>
            </a:extLst>
          </p:cNvPr>
          <p:cNvCxnSpPr>
            <a:cxnSpLocks/>
          </p:cNvCxnSpPr>
          <p:nvPr/>
        </p:nvCxnSpPr>
        <p:spPr>
          <a:xfrm>
            <a:off x="895350" y="3657600"/>
            <a:ext cx="2286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7" name="Straight Connector 1356">
            <a:extLst>
              <a:ext uri="{FF2B5EF4-FFF2-40B4-BE49-F238E27FC236}">
                <a16:creationId xmlns:a16="http://schemas.microsoft.com/office/drawing/2014/main" id="{D472155F-4411-4B72-91F3-9292978210E0}"/>
              </a:ext>
            </a:extLst>
          </p:cNvPr>
          <p:cNvCxnSpPr>
            <a:cxnSpLocks/>
          </p:cNvCxnSpPr>
          <p:nvPr/>
        </p:nvCxnSpPr>
        <p:spPr>
          <a:xfrm>
            <a:off x="1238244" y="3200400"/>
            <a:ext cx="377038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58" name="Rectangle 1357">
            <a:extLst>
              <a:ext uri="{FF2B5EF4-FFF2-40B4-BE49-F238E27FC236}">
                <a16:creationId xmlns:a16="http://schemas.microsoft.com/office/drawing/2014/main" id="{0850FE9C-F2DD-47AE-B1C7-CD61D26C90E0}"/>
              </a:ext>
            </a:extLst>
          </p:cNvPr>
          <p:cNvSpPr/>
          <p:nvPr/>
        </p:nvSpPr>
        <p:spPr>
          <a:xfrm>
            <a:off x="1123944" y="302895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sp>
        <p:nvSpPr>
          <p:cNvPr id="1359" name="Rectangle 1358">
            <a:extLst>
              <a:ext uri="{FF2B5EF4-FFF2-40B4-BE49-F238E27FC236}">
                <a16:creationId xmlns:a16="http://schemas.microsoft.com/office/drawing/2014/main" id="{B230202F-D129-424A-8497-C79661E1213B}"/>
              </a:ext>
            </a:extLst>
          </p:cNvPr>
          <p:cNvSpPr/>
          <p:nvPr/>
        </p:nvSpPr>
        <p:spPr>
          <a:xfrm>
            <a:off x="2495544" y="302895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grpSp>
        <p:nvGrpSpPr>
          <p:cNvPr id="1360" name="Group 1359">
            <a:extLst>
              <a:ext uri="{FF2B5EF4-FFF2-40B4-BE49-F238E27FC236}">
                <a16:creationId xmlns:a16="http://schemas.microsoft.com/office/drawing/2014/main" id="{5AE0FA7B-7EA2-4E04-AAB5-B56E01A6A163}"/>
              </a:ext>
            </a:extLst>
          </p:cNvPr>
          <p:cNvGrpSpPr/>
          <p:nvPr/>
        </p:nvGrpSpPr>
        <p:grpSpPr>
          <a:xfrm>
            <a:off x="3181350" y="3028950"/>
            <a:ext cx="457200" cy="685800"/>
            <a:chOff x="3048000" y="1994491"/>
            <a:chExt cx="457200" cy="685800"/>
          </a:xfrm>
        </p:grpSpPr>
        <p:sp>
          <p:nvSpPr>
            <p:cNvPr id="1361" name="Rectangle 1360">
              <a:extLst>
                <a:ext uri="{FF2B5EF4-FFF2-40B4-BE49-F238E27FC236}">
                  <a16:creationId xmlns:a16="http://schemas.microsoft.com/office/drawing/2014/main" id="{0DE0956F-6A77-4435-99C1-C69EDE9F2B98}"/>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362" name="Isosceles Triangle 1361">
              <a:extLst>
                <a:ext uri="{FF2B5EF4-FFF2-40B4-BE49-F238E27FC236}">
                  <a16:creationId xmlns:a16="http://schemas.microsoft.com/office/drawing/2014/main" id="{1C7A5C40-E302-43CE-8313-5220D73E87E9}"/>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cxnSp>
        <p:nvCxnSpPr>
          <p:cNvPr id="1363" name="Straight Connector 1362">
            <a:extLst>
              <a:ext uri="{FF2B5EF4-FFF2-40B4-BE49-F238E27FC236}">
                <a16:creationId xmlns:a16="http://schemas.microsoft.com/office/drawing/2014/main" id="{1D0D97EB-509D-46B7-A9AD-F582388B0BFD}"/>
              </a:ext>
            </a:extLst>
          </p:cNvPr>
          <p:cNvCxnSpPr>
            <a:cxnSpLocks/>
          </p:cNvCxnSpPr>
          <p:nvPr/>
        </p:nvCxnSpPr>
        <p:spPr>
          <a:xfrm>
            <a:off x="3638546" y="2743200"/>
            <a:ext cx="28423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64" name="Straight Connector 1363">
            <a:extLst>
              <a:ext uri="{FF2B5EF4-FFF2-40B4-BE49-F238E27FC236}">
                <a16:creationId xmlns:a16="http://schemas.microsoft.com/office/drawing/2014/main" id="{BA79FF6E-BB08-484C-B11F-BF2A81CCA759}"/>
              </a:ext>
            </a:extLst>
          </p:cNvPr>
          <p:cNvCxnSpPr>
            <a:cxnSpLocks/>
          </p:cNvCxnSpPr>
          <p:nvPr/>
        </p:nvCxnSpPr>
        <p:spPr>
          <a:xfrm>
            <a:off x="4321314" y="2857500"/>
            <a:ext cx="2301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65" name="Rectangle 1364">
            <a:extLst>
              <a:ext uri="{FF2B5EF4-FFF2-40B4-BE49-F238E27FC236}">
                <a16:creationId xmlns:a16="http://schemas.microsoft.com/office/drawing/2014/main" id="{E67B56BF-F334-43BF-88E4-B8F53EC2855C}"/>
              </a:ext>
            </a:extLst>
          </p:cNvPr>
          <p:cNvSpPr/>
          <p:nvPr/>
        </p:nvSpPr>
        <p:spPr>
          <a:xfrm>
            <a:off x="3865632" y="268605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cxnSp>
        <p:nvCxnSpPr>
          <p:cNvPr id="1366" name="Straight Connector 1365">
            <a:extLst>
              <a:ext uri="{FF2B5EF4-FFF2-40B4-BE49-F238E27FC236}">
                <a16:creationId xmlns:a16="http://schemas.microsoft.com/office/drawing/2014/main" id="{2911B974-D5A0-4FEA-B870-927E3C0CAF38}"/>
              </a:ext>
            </a:extLst>
          </p:cNvPr>
          <p:cNvCxnSpPr>
            <a:cxnSpLocks/>
          </p:cNvCxnSpPr>
          <p:nvPr/>
        </p:nvCxnSpPr>
        <p:spPr>
          <a:xfrm>
            <a:off x="5008632" y="2857500"/>
            <a:ext cx="230118"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67" name="Group 1366">
            <a:extLst>
              <a:ext uri="{FF2B5EF4-FFF2-40B4-BE49-F238E27FC236}">
                <a16:creationId xmlns:a16="http://schemas.microsoft.com/office/drawing/2014/main" id="{A93D00B9-2E4C-4C71-96D6-8E3A02927820}"/>
              </a:ext>
            </a:extLst>
          </p:cNvPr>
          <p:cNvGrpSpPr/>
          <p:nvPr/>
        </p:nvGrpSpPr>
        <p:grpSpPr>
          <a:xfrm>
            <a:off x="4551432" y="2686050"/>
            <a:ext cx="457200" cy="685800"/>
            <a:chOff x="3048000" y="1994491"/>
            <a:chExt cx="457200" cy="685800"/>
          </a:xfrm>
        </p:grpSpPr>
        <p:sp>
          <p:nvSpPr>
            <p:cNvPr id="1368" name="Rectangle 1367">
              <a:extLst>
                <a:ext uri="{FF2B5EF4-FFF2-40B4-BE49-F238E27FC236}">
                  <a16:creationId xmlns:a16="http://schemas.microsoft.com/office/drawing/2014/main" id="{C98773DA-4AD2-4F72-AF93-6465D370065A}"/>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369" name="Isosceles Triangle 1368">
              <a:extLst>
                <a:ext uri="{FF2B5EF4-FFF2-40B4-BE49-F238E27FC236}">
                  <a16:creationId xmlns:a16="http://schemas.microsoft.com/office/drawing/2014/main" id="{F8E7B067-E6EF-4300-A25D-8B7F84A266C8}"/>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grpSp>
        <p:nvGrpSpPr>
          <p:cNvPr id="1370" name="Group 1369">
            <a:extLst>
              <a:ext uri="{FF2B5EF4-FFF2-40B4-BE49-F238E27FC236}">
                <a16:creationId xmlns:a16="http://schemas.microsoft.com/office/drawing/2014/main" id="{36C91867-9EB7-4652-9C1F-4229C0FE310E}"/>
              </a:ext>
            </a:extLst>
          </p:cNvPr>
          <p:cNvGrpSpPr/>
          <p:nvPr/>
        </p:nvGrpSpPr>
        <p:grpSpPr>
          <a:xfrm>
            <a:off x="3181350" y="2114550"/>
            <a:ext cx="457200" cy="685800"/>
            <a:chOff x="3048000" y="1994491"/>
            <a:chExt cx="457200" cy="685800"/>
          </a:xfrm>
        </p:grpSpPr>
        <p:sp>
          <p:nvSpPr>
            <p:cNvPr id="1371" name="Rectangle 1370">
              <a:extLst>
                <a:ext uri="{FF2B5EF4-FFF2-40B4-BE49-F238E27FC236}">
                  <a16:creationId xmlns:a16="http://schemas.microsoft.com/office/drawing/2014/main" id="{BCC3E9F1-4647-4433-8A2B-00D46061FE55}"/>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372" name="Isosceles Triangle 1371">
              <a:extLst>
                <a:ext uri="{FF2B5EF4-FFF2-40B4-BE49-F238E27FC236}">
                  <a16:creationId xmlns:a16="http://schemas.microsoft.com/office/drawing/2014/main" id="{D5C17061-D394-490D-939A-CA7E06A6212D}"/>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cxnSp>
        <p:nvCxnSpPr>
          <p:cNvPr id="1373" name="Straight Connector 1372">
            <a:extLst>
              <a:ext uri="{FF2B5EF4-FFF2-40B4-BE49-F238E27FC236}">
                <a16:creationId xmlns:a16="http://schemas.microsoft.com/office/drawing/2014/main" id="{C932D7BA-C77E-4620-872E-8DADF257E47E}"/>
              </a:ext>
            </a:extLst>
          </p:cNvPr>
          <p:cNvCxnSpPr>
            <a:cxnSpLocks/>
          </p:cNvCxnSpPr>
          <p:nvPr/>
        </p:nvCxnSpPr>
        <p:spPr>
          <a:xfrm>
            <a:off x="2381250" y="2177459"/>
            <a:ext cx="114288" cy="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4" name="Straight Connector 1373">
            <a:extLst>
              <a:ext uri="{FF2B5EF4-FFF2-40B4-BE49-F238E27FC236}">
                <a16:creationId xmlns:a16="http://schemas.microsoft.com/office/drawing/2014/main" id="{FF2C46F0-4579-41FD-A924-F04DBBDC9E78}"/>
              </a:ext>
            </a:extLst>
          </p:cNvPr>
          <p:cNvCxnSpPr>
            <a:cxnSpLocks/>
          </p:cNvCxnSpPr>
          <p:nvPr/>
        </p:nvCxnSpPr>
        <p:spPr>
          <a:xfrm>
            <a:off x="2381250" y="2000250"/>
            <a:ext cx="1362369" cy="0"/>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5" name="Straight Connector 1374">
            <a:extLst>
              <a:ext uri="{FF2B5EF4-FFF2-40B4-BE49-F238E27FC236}">
                <a16:creationId xmlns:a16="http://schemas.microsoft.com/office/drawing/2014/main" id="{3ED55208-9454-4EA7-9D15-182B65BD35EB}"/>
              </a:ext>
            </a:extLst>
          </p:cNvPr>
          <p:cNvCxnSpPr>
            <a:cxnSpLocks/>
          </p:cNvCxnSpPr>
          <p:nvPr/>
        </p:nvCxnSpPr>
        <p:spPr>
          <a:xfrm>
            <a:off x="2381250" y="2000250"/>
            <a:ext cx="0" cy="163561"/>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376" name="Group 1375">
            <a:extLst>
              <a:ext uri="{FF2B5EF4-FFF2-40B4-BE49-F238E27FC236}">
                <a16:creationId xmlns:a16="http://schemas.microsoft.com/office/drawing/2014/main" id="{B93AC433-03BA-4DBE-94C4-F9A22306AD4E}"/>
              </a:ext>
            </a:extLst>
          </p:cNvPr>
          <p:cNvGrpSpPr/>
          <p:nvPr/>
        </p:nvGrpSpPr>
        <p:grpSpPr>
          <a:xfrm>
            <a:off x="3739211" y="2002536"/>
            <a:ext cx="127949" cy="740664"/>
            <a:chOff x="5968052" y="4002786"/>
            <a:chExt cx="115207" cy="740664"/>
          </a:xfrm>
        </p:grpSpPr>
        <p:cxnSp>
          <p:nvCxnSpPr>
            <p:cNvPr id="1377" name="Straight Connector 1376">
              <a:extLst>
                <a:ext uri="{FF2B5EF4-FFF2-40B4-BE49-F238E27FC236}">
                  <a16:creationId xmlns:a16="http://schemas.microsoft.com/office/drawing/2014/main" id="{2BF0E6BD-784B-4989-A81C-53014ABE7AE7}"/>
                </a:ext>
              </a:extLst>
            </p:cNvPr>
            <p:cNvCxnSpPr>
              <a:cxnSpLocks/>
            </p:cNvCxnSpPr>
            <p:nvPr/>
          </p:nvCxnSpPr>
          <p:spPr>
            <a:xfrm>
              <a:off x="5968052" y="4743450"/>
              <a:ext cx="11520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8" name="Straight Connector 1377">
              <a:extLst>
                <a:ext uri="{FF2B5EF4-FFF2-40B4-BE49-F238E27FC236}">
                  <a16:creationId xmlns:a16="http://schemas.microsoft.com/office/drawing/2014/main" id="{1126341A-4300-45ED-B939-E5CBCD93777F}"/>
                </a:ext>
              </a:extLst>
            </p:cNvPr>
            <p:cNvCxnSpPr>
              <a:cxnSpLocks/>
            </p:cNvCxnSpPr>
            <p:nvPr/>
          </p:nvCxnSpPr>
          <p:spPr>
            <a:xfrm>
              <a:off x="5981698" y="4274886"/>
              <a:ext cx="1" cy="459489"/>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9" name="Straight Connector 1378">
              <a:extLst>
                <a:ext uri="{FF2B5EF4-FFF2-40B4-BE49-F238E27FC236}">
                  <a16:creationId xmlns:a16="http://schemas.microsoft.com/office/drawing/2014/main" id="{1D9D36AF-86D8-4066-9470-83964E2646E5}"/>
                </a:ext>
              </a:extLst>
            </p:cNvPr>
            <p:cNvCxnSpPr>
              <a:cxnSpLocks/>
            </p:cNvCxnSpPr>
            <p:nvPr/>
          </p:nvCxnSpPr>
          <p:spPr>
            <a:xfrm flipH="1">
              <a:off x="5981699" y="4002786"/>
              <a:ext cx="1" cy="278892"/>
            </a:xfrm>
            <a:prstGeom prst="line">
              <a:avLst/>
            </a:prstGeom>
            <a:ln w="38100" cap="sq">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380" name="Rectangle 1379">
            <a:extLst>
              <a:ext uri="{FF2B5EF4-FFF2-40B4-BE49-F238E27FC236}">
                <a16:creationId xmlns:a16="http://schemas.microsoft.com/office/drawing/2014/main" id="{B9107967-C76B-4A11-9105-202485F77075}"/>
              </a:ext>
            </a:extLst>
          </p:cNvPr>
          <p:cNvSpPr/>
          <p:nvPr/>
        </p:nvSpPr>
        <p:spPr>
          <a:xfrm>
            <a:off x="2495544" y="2114550"/>
            <a:ext cx="457200" cy="685800"/>
          </a:xfrm>
          <a:prstGeom prst="rect">
            <a:avLst/>
          </a:prstGeom>
          <a:ln/>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dirty="0">
                <a:solidFill>
                  <a:sysClr val="windowText" lastClr="000000"/>
                </a:solidFill>
              </a:rPr>
              <a:t>LUT</a:t>
            </a:r>
          </a:p>
        </p:txBody>
      </p:sp>
      <p:grpSp>
        <p:nvGrpSpPr>
          <p:cNvPr id="1381" name="Group 1380">
            <a:extLst>
              <a:ext uri="{FF2B5EF4-FFF2-40B4-BE49-F238E27FC236}">
                <a16:creationId xmlns:a16="http://schemas.microsoft.com/office/drawing/2014/main" id="{1A3AA0C1-4EF9-4390-8413-41C781D78934}"/>
              </a:ext>
            </a:extLst>
          </p:cNvPr>
          <p:cNvGrpSpPr/>
          <p:nvPr/>
        </p:nvGrpSpPr>
        <p:grpSpPr>
          <a:xfrm>
            <a:off x="1809750" y="3028950"/>
            <a:ext cx="457200" cy="685800"/>
            <a:chOff x="3048000" y="1994491"/>
            <a:chExt cx="457200" cy="685800"/>
          </a:xfrm>
        </p:grpSpPr>
        <p:sp>
          <p:nvSpPr>
            <p:cNvPr id="1382" name="Rectangle 1381">
              <a:extLst>
                <a:ext uri="{FF2B5EF4-FFF2-40B4-BE49-F238E27FC236}">
                  <a16:creationId xmlns:a16="http://schemas.microsoft.com/office/drawing/2014/main" id="{A806E614-854F-4947-BA7B-46EFC3AD0C2C}"/>
                </a:ext>
              </a:extLst>
            </p:cNvPr>
            <p:cNvSpPr/>
            <p:nvPr/>
          </p:nvSpPr>
          <p:spPr>
            <a:xfrm>
              <a:off x="3048000" y="1994491"/>
              <a:ext cx="457200" cy="685800"/>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dirty="0"/>
                <a:t>FF</a:t>
              </a:r>
            </a:p>
          </p:txBody>
        </p:sp>
        <p:sp>
          <p:nvSpPr>
            <p:cNvPr id="1383" name="Isosceles Triangle 1382">
              <a:extLst>
                <a:ext uri="{FF2B5EF4-FFF2-40B4-BE49-F238E27FC236}">
                  <a16:creationId xmlns:a16="http://schemas.microsoft.com/office/drawing/2014/main" id="{CD6088ED-34E9-483E-A8B3-37F55554CAD1}"/>
                </a:ext>
              </a:extLst>
            </p:cNvPr>
            <p:cNvSpPr/>
            <p:nvPr/>
          </p:nvSpPr>
          <p:spPr>
            <a:xfrm>
              <a:off x="3143250" y="2527891"/>
              <a:ext cx="133350" cy="152400"/>
            </a:xfrm>
            <a:prstGeom prst="triangle">
              <a:avLst/>
            </a:prstGeom>
            <a:solidFill>
              <a:srgbClr val="FFF5E1"/>
            </a:solidFill>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dirty="0"/>
            </a:p>
          </p:txBody>
        </p:sp>
      </p:grpSp>
      <p:sp>
        <p:nvSpPr>
          <p:cNvPr id="637" name="Arrow: Bent 636">
            <a:extLst>
              <a:ext uri="{FF2B5EF4-FFF2-40B4-BE49-F238E27FC236}">
                <a16:creationId xmlns:a16="http://schemas.microsoft.com/office/drawing/2014/main" id="{1DD3CDEE-348D-4168-9105-52C1117A1E22}"/>
              </a:ext>
            </a:extLst>
          </p:cNvPr>
          <p:cNvSpPr/>
          <p:nvPr/>
        </p:nvSpPr>
        <p:spPr>
          <a:xfrm flipV="1">
            <a:off x="2495538" y="3930943"/>
            <a:ext cx="3085248" cy="1441151"/>
          </a:xfrm>
          <a:prstGeom prst="bentArrow">
            <a:avLst>
              <a:gd name="adj1" fmla="val 32341"/>
              <a:gd name="adj2" fmla="val 29129"/>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019768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5"/>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128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1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7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7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0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0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3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4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4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4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24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24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24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51"/>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52"/>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253"/>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25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255"/>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256"/>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265"/>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25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25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1261"/>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266"/>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127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833"/>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271"/>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126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997"/>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1274"/>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1275"/>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27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688"/>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125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3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615"/>
                                        </p:tgtEl>
                                        <p:attrNameLst>
                                          <p:attrName>style.visibility</p:attrName>
                                        </p:attrNameLst>
                                      </p:cBhvr>
                                      <p:to>
                                        <p:strVal val="hidden"/>
                                      </p:to>
                                    </p:set>
                                  </p:childTnLst>
                                </p:cTn>
                              </p:par>
                              <p:par>
                                <p:cTn id="83" presetID="1" presetClass="exit" presetSubtype="0" fill="hold" grpId="0" nodeType="withEffect">
                                  <p:stCondLst>
                                    <p:cond delay="0"/>
                                  </p:stCondLst>
                                  <p:childTnLst>
                                    <p:set>
                                      <p:cBhvr>
                                        <p:cTn id="84" dur="1" fill="hold">
                                          <p:stCondLst>
                                            <p:cond delay="0"/>
                                          </p:stCondLst>
                                        </p:cTn>
                                        <p:tgtEl>
                                          <p:spTgt spid="1286"/>
                                        </p:tgtEl>
                                        <p:attrNameLst>
                                          <p:attrName>style.visibility</p:attrName>
                                        </p:attrNameLst>
                                      </p:cBhvr>
                                      <p:to>
                                        <p:strVal val="hidden"/>
                                      </p:to>
                                    </p:set>
                                  </p:childTnLst>
                                </p:cTn>
                              </p:par>
                              <p:par>
                                <p:cTn id="85" presetID="1" presetClass="entr" presetSubtype="0" fill="hold" nodeType="withEffect">
                                  <p:stCondLst>
                                    <p:cond delay="0"/>
                                  </p:stCondLst>
                                  <p:childTnLst>
                                    <p:set>
                                      <p:cBhvr>
                                        <p:cTn id="86" dur="1" fill="hold">
                                          <p:stCondLst>
                                            <p:cond delay="0"/>
                                          </p:stCondLst>
                                        </p:cTn>
                                        <p:tgtEl>
                                          <p:spTgt spid="610"/>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1288"/>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1289"/>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9" grpId="0" animBg="1"/>
      <p:bldP spid="616" grpId="0" animBg="1"/>
      <p:bldP spid="1239" grpId="0" animBg="1"/>
      <p:bldP spid="1250" grpId="0" animBg="1"/>
      <p:bldP spid="1257" grpId="0" animBg="1"/>
      <p:bldP spid="833" grpId="0" animBg="1"/>
      <p:bldP spid="688" grpId="0" animBg="1"/>
      <p:bldP spid="1286" grpId="0"/>
      <p:bldP spid="1286" grpId="1"/>
      <p:bldP spid="1288" grpId="0"/>
      <p:bldP spid="63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A01AE-C456-476E-A503-06EC28F278E2}"/>
              </a:ext>
            </a:extLst>
          </p:cNvPr>
          <p:cNvSpPr>
            <a:spLocks noGrp="1"/>
          </p:cNvSpPr>
          <p:nvPr>
            <p:ph type="title"/>
          </p:nvPr>
        </p:nvSpPr>
        <p:spPr/>
        <p:txBody>
          <a:bodyPr>
            <a:normAutofit/>
          </a:bodyPr>
          <a:lstStyle/>
          <a:p>
            <a:r>
              <a:rPr lang="en-US" dirty="0"/>
              <a:t>Partial TMR Terminology</a:t>
            </a:r>
          </a:p>
        </p:txBody>
      </p:sp>
      <p:pic>
        <p:nvPicPr>
          <p:cNvPr id="49" name="Picture 48">
            <a:extLst>
              <a:ext uri="{FF2B5EF4-FFF2-40B4-BE49-F238E27FC236}">
                <a16:creationId xmlns:a16="http://schemas.microsoft.com/office/drawing/2014/main" id="{640F4B5C-8C3F-43A2-BDAE-410C1F0568D4}"/>
              </a:ext>
            </a:extLst>
          </p:cNvPr>
          <p:cNvPicPr>
            <a:picLocks noChangeAspect="1"/>
          </p:cNvPicPr>
          <p:nvPr/>
        </p:nvPicPr>
        <p:blipFill>
          <a:blip r:embed="rId3"/>
          <a:stretch>
            <a:fillRect/>
          </a:stretch>
        </p:blipFill>
        <p:spPr>
          <a:xfrm>
            <a:off x="1257300" y="1247899"/>
            <a:ext cx="9677400" cy="4946426"/>
          </a:xfrm>
          <a:prstGeom prst="rect">
            <a:avLst/>
          </a:prstGeom>
        </p:spPr>
      </p:pic>
      <p:sp>
        <p:nvSpPr>
          <p:cNvPr id="3" name="Slide Number Placeholder 2">
            <a:extLst>
              <a:ext uri="{FF2B5EF4-FFF2-40B4-BE49-F238E27FC236}">
                <a16:creationId xmlns:a16="http://schemas.microsoft.com/office/drawing/2014/main" id="{EE269E08-4735-4E23-9A08-B12A96A4A7AD}"/>
              </a:ext>
            </a:extLst>
          </p:cNvPr>
          <p:cNvSpPr>
            <a:spLocks noGrp="1"/>
          </p:cNvSpPr>
          <p:nvPr>
            <p:ph type="sldNum" sz="quarter" idx="12"/>
          </p:nvPr>
        </p:nvSpPr>
        <p:spPr/>
        <p:txBody>
          <a:bodyPr/>
          <a:lstStyle/>
          <a:p>
            <a:fld id="{330EA680-D336-4FF7-8B7A-9848BB0A1C32}" type="slidenum">
              <a:rPr lang="en-US" smtClean="0"/>
              <a:t>7</a:t>
            </a:fld>
            <a:endParaRPr lang="en-US"/>
          </a:p>
        </p:txBody>
      </p:sp>
    </p:spTree>
    <p:extLst>
      <p:ext uri="{BB962C8B-B14F-4D97-AF65-F5344CB8AC3E}">
        <p14:creationId xmlns:p14="http://schemas.microsoft.com/office/powerpoint/2010/main" val="3679353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E198F-BEB2-41B6-988A-9D8427BDA481}"/>
              </a:ext>
            </a:extLst>
          </p:cNvPr>
          <p:cNvSpPr>
            <a:spLocks noGrp="1"/>
          </p:cNvSpPr>
          <p:nvPr>
            <p:ph type="title"/>
          </p:nvPr>
        </p:nvSpPr>
        <p:spPr/>
        <p:txBody>
          <a:bodyPr/>
          <a:lstStyle/>
          <a:p>
            <a:r>
              <a:rPr lang="en-US" dirty="0"/>
              <a:t>Metrics</a:t>
            </a:r>
          </a:p>
        </p:txBody>
      </p:sp>
      <p:sp>
        <p:nvSpPr>
          <p:cNvPr id="3" name="Content Placeholder 2">
            <a:extLst>
              <a:ext uri="{FF2B5EF4-FFF2-40B4-BE49-F238E27FC236}">
                <a16:creationId xmlns:a16="http://schemas.microsoft.com/office/drawing/2014/main" id="{CDB6B140-1A58-481F-81F8-4A965A00172D}"/>
              </a:ext>
            </a:extLst>
          </p:cNvPr>
          <p:cNvSpPr>
            <a:spLocks noGrp="1"/>
          </p:cNvSpPr>
          <p:nvPr>
            <p:ph idx="1"/>
          </p:nvPr>
        </p:nvSpPr>
        <p:spPr/>
        <p:txBody>
          <a:bodyPr>
            <a:normAutofit/>
          </a:bodyPr>
          <a:lstStyle/>
          <a:p>
            <a:r>
              <a:rPr lang="en-US" dirty="0"/>
              <a:t>Goal: Maximize the benefit-cost ratio (BCR) of partial TMR</a:t>
            </a:r>
          </a:p>
          <a:p>
            <a:endParaRPr lang="en-US" dirty="0"/>
          </a:p>
          <a:p>
            <a:endParaRPr lang="en-US" dirty="0"/>
          </a:p>
          <a:p>
            <a:r>
              <a:rPr lang="en-US" dirty="0"/>
              <a:t>Benefit:</a:t>
            </a:r>
          </a:p>
          <a:p>
            <a:pPr lvl="1"/>
            <a:r>
              <a:rPr lang="en-US" dirty="0"/>
              <a:t>Percentage of reduction in the neutron cross-section of any failure</a:t>
            </a:r>
          </a:p>
          <a:p>
            <a:pPr lvl="1"/>
            <a:endParaRPr lang="en-US" dirty="0"/>
          </a:p>
          <a:p>
            <a:endParaRPr lang="en-US" dirty="0"/>
          </a:p>
          <a:p>
            <a:endParaRPr lang="en-US" dirty="0"/>
          </a:p>
          <a:p>
            <a:r>
              <a:rPr lang="en-US" dirty="0"/>
              <a:t>Cost:</a:t>
            </a:r>
          </a:p>
          <a:p>
            <a:pPr lvl="1"/>
            <a:r>
              <a:rPr lang="en-US" dirty="0"/>
              <a:t>Percentage of components replicated</a:t>
            </a:r>
          </a:p>
        </p:txBody>
      </p:sp>
      <mc:AlternateContent xmlns:mc="http://schemas.openxmlformats.org/markup-compatibility/2006">
        <mc:Choice xmlns:a14="http://schemas.microsoft.com/office/drawing/2010/main" Requires="a14">
          <p:sp>
            <p:nvSpPr>
              <p:cNvPr id="4" name="TextBox 3">
                <a:extLst>
                  <a:ext uri="{FF2B5EF4-FFF2-40B4-BE49-F238E27FC236}">
                    <a16:creationId xmlns:a16="http://schemas.microsoft.com/office/drawing/2014/main" id="{3969F31A-05C9-488E-AFB7-F2B246FF4502}"/>
                  </a:ext>
                </a:extLst>
              </p:cNvPr>
              <p:cNvSpPr txBox="1"/>
              <p:nvPr/>
            </p:nvSpPr>
            <p:spPr>
              <a:xfrm>
                <a:off x="1752600" y="3962394"/>
                <a:ext cx="6951583" cy="8298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b="0" i="0" smtClean="0">
                          <a:latin typeface="Cambria Math" panose="02040503050406030204" pitchFamily="18" charset="0"/>
                        </a:rPr>
                        <m:t>Percentage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of</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Reduction</m:t>
                      </m:r>
                      <m:r>
                        <a:rPr lang="en-US" sz="2400" b="0" i="1" smtClean="0">
                          <a:latin typeface="Cambria Math" panose="02040503050406030204" pitchFamily="18" charset="0"/>
                        </a:rPr>
                        <m:t>=</m:t>
                      </m:r>
                      <m:d>
                        <m:dPr>
                          <m:ctrlPr>
                            <a:rPr lang="en-US" sz="2400" b="0" i="1" smtClean="0">
                              <a:latin typeface="Cambria Math" panose="02040503050406030204" pitchFamily="18" charset="0"/>
                            </a:rPr>
                          </m:ctrlPr>
                        </m:dPr>
                        <m:e>
                          <m:r>
                            <a:rPr lang="en-US" sz="2400" i="1">
                              <a:latin typeface="Cambria Math" panose="02040503050406030204" pitchFamily="18" charset="0"/>
                            </a:rPr>
                            <m:t>1 − </m:t>
                          </m:r>
                          <m:f>
                            <m:fPr>
                              <m:ctrlPr>
                                <a:rPr lang="en-US" sz="2400" i="1">
                                  <a:latin typeface="Cambria Math" panose="02040503050406030204" pitchFamily="18" charset="0"/>
                                </a:rPr>
                              </m:ctrlPr>
                            </m:fPr>
                            <m:num>
                              <m:r>
                                <m:rPr>
                                  <m:sty m:val="p"/>
                                </m:rPr>
                                <a:rPr lang="en-US" sz="2400">
                                  <a:latin typeface="Cambria Math" panose="02040503050406030204" pitchFamily="18" charset="0"/>
                                </a:rPr>
                                <m:t>Modified</m:t>
                              </m:r>
                            </m:num>
                            <m:den>
                              <m:r>
                                <m:rPr>
                                  <m:sty m:val="p"/>
                                </m:rPr>
                                <a:rPr lang="en-US" sz="2400">
                                  <a:latin typeface="Cambria Math" panose="02040503050406030204" pitchFamily="18" charset="0"/>
                                </a:rPr>
                                <m:t>Baseline</m:t>
                              </m:r>
                            </m:den>
                          </m:f>
                        </m:e>
                      </m:d>
                      <m:r>
                        <a:rPr lang="en-US" sz="2400" b="0" i="1" smtClean="0">
                          <a:latin typeface="Cambria Math" panose="02040503050406030204" pitchFamily="18" charset="0"/>
                          <a:ea typeface="Cambria Math" panose="02040503050406030204" pitchFamily="18" charset="0"/>
                        </a:rPr>
                        <m:t>×100</m:t>
                      </m:r>
                    </m:oMath>
                  </m:oMathPara>
                </a14:m>
                <a:endParaRPr lang="en-US" sz="2400" dirty="0"/>
              </a:p>
            </p:txBody>
          </p:sp>
        </mc:Choice>
        <mc:Fallback>
          <p:sp>
            <p:nvSpPr>
              <p:cNvPr id="4" name="TextBox 3">
                <a:extLst>
                  <a:ext uri="{FF2B5EF4-FFF2-40B4-BE49-F238E27FC236}">
                    <a16:creationId xmlns:a16="http://schemas.microsoft.com/office/drawing/2014/main" id="{3969F31A-05C9-488E-AFB7-F2B246FF4502}"/>
                  </a:ext>
                </a:extLst>
              </p:cNvPr>
              <p:cNvSpPr txBox="1">
                <a:spLocks noRot="1" noChangeAspect="1" noMove="1" noResize="1" noEditPoints="1" noAdjustHandles="1" noChangeArrowheads="1" noChangeShapeType="1" noTextEdit="1"/>
              </p:cNvSpPr>
              <p:nvPr/>
            </p:nvSpPr>
            <p:spPr>
              <a:xfrm>
                <a:off x="1752600" y="3962394"/>
                <a:ext cx="6951583" cy="829843"/>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2F85F9C-FE19-44E2-833C-C7F2BB66A19A}"/>
                  </a:ext>
                </a:extLst>
              </p:cNvPr>
              <p:cNvSpPr txBox="1"/>
              <p:nvPr/>
            </p:nvSpPr>
            <p:spPr>
              <a:xfrm>
                <a:off x="3904298" y="1905000"/>
                <a:ext cx="1963102" cy="702180"/>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B</m:t>
                      </m:r>
                      <m:r>
                        <m:rPr>
                          <m:sty m:val="p"/>
                        </m:rPr>
                        <a:rPr lang="en-US" sz="2400" b="0" i="0" smtClean="0">
                          <a:latin typeface="Cambria Math" panose="02040503050406030204" pitchFamily="18" charset="0"/>
                        </a:rPr>
                        <m:t>CR</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n-US" sz="2400" b="0" i="0" smtClean="0">
                              <a:latin typeface="Cambria Math" panose="02040503050406030204" pitchFamily="18" charset="0"/>
                            </a:rPr>
                            <m:t>Benefit</m:t>
                          </m:r>
                        </m:num>
                        <m:den>
                          <m:r>
                            <m:rPr>
                              <m:sty m:val="p"/>
                            </m:rPr>
                            <a:rPr lang="en-US" sz="2400" b="0" i="0" smtClean="0">
                              <a:latin typeface="Cambria Math" panose="02040503050406030204" pitchFamily="18" charset="0"/>
                            </a:rPr>
                            <m:t>Cost</m:t>
                          </m:r>
                        </m:den>
                      </m:f>
                    </m:oMath>
                  </m:oMathPara>
                </a14:m>
                <a:endParaRPr lang="en-US" sz="2400" dirty="0"/>
              </a:p>
            </p:txBody>
          </p:sp>
        </mc:Choice>
        <mc:Fallback xmlns="">
          <p:sp>
            <p:nvSpPr>
              <p:cNvPr id="5" name="TextBox 4">
                <a:extLst>
                  <a:ext uri="{FF2B5EF4-FFF2-40B4-BE49-F238E27FC236}">
                    <a16:creationId xmlns:a16="http://schemas.microsoft.com/office/drawing/2014/main" id="{F2F85F9C-FE19-44E2-833C-C7F2BB66A19A}"/>
                  </a:ext>
                </a:extLst>
              </p:cNvPr>
              <p:cNvSpPr txBox="1">
                <a:spLocks noRot="1" noChangeAspect="1" noMove="1" noResize="1" noEditPoints="1" noAdjustHandles="1" noChangeArrowheads="1" noChangeShapeType="1" noTextEdit="1"/>
              </p:cNvSpPr>
              <p:nvPr/>
            </p:nvSpPr>
            <p:spPr>
              <a:xfrm>
                <a:off x="3904298" y="1905000"/>
                <a:ext cx="1963102" cy="702180"/>
              </a:xfrm>
              <a:prstGeom prst="rect">
                <a:avLst/>
              </a:prstGeom>
              <a:blipFill>
                <a:blip r:embed="rId4"/>
                <a:stretch>
                  <a:fillRect/>
                </a:stretch>
              </a:blipFill>
            </p:spPr>
            <p:txBody>
              <a:bodyPr/>
              <a:lstStyle/>
              <a:p>
                <a:r>
                  <a:rPr lang="en-US">
                    <a:noFill/>
                  </a:rPr>
                  <a:t> </a:t>
                </a:r>
              </a:p>
            </p:txBody>
          </p:sp>
        </mc:Fallback>
      </mc:AlternateContent>
      <p:sp>
        <p:nvSpPr>
          <p:cNvPr id="6" name="Slide Number Placeholder 5">
            <a:extLst>
              <a:ext uri="{FF2B5EF4-FFF2-40B4-BE49-F238E27FC236}">
                <a16:creationId xmlns:a16="http://schemas.microsoft.com/office/drawing/2014/main" id="{1DA9725C-C2FB-4C53-A957-25CE31D5C4C5}"/>
              </a:ext>
            </a:extLst>
          </p:cNvPr>
          <p:cNvSpPr>
            <a:spLocks noGrp="1"/>
          </p:cNvSpPr>
          <p:nvPr>
            <p:ph type="sldNum" sz="quarter" idx="12"/>
          </p:nvPr>
        </p:nvSpPr>
        <p:spPr/>
        <p:txBody>
          <a:bodyPr/>
          <a:lstStyle/>
          <a:p>
            <a:fld id="{330EA680-D336-4FF7-8B7A-9848BB0A1C32}" type="slidenum">
              <a:rPr lang="en-US" smtClean="0"/>
              <a:t>8</a:t>
            </a:fld>
            <a:endParaRPr lang="en-US"/>
          </a:p>
        </p:txBody>
      </p:sp>
    </p:spTree>
    <p:extLst>
      <p:ext uri="{BB962C8B-B14F-4D97-AF65-F5344CB8AC3E}">
        <p14:creationId xmlns:p14="http://schemas.microsoft.com/office/powerpoint/2010/main" val="1473738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57E01F-47A3-492D-AEAC-AEA7F5E00330}"/>
              </a:ext>
            </a:extLst>
          </p:cNvPr>
          <p:cNvSpPr>
            <a:spLocks noGrp="1"/>
          </p:cNvSpPr>
          <p:nvPr>
            <p:ph type="title"/>
          </p:nvPr>
        </p:nvSpPr>
        <p:spPr/>
        <p:txBody>
          <a:bodyPr/>
          <a:lstStyle/>
          <a:p>
            <a:r>
              <a:rPr lang="en-US" dirty="0"/>
              <a:t>Proposed Methodology</a:t>
            </a:r>
          </a:p>
        </p:txBody>
      </p:sp>
      <p:sp>
        <p:nvSpPr>
          <p:cNvPr id="3" name="Slide Number Placeholder 2">
            <a:extLst>
              <a:ext uri="{FF2B5EF4-FFF2-40B4-BE49-F238E27FC236}">
                <a16:creationId xmlns:a16="http://schemas.microsoft.com/office/drawing/2014/main" id="{6575B8CD-F89C-464E-BDC5-B353A54B3942}"/>
              </a:ext>
            </a:extLst>
          </p:cNvPr>
          <p:cNvSpPr>
            <a:spLocks noGrp="1"/>
          </p:cNvSpPr>
          <p:nvPr>
            <p:ph type="sldNum" sz="quarter" idx="12"/>
          </p:nvPr>
        </p:nvSpPr>
        <p:spPr/>
        <p:txBody>
          <a:bodyPr/>
          <a:lstStyle/>
          <a:p>
            <a:fld id="{330EA680-D336-4FF7-8B7A-9848BB0A1C32}" type="slidenum">
              <a:rPr lang="en-US" smtClean="0"/>
              <a:t>9</a:t>
            </a:fld>
            <a:endParaRPr lang="en-US"/>
          </a:p>
        </p:txBody>
      </p:sp>
      <p:sp>
        <p:nvSpPr>
          <p:cNvPr id="21" name="Flowchart: Terminator 20">
            <a:extLst>
              <a:ext uri="{FF2B5EF4-FFF2-40B4-BE49-F238E27FC236}">
                <a16:creationId xmlns:a16="http://schemas.microsoft.com/office/drawing/2014/main" id="{0EB66982-8D02-4DC7-BB18-F93CFEF7B8CF}"/>
              </a:ext>
            </a:extLst>
          </p:cNvPr>
          <p:cNvSpPr/>
          <p:nvPr/>
        </p:nvSpPr>
        <p:spPr>
          <a:xfrm>
            <a:off x="323850" y="1371600"/>
            <a:ext cx="2514600" cy="857250"/>
          </a:xfrm>
          <a:prstGeom prst="flowChartTerminator">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dirty="0"/>
              <a:t>Start Baseline Design (no TMR)</a:t>
            </a:r>
          </a:p>
        </p:txBody>
      </p:sp>
      <p:sp>
        <p:nvSpPr>
          <p:cNvPr id="22" name="Flowchart: Process 21">
            <a:extLst>
              <a:ext uri="{FF2B5EF4-FFF2-40B4-BE49-F238E27FC236}">
                <a16:creationId xmlns:a16="http://schemas.microsoft.com/office/drawing/2014/main" id="{D7CFAF81-FCCC-4705-882F-72164B343290}"/>
              </a:ext>
            </a:extLst>
          </p:cNvPr>
          <p:cNvSpPr/>
          <p:nvPr/>
        </p:nvSpPr>
        <p:spPr>
          <a:xfrm>
            <a:off x="1409700" y="2571750"/>
            <a:ext cx="1428750" cy="2057401"/>
          </a:xfrm>
          <a:prstGeom prst="flowChartProcess">
            <a:avLst/>
          </a:prstGeom>
        </p:spPr>
        <p:style>
          <a:lnRef idx="1">
            <a:schemeClr val="accent1"/>
          </a:lnRef>
          <a:fillRef idx="2">
            <a:schemeClr val="accent1"/>
          </a:fillRef>
          <a:effectRef idx="1">
            <a:schemeClr val="accent1"/>
          </a:effectRef>
          <a:fontRef idx="minor">
            <a:schemeClr val="dk1"/>
          </a:fontRef>
        </p:style>
        <p:txBody>
          <a:bodyPr lIns="274320" rtlCol="0" anchor="ctr"/>
          <a:lstStyle/>
          <a:p>
            <a:r>
              <a:rPr lang="en-US" sz="2400" dirty="0"/>
              <a:t>Apply Partial TMR</a:t>
            </a:r>
          </a:p>
        </p:txBody>
      </p:sp>
      <p:cxnSp>
        <p:nvCxnSpPr>
          <p:cNvPr id="26" name="Connector: Curved 25">
            <a:extLst>
              <a:ext uri="{FF2B5EF4-FFF2-40B4-BE49-F238E27FC236}">
                <a16:creationId xmlns:a16="http://schemas.microsoft.com/office/drawing/2014/main" id="{7676C085-43C8-4946-8153-07644EE21869}"/>
              </a:ext>
            </a:extLst>
          </p:cNvPr>
          <p:cNvCxnSpPr>
            <a:cxnSpLocks/>
            <a:endCxn id="22" idx="1"/>
          </p:cNvCxnSpPr>
          <p:nvPr/>
        </p:nvCxnSpPr>
        <p:spPr>
          <a:xfrm rot="16200000" flipH="1">
            <a:off x="438150" y="2628900"/>
            <a:ext cx="1371601" cy="571500"/>
          </a:xfrm>
          <a:prstGeom prst="curvedConnector2">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2EF185F-0097-446C-81BF-EE1E49E3967A}"/>
              </a:ext>
            </a:extLst>
          </p:cNvPr>
          <p:cNvCxnSpPr>
            <a:stCxn id="22" idx="3"/>
          </p:cNvCxnSpPr>
          <p:nvPr/>
        </p:nvCxnSpPr>
        <p:spPr>
          <a:xfrm>
            <a:off x="2838450" y="3600451"/>
            <a:ext cx="85725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5D76C5B0-D85D-4DF1-B0B4-8DF75B08A423}"/>
              </a:ext>
            </a:extLst>
          </p:cNvPr>
          <p:cNvCxnSpPr>
            <a:cxnSpLocks/>
            <a:stCxn id="21" idx="3"/>
          </p:cNvCxnSpPr>
          <p:nvPr/>
        </p:nvCxnSpPr>
        <p:spPr>
          <a:xfrm>
            <a:off x="2838450" y="1800225"/>
            <a:ext cx="85725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9D9DAEA0-CBC9-4EE2-B640-77E68EF47D6C}"/>
              </a:ext>
            </a:extLst>
          </p:cNvPr>
          <p:cNvCxnSpPr/>
          <p:nvPr/>
        </p:nvCxnSpPr>
        <p:spPr>
          <a:xfrm>
            <a:off x="2838450" y="3314700"/>
            <a:ext cx="85725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8ABCDD70-5478-42FA-87F1-57FDD39DE549}"/>
              </a:ext>
            </a:extLst>
          </p:cNvPr>
          <p:cNvCxnSpPr/>
          <p:nvPr/>
        </p:nvCxnSpPr>
        <p:spPr>
          <a:xfrm>
            <a:off x="2838450" y="3028950"/>
            <a:ext cx="85725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1EA4EDD5-24DA-46DF-86B9-E242887AC329}"/>
              </a:ext>
            </a:extLst>
          </p:cNvPr>
          <p:cNvCxnSpPr/>
          <p:nvPr/>
        </p:nvCxnSpPr>
        <p:spPr>
          <a:xfrm>
            <a:off x="2838450" y="2743200"/>
            <a:ext cx="85725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C711383A-1799-44E9-BFA4-A8A9B025C1B1}"/>
              </a:ext>
            </a:extLst>
          </p:cNvPr>
          <p:cNvCxnSpPr/>
          <p:nvPr/>
        </p:nvCxnSpPr>
        <p:spPr>
          <a:xfrm>
            <a:off x="2838450" y="3886200"/>
            <a:ext cx="85725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8FA8916C-8C5E-41A7-831A-4E493EB852E1}"/>
              </a:ext>
            </a:extLst>
          </p:cNvPr>
          <p:cNvCxnSpPr/>
          <p:nvPr/>
        </p:nvCxnSpPr>
        <p:spPr>
          <a:xfrm>
            <a:off x="2838450" y="4457700"/>
            <a:ext cx="85725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790962E5-B711-4A53-B097-E2916E963036}"/>
              </a:ext>
            </a:extLst>
          </p:cNvPr>
          <p:cNvSpPr txBox="1"/>
          <p:nvPr/>
        </p:nvSpPr>
        <p:spPr>
          <a:xfrm rot="5400000">
            <a:off x="3115151" y="3983950"/>
            <a:ext cx="303847" cy="369332"/>
          </a:xfrm>
          <a:prstGeom prst="rect">
            <a:avLst/>
          </a:prstGeom>
          <a:noFill/>
        </p:spPr>
        <p:txBody>
          <a:bodyPr wrap="square">
            <a:spAutoFit/>
          </a:bodyPr>
          <a:lstStyle/>
          <a:p>
            <a:r>
              <a:rPr lang="en-US" dirty="0"/>
              <a:t>…</a:t>
            </a:r>
          </a:p>
        </p:txBody>
      </p:sp>
      <p:sp>
        <p:nvSpPr>
          <p:cNvPr id="43" name="Oval 42">
            <a:extLst>
              <a:ext uri="{FF2B5EF4-FFF2-40B4-BE49-F238E27FC236}">
                <a16:creationId xmlns:a16="http://schemas.microsoft.com/office/drawing/2014/main" id="{98EC9966-D4F6-4B65-9AA6-BDE3D88B6CDB}"/>
              </a:ext>
            </a:extLst>
          </p:cNvPr>
          <p:cNvSpPr/>
          <p:nvPr/>
        </p:nvSpPr>
        <p:spPr>
          <a:xfrm>
            <a:off x="5981700" y="1485900"/>
            <a:ext cx="1828800" cy="1828800"/>
          </a:xfrm>
          <a:prstGeom prst="ellipse">
            <a:avLst/>
          </a:prstGeom>
        </p:spPr>
        <p:style>
          <a:lnRef idx="1">
            <a:schemeClr val="accent1"/>
          </a:lnRef>
          <a:fillRef idx="2">
            <a:schemeClr val="accent1"/>
          </a:fillRef>
          <a:effectRef idx="1">
            <a:schemeClr val="accent1"/>
          </a:effectRef>
          <a:fontRef idx="minor">
            <a:schemeClr val="dk1"/>
          </a:fontRef>
        </p:style>
        <p:txBody>
          <a:bodyPr lIns="0" rIns="0" rtlCol="0" anchor="ctr"/>
          <a:lstStyle/>
          <a:p>
            <a:pPr algn="ctr"/>
            <a:r>
              <a:rPr lang="en-US" sz="2400" dirty="0"/>
              <a:t>Compare</a:t>
            </a:r>
          </a:p>
        </p:txBody>
      </p:sp>
      <p:cxnSp>
        <p:nvCxnSpPr>
          <p:cNvPr id="44" name="Straight Arrow Connector 43">
            <a:extLst>
              <a:ext uri="{FF2B5EF4-FFF2-40B4-BE49-F238E27FC236}">
                <a16:creationId xmlns:a16="http://schemas.microsoft.com/office/drawing/2014/main" id="{122DAA55-7BD1-4692-A83F-142EAC91366B}"/>
              </a:ext>
            </a:extLst>
          </p:cNvPr>
          <p:cNvCxnSpPr>
            <a:cxnSpLocks/>
          </p:cNvCxnSpPr>
          <p:nvPr/>
        </p:nvCxnSpPr>
        <p:spPr>
          <a:xfrm>
            <a:off x="5124450" y="1800225"/>
            <a:ext cx="108585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a:extLst>
              <a:ext uri="{FF2B5EF4-FFF2-40B4-BE49-F238E27FC236}">
                <a16:creationId xmlns:a16="http://schemas.microsoft.com/office/drawing/2014/main" id="{13549D81-CEE0-4895-A591-BA6E07BEF2FD}"/>
              </a:ext>
            </a:extLst>
          </p:cNvPr>
          <p:cNvCxnSpPr>
            <a:cxnSpLocks/>
          </p:cNvCxnSpPr>
          <p:nvPr/>
        </p:nvCxnSpPr>
        <p:spPr>
          <a:xfrm>
            <a:off x="5124450" y="2743200"/>
            <a:ext cx="933450" cy="0"/>
          </a:xfrm>
          <a:prstGeom prst="straightConnector1">
            <a:avLst/>
          </a:prstGeom>
          <a:ln w="5715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B30D648E-0F70-426E-BB40-199D5164EB46}"/>
              </a:ext>
            </a:extLst>
          </p:cNvPr>
          <p:cNvCxnSpPr>
            <a:cxnSpLocks/>
          </p:cNvCxnSpPr>
          <p:nvPr/>
        </p:nvCxnSpPr>
        <p:spPr>
          <a:xfrm flipV="1">
            <a:off x="5124450" y="3162301"/>
            <a:ext cx="1266825" cy="438151"/>
          </a:xfrm>
          <a:prstGeom prst="straightConnector1">
            <a:avLst/>
          </a:prstGeom>
          <a:ln w="5715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9B7B000-BCDA-483E-AC22-FDD10067335F}"/>
              </a:ext>
            </a:extLst>
          </p:cNvPr>
          <p:cNvCxnSpPr>
            <a:cxnSpLocks/>
            <a:endCxn id="43" idx="3"/>
          </p:cNvCxnSpPr>
          <p:nvPr/>
        </p:nvCxnSpPr>
        <p:spPr>
          <a:xfrm flipV="1">
            <a:off x="5124450" y="3046878"/>
            <a:ext cx="1125072" cy="267822"/>
          </a:xfrm>
          <a:prstGeom prst="straightConnector1">
            <a:avLst/>
          </a:prstGeom>
          <a:ln w="5715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B6F86685-C5A2-4DA6-8405-A7BAD65D5882}"/>
              </a:ext>
            </a:extLst>
          </p:cNvPr>
          <p:cNvCxnSpPr>
            <a:cxnSpLocks/>
          </p:cNvCxnSpPr>
          <p:nvPr/>
        </p:nvCxnSpPr>
        <p:spPr>
          <a:xfrm flipV="1">
            <a:off x="5124450" y="2914652"/>
            <a:ext cx="1014413" cy="114299"/>
          </a:xfrm>
          <a:prstGeom prst="straightConnector1">
            <a:avLst/>
          </a:prstGeom>
          <a:ln w="5715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E122687C-5C58-4E86-9BE8-267A12626104}"/>
              </a:ext>
            </a:extLst>
          </p:cNvPr>
          <p:cNvCxnSpPr>
            <a:cxnSpLocks/>
          </p:cNvCxnSpPr>
          <p:nvPr/>
        </p:nvCxnSpPr>
        <p:spPr>
          <a:xfrm flipV="1">
            <a:off x="5124450" y="3252788"/>
            <a:ext cx="1443038" cy="633412"/>
          </a:xfrm>
          <a:prstGeom prst="straightConnector1">
            <a:avLst/>
          </a:prstGeom>
          <a:ln w="5715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EA88B6B3-3195-4B7B-B25D-7D5D57742968}"/>
              </a:ext>
            </a:extLst>
          </p:cNvPr>
          <p:cNvCxnSpPr>
            <a:cxnSpLocks/>
          </p:cNvCxnSpPr>
          <p:nvPr/>
        </p:nvCxnSpPr>
        <p:spPr>
          <a:xfrm flipV="1">
            <a:off x="5124450" y="3314700"/>
            <a:ext cx="1652588" cy="1143000"/>
          </a:xfrm>
          <a:prstGeom prst="straightConnector1">
            <a:avLst/>
          </a:prstGeom>
          <a:ln w="5715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A7A75753-A061-4C37-A2EA-84D86FC5952C}"/>
              </a:ext>
            </a:extLst>
          </p:cNvPr>
          <p:cNvSpPr txBox="1"/>
          <p:nvPr/>
        </p:nvSpPr>
        <p:spPr>
          <a:xfrm rot="5400000">
            <a:off x="5165732" y="3893466"/>
            <a:ext cx="303847" cy="369332"/>
          </a:xfrm>
          <a:prstGeom prst="rect">
            <a:avLst/>
          </a:prstGeom>
          <a:noFill/>
        </p:spPr>
        <p:txBody>
          <a:bodyPr wrap="square">
            <a:spAutoFit/>
          </a:bodyPr>
          <a:lstStyle/>
          <a:p>
            <a:r>
              <a:rPr lang="en-US" dirty="0"/>
              <a:t>…</a:t>
            </a:r>
          </a:p>
        </p:txBody>
      </p:sp>
      <p:sp>
        <p:nvSpPr>
          <p:cNvPr id="27" name="Flowchart: Process 26">
            <a:extLst>
              <a:ext uri="{FF2B5EF4-FFF2-40B4-BE49-F238E27FC236}">
                <a16:creationId xmlns:a16="http://schemas.microsoft.com/office/drawing/2014/main" id="{76B4A8E6-D760-465E-B16B-FB2A14A7F712}"/>
              </a:ext>
            </a:extLst>
          </p:cNvPr>
          <p:cNvSpPr/>
          <p:nvPr/>
        </p:nvSpPr>
        <p:spPr>
          <a:xfrm>
            <a:off x="3695700" y="1371600"/>
            <a:ext cx="1428750" cy="3257551"/>
          </a:xfrm>
          <a:prstGeom prst="flowChartProcess">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z="2400" dirty="0"/>
              <a:t>Measure</a:t>
            </a:r>
            <a:r>
              <a:rPr lang="en-US" dirty="0"/>
              <a:t> </a:t>
            </a:r>
            <a:r>
              <a:rPr lang="en-US" sz="2400" dirty="0"/>
              <a:t>Neutron</a:t>
            </a:r>
            <a:r>
              <a:rPr lang="en-US" dirty="0"/>
              <a:t> </a:t>
            </a:r>
            <a:r>
              <a:rPr lang="en-US" sz="2400" dirty="0"/>
              <a:t>Cross</a:t>
            </a:r>
            <a:r>
              <a:rPr lang="en-US" dirty="0"/>
              <a:t> </a:t>
            </a:r>
            <a:r>
              <a:rPr lang="en-US" sz="2400" dirty="0"/>
              <a:t>Section</a:t>
            </a:r>
            <a:endParaRPr lang="en-US" dirty="0"/>
          </a:p>
        </p:txBody>
      </p:sp>
      <p:sp>
        <p:nvSpPr>
          <p:cNvPr id="64" name="Flowchart: Multidocument 63">
            <a:extLst>
              <a:ext uri="{FF2B5EF4-FFF2-40B4-BE49-F238E27FC236}">
                <a16:creationId xmlns:a16="http://schemas.microsoft.com/office/drawing/2014/main" id="{EBD03842-97B3-44E0-9217-BBE247DE3989}"/>
              </a:ext>
            </a:extLst>
          </p:cNvPr>
          <p:cNvSpPr/>
          <p:nvPr/>
        </p:nvSpPr>
        <p:spPr>
          <a:xfrm>
            <a:off x="9079230" y="1403985"/>
            <a:ext cx="2080260" cy="1988821"/>
          </a:xfrm>
          <a:prstGeom prst="flowChartMultidocument">
            <a:avLst/>
          </a:prstGeom>
        </p:spPr>
        <p:style>
          <a:lnRef idx="1">
            <a:schemeClr val="accent1"/>
          </a:lnRef>
          <a:fillRef idx="2">
            <a:schemeClr val="accent1"/>
          </a:fillRef>
          <a:effectRef idx="1">
            <a:schemeClr val="accent1"/>
          </a:effectRef>
          <a:fontRef idx="minor">
            <a:schemeClr val="dk1"/>
          </a:fontRef>
        </p:style>
        <p:txBody>
          <a:bodyPr lIns="91440" rIns="0" rtlCol="0" anchor="ctr"/>
          <a:lstStyle/>
          <a:p>
            <a:r>
              <a:rPr lang="en-US" sz="2400" dirty="0"/>
              <a:t>Cross Section</a:t>
            </a:r>
            <a:br>
              <a:rPr lang="en-US" sz="2400" dirty="0"/>
            </a:br>
            <a:r>
              <a:rPr lang="en-US" sz="2400" dirty="0"/>
              <a:t>Reduction</a:t>
            </a:r>
            <a:br>
              <a:rPr lang="en-US" sz="2400" dirty="0"/>
            </a:br>
            <a:r>
              <a:rPr lang="en-US" sz="2400" dirty="0"/>
              <a:t>Percentages</a:t>
            </a:r>
          </a:p>
        </p:txBody>
      </p:sp>
      <p:cxnSp>
        <p:nvCxnSpPr>
          <p:cNvPr id="65" name="Straight Arrow Connector 64">
            <a:extLst>
              <a:ext uri="{FF2B5EF4-FFF2-40B4-BE49-F238E27FC236}">
                <a16:creationId xmlns:a16="http://schemas.microsoft.com/office/drawing/2014/main" id="{F1B832A4-1662-4D6D-97AB-BDCFEF0D9A0E}"/>
              </a:ext>
            </a:extLst>
          </p:cNvPr>
          <p:cNvCxnSpPr>
            <a:cxnSpLocks/>
            <a:stCxn id="43" idx="6"/>
            <a:endCxn id="64" idx="1"/>
          </p:cNvCxnSpPr>
          <p:nvPr/>
        </p:nvCxnSpPr>
        <p:spPr>
          <a:xfrm flipV="1">
            <a:off x="7810500" y="2398396"/>
            <a:ext cx="1268730" cy="1904"/>
          </a:xfrm>
          <a:prstGeom prst="straightConnector1">
            <a:avLst/>
          </a:prstGeom>
          <a:ln w="57150" cmpd="dbl">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Flowchart: Multidocument 68">
            <a:extLst>
              <a:ext uri="{FF2B5EF4-FFF2-40B4-BE49-F238E27FC236}">
                <a16:creationId xmlns:a16="http://schemas.microsoft.com/office/drawing/2014/main" id="{B67AC22F-2BEE-4C40-A85C-9588C021EC3C}"/>
              </a:ext>
            </a:extLst>
          </p:cNvPr>
          <p:cNvSpPr/>
          <p:nvPr/>
        </p:nvSpPr>
        <p:spPr>
          <a:xfrm>
            <a:off x="5856923" y="4304180"/>
            <a:ext cx="2519362" cy="1606086"/>
          </a:xfrm>
          <a:prstGeom prst="flowChartMultidocument">
            <a:avLst/>
          </a:prstGeom>
        </p:spPr>
        <p:style>
          <a:lnRef idx="1">
            <a:schemeClr val="accent1"/>
          </a:lnRef>
          <a:fillRef idx="2">
            <a:schemeClr val="accent1"/>
          </a:fillRef>
          <a:effectRef idx="1">
            <a:schemeClr val="accent1"/>
          </a:effectRef>
          <a:fontRef idx="minor">
            <a:schemeClr val="dk1"/>
          </a:fontRef>
        </p:style>
        <p:txBody>
          <a:bodyPr lIns="182880" rIns="0" rtlCol="0" anchor="ctr"/>
          <a:lstStyle/>
          <a:p>
            <a:r>
              <a:rPr lang="en-US" sz="2400" dirty="0"/>
              <a:t>TMR Coverage</a:t>
            </a:r>
            <a:br>
              <a:rPr lang="en-US" sz="2400" dirty="0"/>
            </a:br>
            <a:r>
              <a:rPr lang="en-US" sz="2400" dirty="0"/>
              <a:t>Percentages</a:t>
            </a:r>
          </a:p>
        </p:txBody>
      </p:sp>
      <p:cxnSp>
        <p:nvCxnSpPr>
          <p:cNvPr id="71" name="Connector: Curved 70">
            <a:extLst>
              <a:ext uri="{FF2B5EF4-FFF2-40B4-BE49-F238E27FC236}">
                <a16:creationId xmlns:a16="http://schemas.microsoft.com/office/drawing/2014/main" id="{CCE6D908-6EEF-4CDC-BB0E-F8C7D60A26B8}"/>
              </a:ext>
            </a:extLst>
          </p:cNvPr>
          <p:cNvCxnSpPr>
            <a:cxnSpLocks/>
            <a:stCxn id="22" idx="2"/>
            <a:endCxn id="69" idx="1"/>
          </p:cNvCxnSpPr>
          <p:nvPr/>
        </p:nvCxnSpPr>
        <p:spPr>
          <a:xfrm rot="16200000" flipH="1">
            <a:off x="3751463" y="3001763"/>
            <a:ext cx="478072" cy="3732848"/>
          </a:xfrm>
          <a:prstGeom prst="curvedConnector2">
            <a:avLst/>
          </a:prstGeom>
          <a:ln w="57150" cmpd="dbl">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6" name="Flowchart: Terminator 75">
            <a:extLst>
              <a:ext uri="{FF2B5EF4-FFF2-40B4-BE49-F238E27FC236}">
                <a16:creationId xmlns:a16="http://schemas.microsoft.com/office/drawing/2014/main" id="{1F1377D3-6A27-4A8F-A65D-8DB9DAABEFAA}"/>
              </a:ext>
            </a:extLst>
          </p:cNvPr>
          <p:cNvSpPr/>
          <p:nvPr/>
        </p:nvSpPr>
        <p:spPr>
          <a:xfrm>
            <a:off x="8946834" y="4389120"/>
            <a:ext cx="2080260" cy="1443041"/>
          </a:xfrm>
          <a:prstGeom prst="flowChartTerminator">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dirty="0"/>
              <a:t>Calculate</a:t>
            </a:r>
            <a:br>
              <a:rPr lang="en-US" sz="2400" dirty="0"/>
            </a:br>
            <a:r>
              <a:rPr lang="en-US" sz="2400" dirty="0"/>
              <a:t>Benefit-Cost Ratios</a:t>
            </a:r>
          </a:p>
        </p:txBody>
      </p:sp>
      <p:cxnSp>
        <p:nvCxnSpPr>
          <p:cNvPr id="78" name="Straight Arrow Connector 77">
            <a:extLst>
              <a:ext uri="{FF2B5EF4-FFF2-40B4-BE49-F238E27FC236}">
                <a16:creationId xmlns:a16="http://schemas.microsoft.com/office/drawing/2014/main" id="{4AD856A1-5E86-48DB-803A-EC55A2143172}"/>
              </a:ext>
            </a:extLst>
          </p:cNvPr>
          <p:cNvCxnSpPr>
            <a:cxnSpLocks/>
            <a:stCxn id="69" idx="3"/>
            <a:endCxn id="76" idx="1"/>
          </p:cNvCxnSpPr>
          <p:nvPr/>
        </p:nvCxnSpPr>
        <p:spPr>
          <a:xfrm>
            <a:off x="8376285" y="5107223"/>
            <a:ext cx="570549" cy="0"/>
          </a:xfrm>
          <a:prstGeom prst="straightConnector1">
            <a:avLst/>
          </a:prstGeom>
          <a:ln w="57150" cmpd="dbl">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7AEB65EE-47A7-4B65-84D1-AB5A2C5BA23B}"/>
              </a:ext>
            </a:extLst>
          </p:cNvPr>
          <p:cNvCxnSpPr>
            <a:cxnSpLocks/>
            <a:stCxn id="64" idx="2"/>
            <a:endCxn id="76" idx="0"/>
          </p:cNvCxnSpPr>
          <p:nvPr/>
        </p:nvCxnSpPr>
        <p:spPr>
          <a:xfrm>
            <a:off x="9974705" y="3317489"/>
            <a:ext cx="0" cy="1071631"/>
          </a:xfrm>
          <a:prstGeom prst="straightConnector1">
            <a:avLst/>
          </a:prstGeom>
          <a:ln w="57150" cmpd="dbl">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687177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Template.pptx" id="{55AA2FED-92F4-4678-B723-D40C6FBBA0B0}" vid="{A440CE0B-CBB5-43B4-8247-EEC98216E4F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BYU_CCL_SHREC</Template>
  <TotalTime>9045</TotalTime>
  <Words>3406</Words>
  <Application>Microsoft Office PowerPoint</Application>
  <PresentationFormat>Widescreen</PresentationFormat>
  <Paragraphs>478</Paragraphs>
  <Slides>17</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Arial</vt:lpstr>
      <vt:lpstr>Calibri</vt:lpstr>
      <vt:lpstr>Calibri Light</vt:lpstr>
      <vt:lpstr>Cambria Math</vt:lpstr>
      <vt:lpstr>CMU Sans Serif</vt:lpstr>
      <vt:lpstr>NimbusRomNo9L-Regu</vt:lpstr>
      <vt:lpstr>Symbol</vt:lpstr>
      <vt:lpstr>Office Theme</vt:lpstr>
      <vt:lpstr>Partial TMR for Improving the Soft Error Reliability of SRAM-Based FPGA Designs</vt:lpstr>
      <vt:lpstr>Overview</vt:lpstr>
      <vt:lpstr>Soft Errors in SRAM-based FPGA Designs</vt:lpstr>
      <vt:lpstr>Triple Modular Redundancy (TMR)</vt:lpstr>
      <vt:lpstr>Full TMR</vt:lpstr>
      <vt:lpstr>Partial TMR</vt:lpstr>
      <vt:lpstr>Partial TMR Terminology</vt:lpstr>
      <vt:lpstr>Metrics</vt:lpstr>
      <vt:lpstr>Proposed Methodology</vt:lpstr>
      <vt:lpstr>Benchmark Design</vt:lpstr>
      <vt:lpstr>Test Setup</vt:lpstr>
      <vt:lpstr>Test Flow</vt:lpstr>
      <vt:lpstr>Neutron Radiation Test</vt:lpstr>
      <vt:lpstr>Baseline and Full TMR Selections</vt:lpstr>
      <vt:lpstr>Partial TMR Selections</vt:lpstr>
      <vt:lpstr>Results</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FPGA Soft Errors in Cloud Computing: Preliminary OpenCL Fault Injection Results</dc:title>
  <dc:creator>Andrew Keller</dc:creator>
  <cp:lastModifiedBy>Andrew Keller</cp:lastModifiedBy>
  <cp:revision>180</cp:revision>
  <dcterms:created xsi:type="dcterms:W3CDTF">2020-10-02T00:02:34Z</dcterms:created>
  <dcterms:modified xsi:type="dcterms:W3CDTF">2020-10-15T14:53:56Z</dcterms:modified>
</cp:coreProperties>
</file>